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9" r:id="rId2"/>
  </p:sldMasterIdLst>
  <p:notesMasterIdLst>
    <p:notesMasterId r:id="rId23"/>
  </p:notesMasterIdLst>
  <p:sldIdLst>
    <p:sldId id="256" r:id="rId3"/>
    <p:sldId id="257" r:id="rId4"/>
    <p:sldId id="365" r:id="rId5"/>
    <p:sldId id="263" r:id="rId6"/>
    <p:sldId id="264" r:id="rId7"/>
    <p:sldId id="265" r:id="rId8"/>
    <p:sldId id="354" r:id="rId9"/>
    <p:sldId id="267" r:id="rId10"/>
    <p:sldId id="351" r:id="rId11"/>
    <p:sldId id="352" r:id="rId12"/>
    <p:sldId id="353" r:id="rId13"/>
    <p:sldId id="363" r:id="rId14"/>
    <p:sldId id="358" r:id="rId15"/>
    <p:sldId id="364" r:id="rId16"/>
    <p:sldId id="360" r:id="rId17"/>
    <p:sldId id="361" r:id="rId18"/>
    <p:sldId id="362" r:id="rId19"/>
    <p:sldId id="350" r:id="rId20"/>
    <p:sldId id="277" r:id="rId21"/>
    <p:sldId id="278"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a:srgbClr val="59286E"/>
    <a:srgbClr val="2212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56"/>
  </p:normalViewPr>
  <p:slideViewPr>
    <p:cSldViewPr snapToGrid="0">
      <p:cViewPr varScale="1">
        <p:scale>
          <a:sx n="73" d="100"/>
          <a:sy n="73" d="100"/>
        </p:scale>
        <p:origin x="7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uis%20Pinedo\Documents\BAU\Research\IBB%20women%20employment\Report\Figures\figure%20v1%2030-1-2025%20turkis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uis%20Pinedo\Documents\BAU\Research\IBB%20women%20employment\Report\Figures\figure%20v1%2030-1-2025%20turkish.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Luis%20Pinedo\Documents\BAU\Research\IBB%20women%20employment\Report\Figures\figure%20v1%2030-1-2025%20turkish.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uis%20Pinedo\Documents\BAU\Research\IBB%20women%20employment\Report\Figures\figure%20v1%2030-1-2025%20turkis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780656635078"/>
          <c:y val="4.7654000309679125E-2"/>
          <c:w val="0.8565532285378058"/>
          <c:h val="0.81852653834937295"/>
        </c:manualLayout>
      </c:layout>
      <c:lineChart>
        <c:grouping val="standard"/>
        <c:varyColors val="0"/>
        <c:ser>
          <c:idx val="0"/>
          <c:order val="0"/>
          <c:tx>
            <c:strRef>
              <c:f>S3C1!$C$3</c:f>
              <c:strCache>
                <c:ptCount val="1"/>
                <c:pt idx="0">
                  <c:v>Employment rate</c:v>
                </c:pt>
              </c:strCache>
            </c:strRef>
          </c:tx>
          <c:spPr>
            <a:ln w="28575" cap="rnd">
              <a:solidFill>
                <a:srgbClr val="7030A0"/>
              </a:solidFill>
              <a:round/>
            </a:ln>
            <a:effectLst/>
          </c:spPr>
          <c:marker>
            <c:symbol val="square"/>
            <c:size val="7"/>
            <c:spPr>
              <a:solidFill>
                <a:srgbClr val="7030A0"/>
              </a:solidFill>
              <a:ln w="9525">
                <a:solidFill>
                  <a:srgbClr val="7030A0"/>
                </a:solidFill>
              </a:ln>
              <a:effectLst/>
            </c:spPr>
          </c:marker>
          <c:dLbls>
            <c:dLbl>
              <c:idx val="1"/>
              <c:layout>
                <c:manualLayout>
                  <c:x val="-3.3030613603411557E-2"/>
                  <c:y val="-6.016354252303979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1EF-48C3-B20E-CD25F676572C}"/>
                </c:ext>
              </c:extLst>
            </c:dLbl>
            <c:numFmt formatCode="#,##0.0" sourceLinked="0"/>
            <c:spPr>
              <a:solidFill>
                <a:srgbClr val="7030A0">
                  <a:alpha val="16000"/>
                </a:srgbClr>
              </a:solidFill>
              <a:ln>
                <a:solidFill>
                  <a:schemeClr val="tx1"/>
                </a:solidFill>
              </a:ln>
              <a:effectLst/>
            </c:spPr>
            <c:txPr>
              <a:bodyPr rot="0" spcFirstLastPara="1" vertOverflow="ellipsis" vert="horz" wrap="square" anchor="ctr" anchorCtr="1"/>
              <a:lstStyle/>
              <a:p>
                <a:pPr>
                  <a:defRPr sz="1100" b="1" i="0" u="none" strike="noStrike" kern="1200" baseline="0">
                    <a:solidFill>
                      <a:srgbClr val="7030A0"/>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S3C1!$B$4:$B$7</c:f>
              <c:strCache>
                <c:ptCount val="4"/>
                <c:pt idx="0">
                  <c:v>Evlenmeden önce</c:v>
                </c:pt>
                <c:pt idx="1">
                  <c:v>Evlilikten sonra</c:v>
                </c:pt>
                <c:pt idx="2">
                  <c:v>İlk çocuktan önce</c:v>
                </c:pt>
                <c:pt idx="3">
                  <c:v>İlk çocuktan sonra</c:v>
                </c:pt>
              </c:strCache>
            </c:strRef>
          </c:cat>
          <c:val>
            <c:numRef>
              <c:f>S3C1!$C$4:$C$7</c:f>
              <c:numCache>
                <c:formatCode>General</c:formatCode>
                <c:ptCount val="4"/>
                <c:pt idx="0">
                  <c:v>31.93</c:v>
                </c:pt>
                <c:pt idx="1">
                  <c:v>20.88</c:v>
                </c:pt>
                <c:pt idx="2">
                  <c:v>21.38</c:v>
                </c:pt>
                <c:pt idx="3">
                  <c:v>14.16</c:v>
                </c:pt>
              </c:numCache>
            </c:numRef>
          </c:val>
          <c:smooth val="0"/>
          <c:extLst>
            <c:ext xmlns:c16="http://schemas.microsoft.com/office/drawing/2014/chart" uri="{C3380CC4-5D6E-409C-BE32-E72D297353CC}">
              <c16:uniqueId val="{00000000-8F01-4A7B-A4A0-E10B769ABF48}"/>
            </c:ext>
          </c:extLst>
        </c:ser>
        <c:dLbls>
          <c:showLegendKey val="0"/>
          <c:showVal val="0"/>
          <c:showCatName val="0"/>
          <c:showSerName val="0"/>
          <c:showPercent val="0"/>
          <c:showBubbleSize val="0"/>
        </c:dLbls>
        <c:marker val="1"/>
        <c:smooth val="0"/>
        <c:axId val="200775552"/>
        <c:axId val="200777088"/>
      </c:lineChart>
      <c:catAx>
        <c:axId val="200775552"/>
        <c:scaling>
          <c:orientation val="minMax"/>
        </c:scaling>
        <c:delete val="0"/>
        <c:axPos val="b"/>
        <c:numFmt formatCode="General" sourceLinked="1"/>
        <c:majorTickMark val="none"/>
        <c:minorTickMark val="none"/>
        <c:tickLblPos val="nextTo"/>
        <c:spPr>
          <a:noFill/>
          <a:ln w="9525" cap="flat" cmpd="sng" algn="ctr">
            <a:solidFill>
              <a:srgbClr val="7030A0"/>
            </a:solidFill>
            <a:round/>
          </a:ln>
          <a:effectLst/>
        </c:spPr>
        <c:txPr>
          <a:bodyPr rot="-60000000" spcFirstLastPara="1" vertOverflow="ellipsis" vert="horz" wrap="square" anchor="ctr" anchorCtr="1"/>
          <a:lstStyle/>
          <a:p>
            <a:pPr>
              <a:defRPr sz="1100" b="1" i="0" u="none" strike="noStrike" kern="1200" baseline="0">
                <a:solidFill>
                  <a:srgbClr val="7030A0"/>
                </a:solidFill>
                <a:latin typeface="+mn-lt"/>
                <a:ea typeface="+mn-ea"/>
                <a:cs typeface="+mn-cs"/>
              </a:defRPr>
            </a:pPr>
            <a:endParaRPr lang="tr-TR"/>
          </a:p>
        </c:txPr>
        <c:crossAx val="200777088"/>
        <c:crosses val="autoZero"/>
        <c:auto val="1"/>
        <c:lblAlgn val="ctr"/>
        <c:lblOffset val="100"/>
        <c:noMultiLvlLbl val="0"/>
      </c:catAx>
      <c:valAx>
        <c:axId val="200777088"/>
        <c:scaling>
          <c:orientation val="minMax"/>
          <c:max val="40"/>
        </c:scaling>
        <c:delete val="0"/>
        <c:axPos val="l"/>
        <c:title>
          <c:tx>
            <c:rich>
              <a:bodyPr rot="-5400000" spcFirstLastPara="1" vertOverflow="ellipsis" vert="horz" wrap="square" anchor="ctr" anchorCtr="1"/>
              <a:lstStyle/>
              <a:p>
                <a:pPr>
                  <a:defRPr sz="1100" b="1" i="0" u="none" strike="noStrike" kern="1200" baseline="0">
                    <a:solidFill>
                      <a:srgbClr val="7030A0"/>
                    </a:solidFill>
                    <a:latin typeface="+mn-lt"/>
                    <a:ea typeface="+mn-ea"/>
                    <a:cs typeface="+mn-cs"/>
                  </a:defRPr>
                </a:pPr>
                <a:r>
                  <a:rPr lang="tr-TR"/>
                  <a:t>İstıhdam oranı </a:t>
                </a:r>
                <a:r>
                  <a:rPr lang="es-ES"/>
                  <a:t>(%)</a:t>
                </a:r>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rgbClr val="7030A0"/>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7030A0"/>
                </a:solidFill>
                <a:latin typeface="+mn-lt"/>
                <a:ea typeface="+mn-ea"/>
                <a:cs typeface="+mn-cs"/>
              </a:defRPr>
            </a:pPr>
            <a:endParaRPr lang="tr-TR"/>
          </a:p>
        </c:txPr>
        <c:crossAx val="2007755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b="1">
          <a:solidFill>
            <a:srgbClr val="7030A0"/>
          </a:solidFill>
        </a:defRPr>
      </a:pPr>
      <a:endParaRPr lang="tr-T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7588307186789"/>
          <c:y val="3.3887861983980284E-2"/>
          <c:w val="0.84807307006471522"/>
          <c:h val="0.75492107807853648"/>
        </c:manualLayout>
      </c:layout>
      <c:lineChart>
        <c:grouping val="standard"/>
        <c:varyColors val="0"/>
        <c:ser>
          <c:idx val="0"/>
          <c:order val="0"/>
          <c:tx>
            <c:strRef>
              <c:f>S3C1!$C$48</c:f>
              <c:strCache>
                <c:ptCount val="1"/>
                <c:pt idx="0">
                  <c:v>İlk öğretim</c:v>
                </c:pt>
              </c:strCache>
            </c:strRef>
          </c:tx>
          <c:spPr>
            <a:ln w="34925" cap="rnd" cmpd="thickThin">
              <a:solidFill>
                <a:srgbClr val="7030A0"/>
              </a:solidFill>
              <a:prstDash val="dash"/>
              <a:round/>
            </a:ln>
            <a:effectLst/>
          </c:spPr>
          <c:marker>
            <c:symbol val="triangle"/>
            <c:size val="9"/>
            <c:spPr>
              <a:solidFill>
                <a:srgbClr val="7030A0"/>
              </a:solidFill>
              <a:ln w="19050">
                <a:solidFill>
                  <a:srgbClr val="7030A0"/>
                </a:solidFill>
              </a:ln>
              <a:effectLst/>
            </c:spPr>
          </c:marker>
          <c:cat>
            <c:strRef>
              <c:f>S3C1!$B$49:$B$52</c:f>
              <c:strCache>
                <c:ptCount val="4"/>
                <c:pt idx="0">
                  <c:v>Evlenmeden önce</c:v>
                </c:pt>
                <c:pt idx="1">
                  <c:v>Evlilikten sonra</c:v>
                </c:pt>
                <c:pt idx="2">
                  <c:v>İlk çocuktan önce</c:v>
                </c:pt>
                <c:pt idx="3">
                  <c:v>İlk çocuktan sonra</c:v>
                </c:pt>
              </c:strCache>
            </c:strRef>
          </c:cat>
          <c:val>
            <c:numRef>
              <c:f>S3C1!$C$49:$C$52</c:f>
              <c:numCache>
                <c:formatCode>General</c:formatCode>
                <c:ptCount val="4"/>
                <c:pt idx="0">
                  <c:v>16.68</c:v>
                </c:pt>
                <c:pt idx="1">
                  <c:v>7.28</c:v>
                </c:pt>
                <c:pt idx="2">
                  <c:v>8.18</c:v>
                </c:pt>
                <c:pt idx="3">
                  <c:v>4.25</c:v>
                </c:pt>
              </c:numCache>
            </c:numRef>
          </c:val>
          <c:smooth val="0"/>
          <c:extLst>
            <c:ext xmlns:c16="http://schemas.microsoft.com/office/drawing/2014/chart" uri="{C3380CC4-5D6E-409C-BE32-E72D297353CC}">
              <c16:uniqueId val="{00000000-A4BB-43FA-BDA5-278F5574DDDD}"/>
            </c:ext>
          </c:extLst>
        </c:ser>
        <c:ser>
          <c:idx val="1"/>
          <c:order val="1"/>
          <c:tx>
            <c:strRef>
              <c:f>S3C1!$D$48</c:f>
              <c:strCache>
                <c:ptCount val="1"/>
                <c:pt idx="0">
                  <c:v>Orta Öğretim</c:v>
                </c:pt>
              </c:strCache>
            </c:strRef>
          </c:tx>
          <c:spPr>
            <a:ln w="34925" cap="rnd" cmpd="sng">
              <a:solidFill>
                <a:srgbClr val="7030A0"/>
              </a:solidFill>
              <a:prstDash val="sysDot"/>
              <a:round/>
            </a:ln>
            <a:effectLst/>
          </c:spPr>
          <c:marker>
            <c:symbol val="square"/>
            <c:size val="8"/>
            <c:spPr>
              <a:solidFill>
                <a:srgbClr val="7030A0">
                  <a:alpha val="98000"/>
                </a:srgbClr>
              </a:solidFill>
              <a:ln w="19050">
                <a:solidFill>
                  <a:schemeClr val="accent5">
                    <a:lumMod val="50000"/>
                  </a:schemeClr>
                </a:solidFill>
              </a:ln>
              <a:effectLst/>
            </c:spPr>
          </c:marker>
          <c:dPt>
            <c:idx val="2"/>
            <c:marker>
              <c:spPr>
                <a:solidFill>
                  <a:srgbClr val="7030A0">
                    <a:alpha val="98000"/>
                  </a:srgbClr>
                </a:solidFill>
                <a:ln w="19050">
                  <a:solidFill>
                    <a:srgbClr val="7030A0"/>
                  </a:solidFill>
                </a:ln>
                <a:effectLst/>
              </c:spPr>
            </c:marker>
            <c:bubble3D val="0"/>
            <c:extLst>
              <c:ext xmlns:c16="http://schemas.microsoft.com/office/drawing/2014/chart" uri="{C3380CC4-5D6E-409C-BE32-E72D297353CC}">
                <c16:uniqueId val="{00000000-7619-485C-9321-24EC115D2249}"/>
              </c:ext>
            </c:extLst>
          </c:dPt>
          <c:cat>
            <c:strRef>
              <c:f>S3C1!$B$49:$B$52</c:f>
              <c:strCache>
                <c:ptCount val="4"/>
                <c:pt idx="0">
                  <c:v>Evlenmeden önce</c:v>
                </c:pt>
                <c:pt idx="1">
                  <c:v>Evlilikten sonra</c:v>
                </c:pt>
                <c:pt idx="2">
                  <c:v>İlk çocuktan önce</c:v>
                </c:pt>
                <c:pt idx="3">
                  <c:v>İlk çocuktan sonra</c:v>
                </c:pt>
              </c:strCache>
            </c:strRef>
          </c:cat>
          <c:val>
            <c:numRef>
              <c:f>S3C1!$D$49:$D$52</c:f>
              <c:numCache>
                <c:formatCode>General</c:formatCode>
                <c:ptCount val="4"/>
                <c:pt idx="0">
                  <c:v>38.85</c:v>
                </c:pt>
                <c:pt idx="1">
                  <c:v>22</c:v>
                </c:pt>
                <c:pt idx="2">
                  <c:v>22.41</c:v>
                </c:pt>
                <c:pt idx="3">
                  <c:v>10.15</c:v>
                </c:pt>
              </c:numCache>
            </c:numRef>
          </c:val>
          <c:smooth val="0"/>
          <c:extLst>
            <c:ext xmlns:c16="http://schemas.microsoft.com/office/drawing/2014/chart" uri="{C3380CC4-5D6E-409C-BE32-E72D297353CC}">
              <c16:uniqueId val="{00000001-A4BB-43FA-BDA5-278F5574DDDD}"/>
            </c:ext>
          </c:extLst>
        </c:ser>
        <c:ser>
          <c:idx val="2"/>
          <c:order val="2"/>
          <c:tx>
            <c:strRef>
              <c:f>S3C1!$E$48</c:f>
              <c:strCache>
                <c:ptCount val="1"/>
                <c:pt idx="0">
                  <c:v>Yükseköğretim</c:v>
                </c:pt>
              </c:strCache>
            </c:strRef>
          </c:tx>
          <c:spPr>
            <a:ln w="34925" cap="rnd" cmpd="dbl">
              <a:solidFill>
                <a:srgbClr val="7030A0"/>
              </a:solidFill>
              <a:prstDash val="solid"/>
              <a:round/>
            </a:ln>
            <a:effectLst/>
          </c:spPr>
          <c:marker>
            <c:symbol val="diamond"/>
            <c:size val="9"/>
            <c:spPr>
              <a:solidFill>
                <a:srgbClr val="7030A0"/>
              </a:solidFill>
              <a:ln w="19050">
                <a:solidFill>
                  <a:srgbClr val="7030A0"/>
                </a:solidFill>
              </a:ln>
              <a:effectLst/>
            </c:spPr>
          </c:marker>
          <c:cat>
            <c:strRef>
              <c:f>S3C1!$B$49:$B$52</c:f>
              <c:strCache>
                <c:ptCount val="4"/>
                <c:pt idx="0">
                  <c:v>Evlenmeden önce</c:v>
                </c:pt>
                <c:pt idx="1">
                  <c:v>Evlilikten sonra</c:v>
                </c:pt>
                <c:pt idx="2">
                  <c:v>İlk çocuktan önce</c:v>
                </c:pt>
                <c:pt idx="3">
                  <c:v>İlk çocuktan sonra</c:v>
                </c:pt>
              </c:strCache>
            </c:strRef>
          </c:cat>
          <c:val>
            <c:numRef>
              <c:f>S3C1!$E$49:$E$52</c:f>
              <c:numCache>
                <c:formatCode>General</c:formatCode>
                <c:ptCount val="4"/>
                <c:pt idx="0">
                  <c:v>67.67</c:v>
                </c:pt>
                <c:pt idx="1">
                  <c:v>58.26</c:v>
                </c:pt>
                <c:pt idx="2">
                  <c:v>57.75</c:v>
                </c:pt>
                <c:pt idx="3">
                  <c:v>46.66</c:v>
                </c:pt>
              </c:numCache>
            </c:numRef>
          </c:val>
          <c:smooth val="0"/>
          <c:extLst>
            <c:ext xmlns:c16="http://schemas.microsoft.com/office/drawing/2014/chart" uri="{C3380CC4-5D6E-409C-BE32-E72D297353CC}">
              <c16:uniqueId val="{00000002-A4BB-43FA-BDA5-278F5574DDDD}"/>
            </c:ext>
          </c:extLst>
        </c:ser>
        <c:dLbls>
          <c:showLegendKey val="0"/>
          <c:showVal val="0"/>
          <c:showCatName val="0"/>
          <c:showSerName val="0"/>
          <c:showPercent val="0"/>
          <c:showBubbleSize val="0"/>
        </c:dLbls>
        <c:marker val="1"/>
        <c:smooth val="0"/>
        <c:axId val="200703360"/>
        <c:axId val="200730112"/>
      </c:lineChart>
      <c:catAx>
        <c:axId val="20070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7030A0"/>
                </a:solidFill>
                <a:latin typeface="+mn-lt"/>
                <a:ea typeface="+mn-ea"/>
                <a:cs typeface="+mn-cs"/>
              </a:defRPr>
            </a:pPr>
            <a:endParaRPr lang="tr-TR"/>
          </a:p>
        </c:txPr>
        <c:crossAx val="200730112"/>
        <c:crosses val="autoZero"/>
        <c:auto val="1"/>
        <c:lblAlgn val="ctr"/>
        <c:lblOffset val="100"/>
        <c:noMultiLvlLbl val="0"/>
      </c:catAx>
      <c:valAx>
        <c:axId val="200730112"/>
        <c:scaling>
          <c:orientation val="minMax"/>
        </c:scaling>
        <c:delete val="0"/>
        <c:axPos val="l"/>
        <c:title>
          <c:tx>
            <c:rich>
              <a:bodyPr rot="-5400000" spcFirstLastPara="1" vertOverflow="ellipsis" vert="horz" wrap="square" anchor="ctr" anchorCtr="1"/>
              <a:lstStyle/>
              <a:p>
                <a:pPr>
                  <a:defRPr sz="1200" b="1" i="0" u="none" strike="noStrike" kern="1200" baseline="0">
                    <a:solidFill>
                      <a:srgbClr val="7030A0"/>
                    </a:solidFill>
                    <a:latin typeface="+mn-lt"/>
                    <a:ea typeface="+mn-ea"/>
                    <a:cs typeface="+mn-cs"/>
                  </a:defRPr>
                </a:pPr>
                <a:r>
                  <a:rPr lang="tr-TR"/>
                  <a:t>İstıhdam oranı </a:t>
                </a:r>
                <a:r>
                  <a:rPr lang="es-ES"/>
                  <a: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7030A0"/>
                </a:solidFill>
                <a:latin typeface="+mn-lt"/>
                <a:ea typeface="+mn-ea"/>
                <a:cs typeface="+mn-cs"/>
              </a:defRPr>
            </a:pPr>
            <a:endParaRPr lang="tr-TR"/>
          </a:p>
        </c:txPr>
        <c:crossAx val="20070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7030A0"/>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b="1">
          <a:solidFill>
            <a:srgbClr val="7030A0"/>
          </a:solidFill>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95450568678916"/>
          <c:y val="8.1481481481481488E-2"/>
          <c:w val="0.72082327209098862"/>
          <c:h val="0.74667949839603387"/>
        </c:manualLayout>
      </c:layout>
      <c:barChart>
        <c:barDir val="bar"/>
        <c:grouping val="clustered"/>
        <c:varyColors val="0"/>
        <c:ser>
          <c:idx val="0"/>
          <c:order val="0"/>
          <c:tx>
            <c:strRef>
              <c:f>S3C2!$H$36</c:f>
              <c:strCache>
                <c:ptCount val="1"/>
                <c:pt idx="0">
                  <c:v>Share</c:v>
                </c:pt>
              </c:strCache>
            </c:strRef>
          </c:tx>
          <c:spPr>
            <a:solidFill>
              <a:srgbClr val="7030A0">
                <a:alpha val="45000"/>
              </a:srgbClr>
            </a:solidFill>
            <a:ln>
              <a:solidFill>
                <a:srgbClr val="7030A0">
                  <a:alpha val="45000"/>
                </a:srgbClr>
              </a:solidFill>
            </a:ln>
            <a:effectLst/>
          </c:spPr>
          <c:invertIfNegative val="0"/>
          <c:cat>
            <c:multiLvlStrRef>
              <c:f>S3C2!$F$37:$G$42</c:f>
              <c:multiLvlStrCache>
                <c:ptCount val="6"/>
                <c:lvl>
                  <c:pt idx="0">
                    <c:v>Çift gelir</c:v>
                  </c:pt>
                  <c:pt idx="1">
                    <c:v>Tek gelir</c:v>
                  </c:pt>
                  <c:pt idx="2">
                    <c:v>Gelir yok</c:v>
                  </c:pt>
                  <c:pt idx="3">
                    <c:v>Çift gelir</c:v>
                  </c:pt>
                  <c:pt idx="4">
                    <c:v>Tek gelir</c:v>
                  </c:pt>
                  <c:pt idx="5">
                    <c:v>Gelir yok</c:v>
                  </c:pt>
                </c:lvl>
                <c:lvl>
                  <c:pt idx="0">
                    <c:v>Çocuksuz</c:v>
                  </c:pt>
                  <c:pt idx="3">
                    <c:v>Çocuklu</c:v>
                  </c:pt>
                </c:lvl>
              </c:multiLvlStrCache>
            </c:multiLvlStrRef>
          </c:cat>
          <c:val>
            <c:numRef>
              <c:f>S3C2!$H$37:$H$42</c:f>
              <c:numCache>
                <c:formatCode>#,##0.0</c:formatCode>
                <c:ptCount val="6"/>
                <c:pt idx="0">
                  <c:v>0.1158</c:v>
                </c:pt>
                <c:pt idx="1">
                  <c:v>7.7899999999999997E-2</c:v>
                </c:pt>
                <c:pt idx="2">
                  <c:v>1.3000000000000001E-2</c:v>
                </c:pt>
                <c:pt idx="3">
                  <c:v>0.2223</c:v>
                </c:pt>
                <c:pt idx="4">
                  <c:v>0.53869999999999996</c:v>
                </c:pt>
                <c:pt idx="5">
                  <c:v>3.2199999999999999E-2</c:v>
                </c:pt>
              </c:numCache>
            </c:numRef>
          </c:val>
          <c:extLst>
            <c:ext xmlns:c16="http://schemas.microsoft.com/office/drawing/2014/chart" uri="{C3380CC4-5D6E-409C-BE32-E72D297353CC}">
              <c16:uniqueId val="{00000000-8E64-4543-AAB2-5F1A4175E173}"/>
            </c:ext>
          </c:extLst>
        </c:ser>
        <c:dLbls>
          <c:showLegendKey val="0"/>
          <c:showVal val="0"/>
          <c:showCatName val="0"/>
          <c:showSerName val="0"/>
          <c:showPercent val="0"/>
          <c:showBubbleSize val="0"/>
        </c:dLbls>
        <c:gapWidth val="50"/>
        <c:axId val="200809472"/>
        <c:axId val="200831744"/>
      </c:barChart>
      <c:catAx>
        <c:axId val="200809472"/>
        <c:scaling>
          <c:orientation val="minMax"/>
        </c:scaling>
        <c:delete val="0"/>
        <c:axPos val="l"/>
        <c:numFmt formatCode="General" sourceLinked="1"/>
        <c:majorTickMark val="none"/>
        <c:minorTickMark val="none"/>
        <c:tickLblPos val="nextTo"/>
        <c:spPr>
          <a:noFill/>
          <a:ln w="9525" cap="flat" cmpd="sng" algn="ctr">
            <a:solidFill>
              <a:srgbClr val="7030A0"/>
            </a:solidFill>
            <a:round/>
          </a:ln>
          <a:effectLst/>
        </c:spPr>
        <c:txPr>
          <a:bodyPr rot="-60000000" spcFirstLastPara="1" vertOverflow="ellipsis" vert="horz" wrap="square" anchor="ctr" anchorCtr="1"/>
          <a:lstStyle/>
          <a:p>
            <a:pPr>
              <a:defRPr sz="1100" b="1" i="0" u="none" strike="noStrike" kern="1200" baseline="0">
                <a:solidFill>
                  <a:srgbClr val="7030A0"/>
                </a:solidFill>
                <a:latin typeface="+mn-lt"/>
                <a:ea typeface="+mn-ea"/>
                <a:cs typeface="+mn-cs"/>
              </a:defRPr>
            </a:pPr>
            <a:endParaRPr lang="tr-TR"/>
          </a:p>
        </c:txPr>
        <c:crossAx val="200831744"/>
        <c:crosses val="autoZero"/>
        <c:auto val="1"/>
        <c:lblAlgn val="ctr"/>
        <c:lblOffset val="100"/>
        <c:noMultiLvlLbl val="0"/>
      </c:catAx>
      <c:valAx>
        <c:axId val="200831744"/>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7030A0"/>
                </a:solidFill>
                <a:latin typeface="+mn-lt"/>
                <a:ea typeface="+mn-ea"/>
                <a:cs typeface="+mn-cs"/>
              </a:defRPr>
            </a:pPr>
            <a:endParaRPr lang="tr-TR"/>
          </a:p>
        </c:txPr>
        <c:crossAx val="200809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solidFill>
            <a:sysClr val="windowText" lastClr="000000"/>
          </a:solidFill>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S3C2!$D$49</c:f>
              <c:strCache>
                <c:ptCount val="1"/>
                <c:pt idx="0">
                  <c:v>İstihdam</c:v>
                </c:pt>
              </c:strCache>
            </c:strRef>
          </c:tx>
          <c:spPr>
            <a:solidFill>
              <a:srgbClr val="7030A0">
                <a:alpha val="90000"/>
              </a:srgbClr>
            </a:solidFill>
            <a:ln>
              <a:solidFill>
                <a:schemeClr val="accent5">
                  <a:lumMod val="50000"/>
                </a:schemeClr>
              </a:solidFill>
            </a:ln>
            <a:effectLst/>
          </c:spPr>
          <c:invertIfNegative val="0"/>
          <c:cat>
            <c:multiLvlStrRef>
              <c:f>S3C2!$A$52:$C$63</c:f>
              <c:multiLvlStrCache>
                <c:ptCount val="12"/>
                <c:lvl>
                  <c:pt idx="0">
                    <c:v>Erkek</c:v>
                  </c:pt>
                  <c:pt idx="1">
                    <c:v>Kadın</c:v>
                  </c:pt>
                  <c:pt idx="2">
                    <c:v>Erkek</c:v>
                  </c:pt>
                  <c:pt idx="3">
                    <c:v>Kadın</c:v>
                  </c:pt>
                  <c:pt idx="4">
                    <c:v>Erkek</c:v>
                  </c:pt>
                  <c:pt idx="5">
                    <c:v>Kadın</c:v>
                  </c:pt>
                  <c:pt idx="6">
                    <c:v>Erkek</c:v>
                  </c:pt>
                  <c:pt idx="7">
                    <c:v>Kadın</c:v>
                  </c:pt>
                  <c:pt idx="8">
                    <c:v>Erkek</c:v>
                  </c:pt>
                  <c:pt idx="9">
                    <c:v>Kadın</c:v>
                  </c:pt>
                  <c:pt idx="10">
                    <c:v>Erkek</c:v>
                  </c:pt>
                  <c:pt idx="11">
                    <c:v>Kadın</c:v>
                  </c:pt>
                </c:lvl>
                <c:lvl>
                  <c:pt idx="0">
                    <c:v>Çift gelir</c:v>
                  </c:pt>
                  <c:pt idx="2">
                    <c:v>Tek gelir</c:v>
                  </c:pt>
                  <c:pt idx="4">
                    <c:v>Gelir yok</c:v>
                  </c:pt>
                  <c:pt idx="6">
                    <c:v>Çift gelir</c:v>
                  </c:pt>
                  <c:pt idx="8">
                    <c:v>Tek gelir</c:v>
                  </c:pt>
                  <c:pt idx="10">
                    <c:v>Gelir yok</c:v>
                  </c:pt>
                </c:lvl>
                <c:lvl>
                  <c:pt idx="0">
                    <c:v>No kids</c:v>
                  </c:pt>
                  <c:pt idx="6">
                    <c:v>With kids</c:v>
                  </c:pt>
                </c:lvl>
              </c:multiLvlStrCache>
            </c:multiLvlStrRef>
          </c:cat>
          <c:val>
            <c:numRef>
              <c:f>S3C2!$D$52:$D$63</c:f>
              <c:numCache>
                <c:formatCode>General</c:formatCode>
                <c:ptCount val="12"/>
                <c:pt idx="0">
                  <c:v>43.92</c:v>
                </c:pt>
                <c:pt idx="1">
                  <c:v>44.02</c:v>
                </c:pt>
                <c:pt idx="2">
                  <c:v>43.42</c:v>
                </c:pt>
                <c:pt idx="3">
                  <c:v>4.18</c:v>
                </c:pt>
                <c:pt idx="4">
                  <c:v>0</c:v>
                </c:pt>
                <c:pt idx="5">
                  <c:v>0</c:v>
                </c:pt>
                <c:pt idx="6">
                  <c:v>45.05</c:v>
                </c:pt>
                <c:pt idx="7">
                  <c:v>41.11</c:v>
                </c:pt>
                <c:pt idx="8">
                  <c:v>47.89</c:v>
                </c:pt>
                <c:pt idx="9">
                  <c:v>0.99</c:v>
                </c:pt>
                <c:pt idx="10">
                  <c:v>0</c:v>
                </c:pt>
                <c:pt idx="11">
                  <c:v>0</c:v>
                </c:pt>
              </c:numCache>
            </c:numRef>
          </c:val>
          <c:extLst>
            <c:ext xmlns:c16="http://schemas.microsoft.com/office/drawing/2014/chart" uri="{C3380CC4-5D6E-409C-BE32-E72D297353CC}">
              <c16:uniqueId val="{00000000-2B5E-41DD-9DBF-ED5C15A7F88D}"/>
            </c:ext>
          </c:extLst>
        </c:ser>
        <c:ser>
          <c:idx val="1"/>
          <c:order val="1"/>
          <c:tx>
            <c:strRef>
              <c:f>S3C2!$E$49</c:f>
              <c:strCache>
                <c:ptCount val="1"/>
                <c:pt idx="0">
                  <c:v>Temizlik ve yemek pişirme</c:v>
                </c:pt>
              </c:strCache>
            </c:strRef>
          </c:tx>
          <c:spPr>
            <a:solidFill>
              <a:srgbClr val="FFFF00">
                <a:alpha val="27000"/>
              </a:srgbClr>
            </a:solidFill>
            <a:ln>
              <a:solidFill>
                <a:schemeClr val="accent2">
                  <a:lumMod val="50000"/>
                </a:schemeClr>
              </a:solidFill>
            </a:ln>
            <a:effectLst/>
          </c:spPr>
          <c:invertIfNegative val="0"/>
          <c:cat>
            <c:multiLvlStrRef>
              <c:f>S3C2!$A$52:$C$63</c:f>
              <c:multiLvlStrCache>
                <c:ptCount val="12"/>
                <c:lvl>
                  <c:pt idx="0">
                    <c:v>Erkek</c:v>
                  </c:pt>
                  <c:pt idx="1">
                    <c:v>Kadın</c:v>
                  </c:pt>
                  <c:pt idx="2">
                    <c:v>Erkek</c:v>
                  </c:pt>
                  <c:pt idx="3">
                    <c:v>Kadın</c:v>
                  </c:pt>
                  <c:pt idx="4">
                    <c:v>Erkek</c:v>
                  </c:pt>
                  <c:pt idx="5">
                    <c:v>Kadın</c:v>
                  </c:pt>
                  <c:pt idx="6">
                    <c:v>Erkek</c:v>
                  </c:pt>
                  <c:pt idx="7">
                    <c:v>Kadın</c:v>
                  </c:pt>
                  <c:pt idx="8">
                    <c:v>Erkek</c:v>
                  </c:pt>
                  <c:pt idx="9">
                    <c:v>Kadın</c:v>
                  </c:pt>
                  <c:pt idx="10">
                    <c:v>Erkek</c:v>
                  </c:pt>
                  <c:pt idx="11">
                    <c:v>Kadın</c:v>
                  </c:pt>
                </c:lvl>
                <c:lvl>
                  <c:pt idx="0">
                    <c:v>Çift gelir</c:v>
                  </c:pt>
                  <c:pt idx="2">
                    <c:v>Tek gelir</c:v>
                  </c:pt>
                  <c:pt idx="4">
                    <c:v>Gelir yok</c:v>
                  </c:pt>
                  <c:pt idx="6">
                    <c:v>Çift gelir</c:v>
                  </c:pt>
                  <c:pt idx="8">
                    <c:v>Tek gelir</c:v>
                  </c:pt>
                  <c:pt idx="10">
                    <c:v>Gelir yok</c:v>
                  </c:pt>
                </c:lvl>
                <c:lvl>
                  <c:pt idx="0">
                    <c:v>No kids</c:v>
                  </c:pt>
                  <c:pt idx="6">
                    <c:v>With kids</c:v>
                  </c:pt>
                </c:lvl>
              </c:multiLvlStrCache>
            </c:multiLvlStrRef>
          </c:cat>
          <c:val>
            <c:numRef>
              <c:f>S3C2!$E$52:$E$63</c:f>
              <c:numCache>
                <c:formatCode>General</c:formatCode>
                <c:ptCount val="12"/>
                <c:pt idx="0">
                  <c:v>5.48</c:v>
                </c:pt>
                <c:pt idx="1">
                  <c:v>9.08</c:v>
                </c:pt>
                <c:pt idx="2">
                  <c:v>2.81</c:v>
                </c:pt>
                <c:pt idx="3">
                  <c:v>13.39</c:v>
                </c:pt>
                <c:pt idx="4">
                  <c:v>5.39</c:v>
                </c:pt>
                <c:pt idx="5">
                  <c:v>10.76</c:v>
                </c:pt>
                <c:pt idx="6">
                  <c:v>3.89</c:v>
                </c:pt>
                <c:pt idx="7">
                  <c:v>10.93</c:v>
                </c:pt>
                <c:pt idx="8">
                  <c:v>2.27</c:v>
                </c:pt>
                <c:pt idx="9">
                  <c:v>15.58</c:v>
                </c:pt>
                <c:pt idx="10">
                  <c:v>1.1200000000000001</c:v>
                </c:pt>
                <c:pt idx="11">
                  <c:v>15.53</c:v>
                </c:pt>
              </c:numCache>
            </c:numRef>
          </c:val>
          <c:extLst>
            <c:ext xmlns:c16="http://schemas.microsoft.com/office/drawing/2014/chart" uri="{C3380CC4-5D6E-409C-BE32-E72D297353CC}">
              <c16:uniqueId val="{00000001-2B5E-41DD-9DBF-ED5C15A7F88D}"/>
            </c:ext>
          </c:extLst>
        </c:ser>
        <c:ser>
          <c:idx val="2"/>
          <c:order val="2"/>
          <c:tx>
            <c:strRef>
              <c:f>S3C2!$F$49</c:f>
              <c:strCache>
                <c:ptCount val="1"/>
                <c:pt idx="0">
                  <c:v>Alışveriş</c:v>
                </c:pt>
              </c:strCache>
            </c:strRef>
          </c:tx>
          <c:spPr>
            <a:solidFill>
              <a:srgbClr val="FFC000">
                <a:alpha val="60000"/>
              </a:srgbClr>
            </a:solidFill>
            <a:ln>
              <a:solidFill>
                <a:schemeClr val="accent6">
                  <a:lumMod val="50000"/>
                </a:schemeClr>
              </a:solidFill>
            </a:ln>
            <a:effectLst/>
          </c:spPr>
          <c:invertIfNegative val="0"/>
          <c:cat>
            <c:multiLvlStrRef>
              <c:f>S3C2!$A$52:$C$63</c:f>
              <c:multiLvlStrCache>
                <c:ptCount val="12"/>
                <c:lvl>
                  <c:pt idx="0">
                    <c:v>Erkek</c:v>
                  </c:pt>
                  <c:pt idx="1">
                    <c:v>Kadın</c:v>
                  </c:pt>
                  <c:pt idx="2">
                    <c:v>Erkek</c:v>
                  </c:pt>
                  <c:pt idx="3">
                    <c:v>Kadın</c:v>
                  </c:pt>
                  <c:pt idx="4">
                    <c:v>Erkek</c:v>
                  </c:pt>
                  <c:pt idx="5">
                    <c:v>Kadın</c:v>
                  </c:pt>
                  <c:pt idx="6">
                    <c:v>Erkek</c:v>
                  </c:pt>
                  <c:pt idx="7">
                    <c:v>Kadın</c:v>
                  </c:pt>
                  <c:pt idx="8">
                    <c:v>Erkek</c:v>
                  </c:pt>
                  <c:pt idx="9">
                    <c:v>Kadın</c:v>
                  </c:pt>
                  <c:pt idx="10">
                    <c:v>Erkek</c:v>
                  </c:pt>
                  <c:pt idx="11">
                    <c:v>Kadın</c:v>
                  </c:pt>
                </c:lvl>
                <c:lvl>
                  <c:pt idx="0">
                    <c:v>Çift gelir</c:v>
                  </c:pt>
                  <c:pt idx="2">
                    <c:v>Tek gelir</c:v>
                  </c:pt>
                  <c:pt idx="4">
                    <c:v>Gelir yok</c:v>
                  </c:pt>
                  <c:pt idx="6">
                    <c:v>Çift gelir</c:v>
                  </c:pt>
                  <c:pt idx="8">
                    <c:v>Tek gelir</c:v>
                  </c:pt>
                  <c:pt idx="10">
                    <c:v>Gelir yok</c:v>
                  </c:pt>
                </c:lvl>
                <c:lvl>
                  <c:pt idx="0">
                    <c:v>No kids</c:v>
                  </c:pt>
                  <c:pt idx="6">
                    <c:v>With kids</c:v>
                  </c:pt>
                </c:lvl>
              </c:multiLvlStrCache>
            </c:multiLvlStrRef>
          </c:cat>
          <c:val>
            <c:numRef>
              <c:f>S3C2!$F$52:$F$63</c:f>
              <c:numCache>
                <c:formatCode>General</c:formatCode>
                <c:ptCount val="12"/>
                <c:pt idx="0">
                  <c:v>5.26</c:v>
                </c:pt>
                <c:pt idx="1">
                  <c:v>5.91</c:v>
                </c:pt>
                <c:pt idx="2">
                  <c:v>4.42</c:v>
                </c:pt>
                <c:pt idx="3">
                  <c:v>7.68</c:v>
                </c:pt>
                <c:pt idx="4">
                  <c:v>6.33</c:v>
                </c:pt>
                <c:pt idx="5">
                  <c:v>6.43</c:v>
                </c:pt>
                <c:pt idx="6">
                  <c:v>5.2</c:v>
                </c:pt>
                <c:pt idx="7">
                  <c:v>5.86</c:v>
                </c:pt>
                <c:pt idx="8">
                  <c:v>4.5199999999999996</c:v>
                </c:pt>
                <c:pt idx="9">
                  <c:v>7.28</c:v>
                </c:pt>
                <c:pt idx="10">
                  <c:v>3.19</c:v>
                </c:pt>
                <c:pt idx="11">
                  <c:v>6.31</c:v>
                </c:pt>
              </c:numCache>
            </c:numRef>
          </c:val>
          <c:extLst>
            <c:ext xmlns:c16="http://schemas.microsoft.com/office/drawing/2014/chart" uri="{C3380CC4-5D6E-409C-BE32-E72D297353CC}">
              <c16:uniqueId val="{00000002-2B5E-41DD-9DBF-ED5C15A7F88D}"/>
            </c:ext>
          </c:extLst>
        </c:ser>
        <c:ser>
          <c:idx val="3"/>
          <c:order val="3"/>
          <c:tx>
            <c:strRef>
              <c:f>S3C2!$G$49</c:f>
              <c:strCache>
                <c:ptCount val="1"/>
                <c:pt idx="0">
                  <c:v>Ev bakımı</c:v>
                </c:pt>
              </c:strCache>
            </c:strRef>
          </c:tx>
          <c:spPr>
            <a:solidFill>
              <a:srgbClr val="C00000">
                <a:alpha val="38000"/>
              </a:srgbClr>
            </a:solidFill>
            <a:ln>
              <a:solidFill>
                <a:schemeClr val="accent3">
                  <a:lumMod val="50000"/>
                </a:schemeClr>
              </a:solidFill>
            </a:ln>
            <a:effectLst/>
          </c:spPr>
          <c:invertIfNegative val="0"/>
          <c:cat>
            <c:multiLvlStrRef>
              <c:f>S3C2!$A$52:$C$63</c:f>
              <c:multiLvlStrCache>
                <c:ptCount val="12"/>
                <c:lvl>
                  <c:pt idx="0">
                    <c:v>Erkek</c:v>
                  </c:pt>
                  <c:pt idx="1">
                    <c:v>Kadın</c:v>
                  </c:pt>
                  <c:pt idx="2">
                    <c:v>Erkek</c:v>
                  </c:pt>
                  <c:pt idx="3">
                    <c:v>Kadın</c:v>
                  </c:pt>
                  <c:pt idx="4">
                    <c:v>Erkek</c:v>
                  </c:pt>
                  <c:pt idx="5">
                    <c:v>Kadın</c:v>
                  </c:pt>
                  <c:pt idx="6">
                    <c:v>Erkek</c:v>
                  </c:pt>
                  <c:pt idx="7">
                    <c:v>Kadın</c:v>
                  </c:pt>
                  <c:pt idx="8">
                    <c:v>Erkek</c:v>
                  </c:pt>
                  <c:pt idx="9">
                    <c:v>Kadın</c:v>
                  </c:pt>
                  <c:pt idx="10">
                    <c:v>Erkek</c:v>
                  </c:pt>
                  <c:pt idx="11">
                    <c:v>Kadın</c:v>
                  </c:pt>
                </c:lvl>
                <c:lvl>
                  <c:pt idx="0">
                    <c:v>Çift gelir</c:v>
                  </c:pt>
                  <c:pt idx="2">
                    <c:v>Tek gelir</c:v>
                  </c:pt>
                  <c:pt idx="4">
                    <c:v>Gelir yok</c:v>
                  </c:pt>
                  <c:pt idx="6">
                    <c:v>Çift gelir</c:v>
                  </c:pt>
                  <c:pt idx="8">
                    <c:v>Tek gelir</c:v>
                  </c:pt>
                  <c:pt idx="10">
                    <c:v>Gelir yok</c:v>
                  </c:pt>
                </c:lvl>
                <c:lvl>
                  <c:pt idx="0">
                    <c:v>No kids</c:v>
                  </c:pt>
                  <c:pt idx="6">
                    <c:v>With kids</c:v>
                  </c:pt>
                </c:lvl>
              </c:multiLvlStrCache>
            </c:multiLvlStrRef>
          </c:cat>
          <c:val>
            <c:numRef>
              <c:f>S3C2!$G$52:$G$63</c:f>
              <c:numCache>
                <c:formatCode>General</c:formatCode>
                <c:ptCount val="12"/>
                <c:pt idx="0">
                  <c:v>4.32</c:v>
                </c:pt>
                <c:pt idx="1">
                  <c:v>5.46</c:v>
                </c:pt>
                <c:pt idx="2">
                  <c:v>3.01</c:v>
                </c:pt>
                <c:pt idx="3">
                  <c:v>6.82</c:v>
                </c:pt>
                <c:pt idx="4">
                  <c:v>2.87</c:v>
                </c:pt>
                <c:pt idx="5">
                  <c:v>6.58</c:v>
                </c:pt>
                <c:pt idx="6">
                  <c:v>4.3600000000000003</c:v>
                </c:pt>
                <c:pt idx="7">
                  <c:v>6.12</c:v>
                </c:pt>
                <c:pt idx="8">
                  <c:v>2.6</c:v>
                </c:pt>
                <c:pt idx="9">
                  <c:v>9.75</c:v>
                </c:pt>
                <c:pt idx="10">
                  <c:v>1.98</c:v>
                </c:pt>
                <c:pt idx="11">
                  <c:v>7.37</c:v>
                </c:pt>
              </c:numCache>
            </c:numRef>
          </c:val>
          <c:extLst>
            <c:ext xmlns:c16="http://schemas.microsoft.com/office/drawing/2014/chart" uri="{C3380CC4-5D6E-409C-BE32-E72D297353CC}">
              <c16:uniqueId val="{00000003-2B5E-41DD-9DBF-ED5C15A7F88D}"/>
            </c:ext>
          </c:extLst>
        </c:ser>
        <c:ser>
          <c:idx val="4"/>
          <c:order val="4"/>
          <c:tx>
            <c:strRef>
              <c:f>S3C2!$H$49</c:f>
              <c:strCache>
                <c:ptCount val="1"/>
                <c:pt idx="0">
                  <c:v>Bütçe</c:v>
                </c:pt>
              </c:strCache>
            </c:strRef>
          </c:tx>
          <c:spPr>
            <a:solidFill>
              <a:srgbClr val="002060"/>
            </a:solidFill>
            <a:ln>
              <a:solidFill>
                <a:schemeClr val="tx1"/>
              </a:solidFill>
            </a:ln>
            <a:effectLst/>
          </c:spPr>
          <c:invertIfNegative val="0"/>
          <c:cat>
            <c:multiLvlStrRef>
              <c:f>S3C2!$A$52:$C$63</c:f>
              <c:multiLvlStrCache>
                <c:ptCount val="12"/>
                <c:lvl>
                  <c:pt idx="0">
                    <c:v>Erkek</c:v>
                  </c:pt>
                  <c:pt idx="1">
                    <c:v>Kadın</c:v>
                  </c:pt>
                  <c:pt idx="2">
                    <c:v>Erkek</c:v>
                  </c:pt>
                  <c:pt idx="3">
                    <c:v>Kadın</c:v>
                  </c:pt>
                  <c:pt idx="4">
                    <c:v>Erkek</c:v>
                  </c:pt>
                  <c:pt idx="5">
                    <c:v>Kadın</c:v>
                  </c:pt>
                  <c:pt idx="6">
                    <c:v>Erkek</c:v>
                  </c:pt>
                  <c:pt idx="7">
                    <c:v>Kadın</c:v>
                  </c:pt>
                  <c:pt idx="8">
                    <c:v>Erkek</c:v>
                  </c:pt>
                  <c:pt idx="9">
                    <c:v>Kadın</c:v>
                  </c:pt>
                  <c:pt idx="10">
                    <c:v>Erkek</c:v>
                  </c:pt>
                  <c:pt idx="11">
                    <c:v>Kadın</c:v>
                  </c:pt>
                </c:lvl>
                <c:lvl>
                  <c:pt idx="0">
                    <c:v>Çift gelir</c:v>
                  </c:pt>
                  <c:pt idx="2">
                    <c:v>Tek gelir</c:v>
                  </c:pt>
                  <c:pt idx="4">
                    <c:v>Gelir yok</c:v>
                  </c:pt>
                  <c:pt idx="6">
                    <c:v>Çift gelir</c:v>
                  </c:pt>
                  <c:pt idx="8">
                    <c:v>Tek gelir</c:v>
                  </c:pt>
                  <c:pt idx="10">
                    <c:v>Gelir yok</c:v>
                  </c:pt>
                </c:lvl>
                <c:lvl>
                  <c:pt idx="0">
                    <c:v>No kids</c:v>
                  </c:pt>
                  <c:pt idx="6">
                    <c:v>With kids</c:v>
                  </c:pt>
                </c:lvl>
              </c:multiLvlStrCache>
            </c:multiLvlStrRef>
          </c:cat>
          <c:val>
            <c:numRef>
              <c:f>S3C2!$H$52:$H$63</c:f>
              <c:numCache>
                <c:formatCode>General</c:formatCode>
                <c:ptCount val="12"/>
                <c:pt idx="0">
                  <c:v>4.68</c:v>
                </c:pt>
                <c:pt idx="1">
                  <c:v>4.42</c:v>
                </c:pt>
                <c:pt idx="2">
                  <c:v>3.56</c:v>
                </c:pt>
                <c:pt idx="3">
                  <c:v>2.72</c:v>
                </c:pt>
                <c:pt idx="4">
                  <c:v>4.45</c:v>
                </c:pt>
                <c:pt idx="5">
                  <c:v>2.92</c:v>
                </c:pt>
                <c:pt idx="6">
                  <c:v>4.29</c:v>
                </c:pt>
                <c:pt idx="7">
                  <c:v>3.22</c:v>
                </c:pt>
                <c:pt idx="8">
                  <c:v>3.95</c:v>
                </c:pt>
                <c:pt idx="9">
                  <c:v>2.54</c:v>
                </c:pt>
                <c:pt idx="10">
                  <c:v>3</c:v>
                </c:pt>
                <c:pt idx="11">
                  <c:v>2.09</c:v>
                </c:pt>
              </c:numCache>
            </c:numRef>
          </c:val>
          <c:extLst>
            <c:ext xmlns:c16="http://schemas.microsoft.com/office/drawing/2014/chart" uri="{C3380CC4-5D6E-409C-BE32-E72D297353CC}">
              <c16:uniqueId val="{00000004-2B5E-41DD-9DBF-ED5C15A7F88D}"/>
            </c:ext>
          </c:extLst>
        </c:ser>
        <c:ser>
          <c:idx val="5"/>
          <c:order val="5"/>
          <c:tx>
            <c:strRef>
              <c:f>S3C2!$I$49</c:f>
              <c:strCache>
                <c:ptCount val="1"/>
                <c:pt idx="0">
                  <c:v>Çocuk bakımı</c:v>
                </c:pt>
              </c:strCache>
            </c:strRef>
          </c:tx>
          <c:spPr>
            <a:solidFill>
              <a:schemeClr val="accent3">
                <a:lumMod val="75000"/>
                <a:alpha val="61000"/>
              </a:schemeClr>
            </a:solidFill>
            <a:ln>
              <a:solidFill>
                <a:schemeClr val="accent4">
                  <a:lumMod val="50000"/>
                </a:schemeClr>
              </a:solidFill>
            </a:ln>
            <a:effectLst/>
          </c:spPr>
          <c:invertIfNegative val="0"/>
          <c:cat>
            <c:multiLvlStrRef>
              <c:f>S3C2!$A$52:$C$63</c:f>
              <c:multiLvlStrCache>
                <c:ptCount val="12"/>
                <c:lvl>
                  <c:pt idx="0">
                    <c:v>Erkek</c:v>
                  </c:pt>
                  <c:pt idx="1">
                    <c:v>Kadın</c:v>
                  </c:pt>
                  <c:pt idx="2">
                    <c:v>Erkek</c:v>
                  </c:pt>
                  <c:pt idx="3">
                    <c:v>Kadın</c:v>
                  </c:pt>
                  <c:pt idx="4">
                    <c:v>Erkek</c:v>
                  </c:pt>
                  <c:pt idx="5">
                    <c:v>Kadın</c:v>
                  </c:pt>
                  <c:pt idx="6">
                    <c:v>Erkek</c:v>
                  </c:pt>
                  <c:pt idx="7">
                    <c:v>Kadın</c:v>
                  </c:pt>
                  <c:pt idx="8">
                    <c:v>Erkek</c:v>
                  </c:pt>
                  <c:pt idx="9">
                    <c:v>Kadın</c:v>
                  </c:pt>
                  <c:pt idx="10">
                    <c:v>Erkek</c:v>
                  </c:pt>
                  <c:pt idx="11">
                    <c:v>Kadın</c:v>
                  </c:pt>
                </c:lvl>
                <c:lvl>
                  <c:pt idx="0">
                    <c:v>Çift gelir</c:v>
                  </c:pt>
                  <c:pt idx="2">
                    <c:v>Tek gelir</c:v>
                  </c:pt>
                  <c:pt idx="4">
                    <c:v>Gelir yok</c:v>
                  </c:pt>
                  <c:pt idx="6">
                    <c:v>Çift gelir</c:v>
                  </c:pt>
                  <c:pt idx="8">
                    <c:v>Tek gelir</c:v>
                  </c:pt>
                  <c:pt idx="10">
                    <c:v>Gelir yok</c:v>
                  </c:pt>
                </c:lvl>
                <c:lvl>
                  <c:pt idx="0">
                    <c:v>No kids</c:v>
                  </c:pt>
                  <c:pt idx="6">
                    <c:v>With kids</c:v>
                  </c:pt>
                </c:lvl>
              </c:multiLvlStrCache>
            </c:multiLvlStrRef>
          </c:cat>
          <c:val>
            <c:numRef>
              <c:f>S3C2!$I$52:$I$63</c:f>
              <c:numCache>
                <c:formatCode>General</c:formatCode>
                <c:ptCount val="12"/>
                <c:pt idx="0">
                  <c:v>0</c:v>
                </c:pt>
                <c:pt idx="1">
                  <c:v>0.22</c:v>
                </c:pt>
                <c:pt idx="2">
                  <c:v>0.31</c:v>
                </c:pt>
                <c:pt idx="3">
                  <c:v>1.39</c:v>
                </c:pt>
                <c:pt idx="4">
                  <c:v>0</c:v>
                </c:pt>
                <c:pt idx="5">
                  <c:v>0.5</c:v>
                </c:pt>
                <c:pt idx="6">
                  <c:v>15.05</c:v>
                </c:pt>
                <c:pt idx="7">
                  <c:v>30.34</c:v>
                </c:pt>
                <c:pt idx="8">
                  <c:v>9.5399999999999991</c:v>
                </c:pt>
                <c:pt idx="9">
                  <c:v>43.45</c:v>
                </c:pt>
                <c:pt idx="10">
                  <c:v>5.86</c:v>
                </c:pt>
                <c:pt idx="11">
                  <c:v>42.11</c:v>
                </c:pt>
              </c:numCache>
            </c:numRef>
          </c:val>
          <c:extLst>
            <c:ext xmlns:c16="http://schemas.microsoft.com/office/drawing/2014/chart" uri="{C3380CC4-5D6E-409C-BE32-E72D297353CC}">
              <c16:uniqueId val="{00000005-2B5E-41DD-9DBF-ED5C15A7F88D}"/>
            </c:ext>
          </c:extLst>
        </c:ser>
        <c:ser>
          <c:idx val="6"/>
          <c:order val="6"/>
          <c:tx>
            <c:strRef>
              <c:f>S3C2!$J$49</c:f>
              <c:strCache>
                <c:ptCount val="1"/>
                <c:pt idx="0">
                  <c:v>Yaşlı ve engelli bakımı</c:v>
                </c:pt>
              </c:strCache>
            </c:strRef>
          </c:tx>
          <c:spPr>
            <a:solidFill>
              <a:srgbClr val="7030A0"/>
            </a:solidFill>
            <a:ln>
              <a:solidFill>
                <a:schemeClr val="tx1"/>
              </a:solidFill>
            </a:ln>
            <a:effectLst/>
          </c:spPr>
          <c:invertIfNegative val="0"/>
          <c:dLbls>
            <c:dLbl>
              <c:idx val="0"/>
              <c:tx>
                <c:rich>
                  <a:bodyPr/>
                  <a:lstStyle/>
                  <a:p>
                    <a:r>
                      <a:rPr lang="en-US"/>
                      <a:t>63.7</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5E-41DD-9DBF-ED5C15A7F88D}"/>
                </c:ext>
              </c:extLst>
            </c:dLbl>
            <c:dLbl>
              <c:idx val="1"/>
              <c:tx>
                <c:rich>
                  <a:bodyPr/>
                  <a:lstStyle/>
                  <a:p>
                    <a:r>
                      <a:rPr lang="en-US"/>
                      <a:t>69.1</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5E-41DD-9DBF-ED5C15A7F88D}"/>
                </c:ext>
              </c:extLst>
            </c:dLbl>
            <c:dLbl>
              <c:idx val="2"/>
              <c:tx>
                <c:rich>
                  <a:bodyPr/>
                  <a:lstStyle/>
                  <a:p>
                    <a:r>
                      <a:rPr lang="en-US"/>
                      <a:t>57.5</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5E-41DD-9DBF-ED5C15A7F88D}"/>
                </c:ext>
              </c:extLst>
            </c:dLbl>
            <c:dLbl>
              <c:idx val="3"/>
              <c:tx>
                <c:rich>
                  <a:bodyPr/>
                  <a:lstStyle/>
                  <a:p>
                    <a:r>
                      <a:rPr lang="en-US"/>
                      <a:t>36.2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5E-41DD-9DBF-ED5C15A7F88D}"/>
                </c:ext>
              </c:extLst>
            </c:dLbl>
            <c:dLbl>
              <c:idx val="4"/>
              <c:tx>
                <c:rich>
                  <a:bodyPr/>
                  <a:lstStyle/>
                  <a:p>
                    <a:r>
                      <a:rPr lang="en-US"/>
                      <a:t>19.0</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5E-41DD-9DBF-ED5C15A7F88D}"/>
                </c:ext>
              </c:extLst>
            </c:dLbl>
            <c:dLbl>
              <c:idx val="5"/>
              <c:tx>
                <c:rich>
                  <a:bodyPr/>
                  <a:lstStyle/>
                  <a:p>
                    <a:r>
                      <a:rPr lang="en-US"/>
                      <a:t>28.2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B5E-41DD-9DBF-ED5C15A7F88D}"/>
                </c:ext>
              </c:extLst>
            </c:dLbl>
            <c:dLbl>
              <c:idx val="6"/>
              <c:tx>
                <c:rich>
                  <a:bodyPr/>
                  <a:lstStyle/>
                  <a:p>
                    <a:r>
                      <a:rPr lang="en-US"/>
                      <a:t>77.9</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B5E-41DD-9DBF-ED5C15A7F88D}"/>
                </c:ext>
              </c:extLst>
            </c:dLbl>
            <c:dLbl>
              <c:idx val="7"/>
              <c:tx>
                <c:rich>
                  <a:bodyPr/>
                  <a:lstStyle/>
                  <a:p>
                    <a:r>
                      <a:rPr lang="en-US"/>
                      <a:t>97.7</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5E-41DD-9DBF-ED5C15A7F88D}"/>
                </c:ext>
              </c:extLst>
            </c:dLbl>
            <c:dLbl>
              <c:idx val="8"/>
              <c:tx>
                <c:rich>
                  <a:bodyPr/>
                  <a:lstStyle/>
                  <a:p>
                    <a:r>
                      <a:rPr lang="en-US"/>
                      <a:t>71.0</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B5E-41DD-9DBF-ED5C15A7F88D}"/>
                </c:ext>
              </c:extLst>
            </c:dLbl>
            <c:dLbl>
              <c:idx val="9"/>
              <c:tx>
                <c:rich>
                  <a:bodyPr/>
                  <a:lstStyle/>
                  <a:p>
                    <a:r>
                      <a:rPr lang="en-US"/>
                      <a:t>80.3</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B5E-41DD-9DBF-ED5C15A7F88D}"/>
                </c:ext>
              </c:extLst>
            </c:dLbl>
            <c:dLbl>
              <c:idx val="10"/>
              <c:tx>
                <c:rich>
                  <a:bodyPr/>
                  <a:lstStyle/>
                  <a:p>
                    <a:r>
                      <a:rPr lang="en-US"/>
                      <a:t>15.2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B5E-41DD-9DBF-ED5C15A7F88D}"/>
                </c:ext>
              </c:extLst>
            </c:dLbl>
            <c:dLbl>
              <c:idx val="11"/>
              <c:tx>
                <c:rich>
                  <a:bodyPr/>
                  <a:lstStyle/>
                  <a:p>
                    <a:r>
                      <a:rPr lang="en-US"/>
                      <a:t>73.5</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B5E-41DD-9DBF-ED5C15A7F88D}"/>
                </c:ext>
              </c:extLst>
            </c:dLbl>
            <c:numFmt formatCode="#,##0.0" sourceLinked="0"/>
            <c:spPr>
              <a:solidFill>
                <a:sysClr val="window" lastClr="FFFFFF"/>
              </a:solidFill>
              <a:ln w="19050">
                <a:solidFill>
                  <a:sysClr val="windowText" lastClr="000000"/>
                </a:solidFill>
              </a:ln>
              <a:effectLst/>
            </c:spPr>
            <c:txPr>
              <a:bodyPr rot="0" spcFirstLastPara="1" vertOverflow="ellipsis" vert="horz" wrap="square" anchor="ctr" anchorCtr="1"/>
              <a:lstStyle/>
              <a:p>
                <a:pPr>
                  <a:defRPr sz="1000" b="1" i="0" u="none" strike="noStrike" kern="1200" baseline="0">
                    <a:solidFill>
                      <a:srgbClr val="7030A0"/>
                    </a:solidFill>
                    <a:latin typeface="+mn-lt"/>
                    <a:ea typeface="+mn-ea"/>
                    <a:cs typeface="+mn-cs"/>
                  </a:defRPr>
                </a:pPr>
                <a:endParaRPr lang="tr-T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S3C2!$A$52:$C$63</c:f>
              <c:multiLvlStrCache>
                <c:ptCount val="12"/>
                <c:lvl>
                  <c:pt idx="0">
                    <c:v>Erkek</c:v>
                  </c:pt>
                  <c:pt idx="1">
                    <c:v>Kadın</c:v>
                  </c:pt>
                  <c:pt idx="2">
                    <c:v>Erkek</c:v>
                  </c:pt>
                  <c:pt idx="3">
                    <c:v>Kadın</c:v>
                  </c:pt>
                  <c:pt idx="4">
                    <c:v>Erkek</c:v>
                  </c:pt>
                  <c:pt idx="5">
                    <c:v>Kadın</c:v>
                  </c:pt>
                  <c:pt idx="6">
                    <c:v>Erkek</c:v>
                  </c:pt>
                  <c:pt idx="7">
                    <c:v>Kadın</c:v>
                  </c:pt>
                  <c:pt idx="8">
                    <c:v>Erkek</c:v>
                  </c:pt>
                  <c:pt idx="9">
                    <c:v>Kadın</c:v>
                  </c:pt>
                  <c:pt idx="10">
                    <c:v>Erkek</c:v>
                  </c:pt>
                  <c:pt idx="11">
                    <c:v>Kadın</c:v>
                  </c:pt>
                </c:lvl>
                <c:lvl>
                  <c:pt idx="0">
                    <c:v>Çift gelir</c:v>
                  </c:pt>
                  <c:pt idx="2">
                    <c:v>Tek gelir</c:v>
                  </c:pt>
                  <c:pt idx="4">
                    <c:v>Gelir yok</c:v>
                  </c:pt>
                  <c:pt idx="6">
                    <c:v>Çift gelir</c:v>
                  </c:pt>
                  <c:pt idx="8">
                    <c:v>Tek gelir</c:v>
                  </c:pt>
                  <c:pt idx="10">
                    <c:v>Gelir yok</c:v>
                  </c:pt>
                </c:lvl>
                <c:lvl>
                  <c:pt idx="0">
                    <c:v>No kids</c:v>
                  </c:pt>
                  <c:pt idx="6">
                    <c:v>With kids</c:v>
                  </c:pt>
                </c:lvl>
              </c:multiLvlStrCache>
            </c:multiLvlStrRef>
          </c:cat>
          <c:val>
            <c:numRef>
              <c:f>S3C2!$J$52:$J$63</c:f>
              <c:numCache>
                <c:formatCode>General</c:formatCode>
                <c:ptCount val="12"/>
                <c:pt idx="0">
                  <c:v>0</c:v>
                </c:pt>
                <c:pt idx="1">
                  <c:v>0</c:v>
                </c:pt>
                <c:pt idx="2">
                  <c:v>0</c:v>
                </c:pt>
                <c:pt idx="3">
                  <c:v>0.15</c:v>
                </c:pt>
                <c:pt idx="4">
                  <c:v>0</c:v>
                </c:pt>
                <c:pt idx="5">
                  <c:v>0.99</c:v>
                </c:pt>
                <c:pt idx="6">
                  <c:v>4.4999999999999998E-2</c:v>
                </c:pt>
                <c:pt idx="7">
                  <c:v>0.12</c:v>
                </c:pt>
                <c:pt idx="8">
                  <c:v>0.24</c:v>
                </c:pt>
                <c:pt idx="9">
                  <c:v>0.72</c:v>
                </c:pt>
                <c:pt idx="10">
                  <c:v>0</c:v>
                </c:pt>
                <c:pt idx="11">
                  <c:v>9.8000000000000004E-2</c:v>
                </c:pt>
              </c:numCache>
            </c:numRef>
          </c:val>
          <c:extLst>
            <c:ext xmlns:c16="http://schemas.microsoft.com/office/drawing/2014/chart" uri="{C3380CC4-5D6E-409C-BE32-E72D297353CC}">
              <c16:uniqueId val="{00000012-2B5E-41DD-9DBF-ED5C15A7F88D}"/>
            </c:ext>
          </c:extLst>
        </c:ser>
        <c:dLbls>
          <c:showLegendKey val="0"/>
          <c:showVal val="0"/>
          <c:showCatName val="0"/>
          <c:showSerName val="0"/>
          <c:showPercent val="0"/>
          <c:showBubbleSize val="0"/>
        </c:dLbls>
        <c:gapWidth val="20"/>
        <c:overlap val="100"/>
        <c:axId val="201983872"/>
        <c:axId val="201985408"/>
      </c:barChart>
      <c:catAx>
        <c:axId val="20198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7030A0"/>
                </a:solidFill>
                <a:latin typeface="+mn-lt"/>
                <a:ea typeface="+mn-ea"/>
                <a:cs typeface="+mn-cs"/>
              </a:defRPr>
            </a:pPr>
            <a:endParaRPr lang="tr-TR"/>
          </a:p>
        </c:txPr>
        <c:crossAx val="201985408"/>
        <c:crosses val="autoZero"/>
        <c:auto val="1"/>
        <c:lblAlgn val="ctr"/>
        <c:lblOffset val="100"/>
        <c:noMultiLvlLbl val="0"/>
      </c:catAx>
      <c:valAx>
        <c:axId val="201985408"/>
        <c:scaling>
          <c:orientation val="minMax"/>
        </c:scaling>
        <c:delete val="0"/>
        <c:axPos val="b"/>
        <c:title>
          <c:tx>
            <c:rich>
              <a:bodyPr rot="0" spcFirstLastPara="1" vertOverflow="ellipsis" vert="horz" wrap="square" anchor="ctr" anchorCtr="1"/>
              <a:lstStyle/>
              <a:p>
                <a:pPr>
                  <a:defRPr sz="1000" b="1" i="0" u="none" strike="noStrike" kern="1200" baseline="0">
                    <a:solidFill>
                      <a:srgbClr val="7030A0"/>
                    </a:solidFill>
                    <a:latin typeface="+mn-lt"/>
                    <a:ea typeface="+mn-ea"/>
                    <a:cs typeface="+mn-cs"/>
                  </a:defRPr>
                </a:pPr>
                <a:r>
                  <a:rPr lang="es-ES"/>
                  <a:t>Weekly hours</a:t>
                </a:r>
              </a:p>
            </c:rich>
          </c:tx>
          <c:overlay val="0"/>
          <c:spPr>
            <a:noFill/>
            <a:ln>
              <a:noFill/>
            </a:ln>
            <a:effectLst/>
          </c:spPr>
          <c:txPr>
            <a:bodyPr rot="0" spcFirstLastPara="1" vertOverflow="ellipsis" vert="horz" wrap="square" anchor="ctr" anchorCtr="1"/>
            <a:lstStyle/>
            <a:p>
              <a:pPr>
                <a:defRPr sz="1000" b="1" i="0" u="none" strike="noStrike" kern="1200" baseline="0">
                  <a:solidFill>
                    <a:srgbClr val="7030A0"/>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7030A0"/>
                </a:solidFill>
                <a:latin typeface="+mn-lt"/>
                <a:ea typeface="+mn-ea"/>
                <a:cs typeface="+mn-cs"/>
              </a:defRPr>
            </a:pPr>
            <a:endParaRPr lang="tr-TR"/>
          </a:p>
        </c:txPr>
        <c:crossAx val="201983872"/>
        <c:crosses val="autoZero"/>
        <c:crossBetween val="between"/>
      </c:valAx>
      <c:spPr>
        <a:noFill/>
        <a:ln>
          <a:noFill/>
        </a:ln>
        <a:effectLst/>
      </c:spPr>
    </c:plotArea>
    <c:legend>
      <c:legendPos val="r"/>
      <c:layout>
        <c:manualLayout>
          <c:xMode val="edge"/>
          <c:yMode val="edge"/>
          <c:x val="0.74621117930384118"/>
          <c:y val="0.29311721406272984"/>
          <c:w val="0.24351880417113622"/>
          <c:h val="0.40067737799170772"/>
        </c:manualLayout>
      </c:layout>
      <c:overlay val="0"/>
      <c:spPr>
        <a:noFill/>
        <a:ln>
          <a:noFill/>
        </a:ln>
        <a:effectLst/>
      </c:spPr>
      <c:txPr>
        <a:bodyPr rot="0" spcFirstLastPara="1" vertOverflow="ellipsis" vert="horz" wrap="square" anchor="ctr" anchorCtr="1"/>
        <a:lstStyle/>
        <a:p>
          <a:pPr>
            <a:defRPr sz="1000" b="1" i="0" u="none" strike="noStrike" kern="1200" baseline="0">
              <a:solidFill>
                <a:srgbClr val="7030A0"/>
              </a:solidFill>
              <a:latin typeface="+mn-lt"/>
              <a:ea typeface="+mn-ea"/>
              <a:cs typeface="+mn-cs"/>
            </a:defRPr>
          </a:pPr>
          <a:endParaRPr lang="tr-T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b="1">
          <a:solidFill>
            <a:srgbClr val="7030A0"/>
          </a:solidFill>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0.35566</cdr:x>
      <cdr:y>0.04802</cdr:y>
    </cdr:from>
    <cdr:to>
      <cdr:x>0.51283</cdr:x>
      <cdr:y>0.28883</cdr:y>
    </cdr:to>
    <cdr:sp macro="" textlink="">
      <cdr:nvSpPr>
        <cdr:cNvPr id="3" name="Bocadillo: ovalado 2">
          <a:extLst xmlns:a="http://schemas.openxmlformats.org/drawingml/2006/main">
            <a:ext uri="{FF2B5EF4-FFF2-40B4-BE49-F238E27FC236}">
              <a16:creationId xmlns:a16="http://schemas.microsoft.com/office/drawing/2014/main" id="{AEF42212-29C7-7277-EC36-7033BDF894AE}"/>
            </a:ext>
          </a:extLst>
        </cdr:cNvPr>
        <cdr:cNvSpPr/>
      </cdr:nvSpPr>
      <cdr:spPr>
        <a:xfrm xmlns:a="http://schemas.openxmlformats.org/drawingml/2006/main">
          <a:off x="2487079" y="186372"/>
          <a:ext cx="1099079" cy="934720"/>
        </a:xfrm>
        <a:prstGeom xmlns:a="http://schemas.openxmlformats.org/drawingml/2006/main" prst="wedgeEllipseCallout">
          <a:avLst>
            <a:gd name="adj1" fmla="val -76758"/>
            <a:gd name="adj2" fmla="val 68089"/>
          </a:avLst>
        </a:prstGeom>
        <a:solidFill xmlns:a="http://schemas.openxmlformats.org/drawingml/2006/main">
          <a:srgbClr val="7030A0">
            <a:alpha val="24000"/>
          </a:srgbClr>
        </a:solidFill>
        <a:ln xmlns:a="http://schemas.openxmlformats.org/drawingml/2006/main">
          <a:solidFill>
            <a:srgbClr val="7030A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tr-TR" sz="1100" b="1" kern="1200" dirty="0">
              <a:solidFill>
                <a:srgbClr val="7030A0"/>
              </a:solidFill>
              <a:latin typeface="Calibri" panose="020F0502020204030204" pitchFamily="34" charset="0"/>
              <a:ea typeface="Calibri" panose="020F0502020204030204" pitchFamily="34" charset="0"/>
              <a:cs typeface="Calibri" panose="020F0502020204030204" pitchFamily="34" charset="0"/>
            </a:rPr>
            <a:t>Evlilik nedeniyle %</a:t>
          </a:r>
          <a:r>
            <a:rPr lang="es-ES" sz="1100" b="1" kern="1200" dirty="0">
              <a:solidFill>
                <a:srgbClr val="7030A0"/>
              </a:solidFill>
              <a:latin typeface="Calibri" panose="020F0502020204030204" pitchFamily="34" charset="0"/>
              <a:ea typeface="Calibri" panose="020F0502020204030204" pitchFamily="34" charset="0"/>
              <a:cs typeface="Calibri" panose="020F0502020204030204" pitchFamily="34" charset="0"/>
            </a:rPr>
            <a:t>60.5</a:t>
          </a:r>
          <a:r>
            <a:rPr lang="tr-TR" sz="1100" b="1" kern="1200" dirty="0">
              <a:solidFill>
                <a:srgbClr val="7030A0"/>
              </a:solidFill>
              <a:latin typeface="Calibri" panose="020F0502020204030204" pitchFamily="34" charset="0"/>
              <a:ea typeface="Calibri" panose="020F0502020204030204" pitchFamily="34" charset="0"/>
              <a:cs typeface="Calibri" panose="020F0502020204030204" pitchFamily="34" charset="0"/>
            </a:rPr>
            <a:t> kayıp</a:t>
          </a:r>
          <a:r>
            <a:rPr lang="es-ES" sz="1100" b="1" kern="1200" baseline="0" dirty="0">
              <a:solidFill>
                <a:srgbClr val="7030A0"/>
              </a:solidFill>
              <a:latin typeface="Calibri" panose="020F0502020204030204" pitchFamily="34" charset="0"/>
              <a:ea typeface="Calibri" panose="020F0502020204030204" pitchFamily="34" charset="0"/>
              <a:cs typeface="Calibri" panose="020F0502020204030204" pitchFamily="34" charset="0"/>
            </a:rPr>
            <a:t> </a:t>
          </a:r>
          <a:endParaRPr lang="es-ES" sz="1100" b="1" kern="1200" dirty="0">
            <a:solidFill>
              <a:srgbClr val="7030A0"/>
            </a:solidFill>
            <a:latin typeface="Calibri" panose="020F0502020204030204" pitchFamily="34" charset="0"/>
            <a:ea typeface="Calibri" panose="020F0502020204030204" pitchFamily="34" charset="0"/>
            <a:cs typeface="Calibri" panose="020F0502020204030204" pitchFamily="34" charset="0"/>
          </a:endParaRPr>
        </a:p>
      </cdr:txBody>
    </cdr:sp>
  </cdr:relSizeAnchor>
  <cdr:relSizeAnchor xmlns:cdr="http://schemas.openxmlformats.org/drawingml/2006/chartDrawing">
    <cdr:from>
      <cdr:x>0.49108</cdr:x>
      <cdr:y>0.55976</cdr:y>
    </cdr:from>
    <cdr:to>
      <cdr:x>0.69394</cdr:x>
      <cdr:y>0.70855</cdr:y>
    </cdr:to>
    <cdr:sp macro="" textlink="">
      <cdr:nvSpPr>
        <cdr:cNvPr id="5" name="Bocadillo: ovalado 4">
          <a:extLst xmlns:a="http://schemas.openxmlformats.org/drawingml/2006/main">
            <a:ext uri="{FF2B5EF4-FFF2-40B4-BE49-F238E27FC236}">
              <a16:creationId xmlns:a16="http://schemas.microsoft.com/office/drawing/2014/main" id="{5EE51F79-B53D-3C06-7AD9-C0D7BBFD9F40}"/>
            </a:ext>
          </a:extLst>
        </cdr:cNvPr>
        <cdr:cNvSpPr/>
      </cdr:nvSpPr>
      <cdr:spPr>
        <a:xfrm xmlns:a="http://schemas.openxmlformats.org/drawingml/2006/main">
          <a:off x="4221475" y="2172674"/>
          <a:ext cx="1743847" cy="577519"/>
        </a:xfrm>
        <a:prstGeom xmlns:a="http://schemas.openxmlformats.org/drawingml/2006/main" prst="wedgeEllipseCallout">
          <a:avLst>
            <a:gd name="adj1" fmla="val 67458"/>
            <a:gd name="adj2" fmla="val -81765"/>
          </a:avLst>
        </a:prstGeom>
        <a:solidFill xmlns:a="http://schemas.openxmlformats.org/drawingml/2006/main">
          <a:srgbClr val="7030A0">
            <a:alpha val="22000"/>
          </a:srgbClr>
        </a:solidFill>
        <a:ln xmlns:a="http://schemas.openxmlformats.org/drawingml/2006/main">
          <a:solidFill>
            <a:srgbClr val="7030A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tr-TR" sz="1100" b="1" kern="1200" dirty="0">
              <a:solidFill>
                <a:srgbClr val="7030A0"/>
              </a:solidFill>
              <a:latin typeface="Calibri" panose="020F0502020204030204" pitchFamily="34" charset="0"/>
              <a:ea typeface="Calibri" panose="020F0502020204030204" pitchFamily="34" charset="0"/>
              <a:cs typeface="Calibri" panose="020F0502020204030204" pitchFamily="34" charset="0"/>
            </a:rPr>
            <a:t>İlk çocukla %</a:t>
          </a:r>
          <a:r>
            <a:rPr lang="es-ES" sz="1100" b="1" kern="1200" dirty="0">
              <a:solidFill>
                <a:srgbClr val="7030A0"/>
              </a:solidFill>
              <a:latin typeface="Calibri" panose="020F0502020204030204" pitchFamily="34" charset="0"/>
              <a:ea typeface="Calibri" panose="020F0502020204030204" pitchFamily="34" charset="0"/>
              <a:cs typeface="Calibri" panose="020F0502020204030204" pitchFamily="34" charset="0"/>
            </a:rPr>
            <a:t>39.5</a:t>
          </a:r>
          <a:r>
            <a:rPr lang="tr-TR" sz="1100" b="1" kern="1200" dirty="0">
              <a:solidFill>
                <a:srgbClr val="7030A0"/>
              </a:solidFill>
              <a:latin typeface="Calibri" panose="020F0502020204030204" pitchFamily="34" charset="0"/>
              <a:ea typeface="Calibri" panose="020F0502020204030204" pitchFamily="34" charset="0"/>
              <a:cs typeface="Calibri" panose="020F0502020204030204" pitchFamily="34" charset="0"/>
            </a:rPr>
            <a:t> kayıp</a:t>
          </a:r>
          <a:endParaRPr lang="es-ES" sz="1100" b="1" kern="1200" dirty="0">
            <a:solidFill>
              <a:srgbClr val="7030A0"/>
            </a:solidFill>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A5B36-FFB7-BA42-AFA6-A6F2F6A3A99F}" type="datetimeFigureOut">
              <a:rPr lang="x-none" smtClean="0"/>
              <a:t>6.03.2025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E0153-850A-D541-B53F-5A7BDB44C2C8}" type="slidenum">
              <a:rPr lang="x-none" smtClean="0"/>
              <a:t>‹#›</a:t>
            </a:fld>
            <a:endParaRPr lang="x-none"/>
          </a:p>
        </p:txBody>
      </p:sp>
    </p:spTree>
    <p:extLst>
      <p:ext uri="{BB962C8B-B14F-4D97-AF65-F5344CB8AC3E}">
        <p14:creationId xmlns:p14="http://schemas.microsoft.com/office/powerpoint/2010/main" val="3641461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DEE0153-850A-D541-B53F-5A7BDB44C2C8}" type="slidenum">
              <a:rPr lang="x-none" smtClean="0"/>
              <a:t>8</a:t>
            </a:fld>
            <a:endParaRPr lang="x-none"/>
          </a:p>
        </p:txBody>
      </p:sp>
    </p:spTree>
    <p:extLst>
      <p:ext uri="{BB962C8B-B14F-4D97-AF65-F5344CB8AC3E}">
        <p14:creationId xmlns:p14="http://schemas.microsoft.com/office/powerpoint/2010/main" val="2803617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439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9877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69263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4690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885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pPr/>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6274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8475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566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F3C2E-6C8E-4BB8-23AD-B68FAC0EC1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BEFDAB75-0D69-8582-A669-1B5BCB190D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89560753-00D1-4A07-FFFE-6B4AA024A649}"/>
              </a:ext>
            </a:extLst>
          </p:cNvPr>
          <p:cNvSpPr>
            <a:spLocks noGrp="1"/>
          </p:cNvSpPr>
          <p:nvPr>
            <p:ph type="dt" sz="half" idx="10"/>
          </p:nvPr>
        </p:nvSpPr>
        <p:spPr/>
        <p:txBody>
          <a:bodyPr/>
          <a:lstStyle/>
          <a:p>
            <a:fld id="{D736E1C3-CDC5-E246-994C-7868A5688E72}" type="datetimeFigureOut">
              <a:rPr lang="x-none" smtClean="0"/>
              <a:t>6.03.2025</a:t>
            </a:fld>
            <a:endParaRPr lang="x-none"/>
          </a:p>
        </p:txBody>
      </p:sp>
      <p:sp>
        <p:nvSpPr>
          <p:cNvPr id="5" name="Footer Placeholder 4">
            <a:extLst>
              <a:ext uri="{FF2B5EF4-FFF2-40B4-BE49-F238E27FC236}">
                <a16:creationId xmlns:a16="http://schemas.microsoft.com/office/drawing/2014/main" id="{34160D9B-0F99-506A-FFC6-42DCFEFEF10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F86B27D-9FA9-AF67-6120-3994407639CD}"/>
              </a:ext>
            </a:extLst>
          </p:cNvPr>
          <p:cNvSpPr>
            <a:spLocks noGrp="1"/>
          </p:cNvSpPr>
          <p:nvPr>
            <p:ph type="sldNum" sz="quarter" idx="12"/>
          </p:nvPr>
        </p:nvSpPr>
        <p:spPr/>
        <p:txBody>
          <a:bodyPr/>
          <a:lstStyle/>
          <a:p>
            <a:fld id="{6717D25A-8B7A-9848-AB21-ABCF73B831AD}" type="slidenum">
              <a:rPr lang="x-none" smtClean="0"/>
              <a:t>‹#›</a:t>
            </a:fld>
            <a:endParaRPr lang="x-none"/>
          </a:p>
        </p:txBody>
      </p:sp>
    </p:spTree>
    <p:extLst>
      <p:ext uri="{BB962C8B-B14F-4D97-AF65-F5344CB8AC3E}">
        <p14:creationId xmlns:p14="http://schemas.microsoft.com/office/powerpoint/2010/main" val="281271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41801-FD17-CD1B-C057-59CDAE15704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36584CE-7096-46B8-FC74-87BF2D5877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A306C60A-45D7-D61B-A13A-039B0EC1C1D1}"/>
              </a:ext>
            </a:extLst>
          </p:cNvPr>
          <p:cNvSpPr>
            <a:spLocks noGrp="1"/>
          </p:cNvSpPr>
          <p:nvPr>
            <p:ph type="dt" sz="half" idx="10"/>
          </p:nvPr>
        </p:nvSpPr>
        <p:spPr/>
        <p:txBody>
          <a:bodyPr/>
          <a:lstStyle/>
          <a:p>
            <a:fld id="{D736E1C3-CDC5-E246-994C-7868A5688E72}" type="datetimeFigureOut">
              <a:rPr lang="x-none" smtClean="0"/>
              <a:t>6.03.2025</a:t>
            </a:fld>
            <a:endParaRPr lang="x-none"/>
          </a:p>
        </p:txBody>
      </p:sp>
      <p:sp>
        <p:nvSpPr>
          <p:cNvPr id="5" name="Footer Placeholder 4">
            <a:extLst>
              <a:ext uri="{FF2B5EF4-FFF2-40B4-BE49-F238E27FC236}">
                <a16:creationId xmlns:a16="http://schemas.microsoft.com/office/drawing/2014/main" id="{E2F882A4-92E3-8544-3C2E-F31CABDD80A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2BE0102-568B-D550-EF52-62AE1CE9A435}"/>
              </a:ext>
            </a:extLst>
          </p:cNvPr>
          <p:cNvSpPr>
            <a:spLocks noGrp="1"/>
          </p:cNvSpPr>
          <p:nvPr>
            <p:ph type="sldNum" sz="quarter" idx="12"/>
          </p:nvPr>
        </p:nvSpPr>
        <p:spPr/>
        <p:txBody>
          <a:bodyPr/>
          <a:lstStyle/>
          <a:p>
            <a:fld id="{6717D25A-8B7A-9848-AB21-ABCF73B831AD}" type="slidenum">
              <a:rPr lang="x-none" smtClean="0"/>
              <a:t>‹#›</a:t>
            </a:fld>
            <a:endParaRPr lang="x-none"/>
          </a:p>
        </p:txBody>
      </p:sp>
    </p:spTree>
    <p:extLst>
      <p:ext uri="{BB962C8B-B14F-4D97-AF65-F5344CB8AC3E}">
        <p14:creationId xmlns:p14="http://schemas.microsoft.com/office/powerpoint/2010/main" val="23880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6543-2946-2289-46A0-74E1C36757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5C74701B-C37D-8542-CF9F-397793B49B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B76E6-AA0C-34E9-F20F-E05DFB288697}"/>
              </a:ext>
            </a:extLst>
          </p:cNvPr>
          <p:cNvSpPr>
            <a:spLocks noGrp="1"/>
          </p:cNvSpPr>
          <p:nvPr>
            <p:ph type="dt" sz="half" idx="10"/>
          </p:nvPr>
        </p:nvSpPr>
        <p:spPr/>
        <p:txBody>
          <a:bodyPr/>
          <a:lstStyle/>
          <a:p>
            <a:fld id="{D736E1C3-CDC5-E246-994C-7868A5688E72}" type="datetimeFigureOut">
              <a:rPr lang="x-none" smtClean="0"/>
              <a:t>6.03.2025</a:t>
            </a:fld>
            <a:endParaRPr lang="x-none"/>
          </a:p>
        </p:txBody>
      </p:sp>
      <p:sp>
        <p:nvSpPr>
          <p:cNvPr id="5" name="Footer Placeholder 4">
            <a:extLst>
              <a:ext uri="{FF2B5EF4-FFF2-40B4-BE49-F238E27FC236}">
                <a16:creationId xmlns:a16="http://schemas.microsoft.com/office/drawing/2014/main" id="{6C80E141-AAB8-0A8D-94F5-F472C20C1997}"/>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FF5A13A-0B56-811E-B35D-CD7C10016992}"/>
              </a:ext>
            </a:extLst>
          </p:cNvPr>
          <p:cNvSpPr>
            <a:spLocks noGrp="1"/>
          </p:cNvSpPr>
          <p:nvPr>
            <p:ph type="sldNum" sz="quarter" idx="12"/>
          </p:nvPr>
        </p:nvSpPr>
        <p:spPr/>
        <p:txBody>
          <a:bodyPr/>
          <a:lstStyle/>
          <a:p>
            <a:fld id="{6717D25A-8B7A-9848-AB21-ABCF73B831AD}" type="slidenum">
              <a:rPr lang="x-none" smtClean="0"/>
              <a:t>‹#›</a:t>
            </a:fld>
            <a:endParaRPr lang="x-none"/>
          </a:p>
        </p:txBody>
      </p:sp>
    </p:spTree>
    <p:extLst>
      <p:ext uri="{BB962C8B-B14F-4D97-AF65-F5344CB8AC3E}">
        <p14:creationId xmlns:p14="http://schemas.microsoft.com/office/powerpoint/2010/main" val="140407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1870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3E0E6-BE44-25FB-1507-56BBF5E9E14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11FA709-ED1A-C79A-0897-D45F79EB74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2E239508-15F4-1B49-F0FB-24AC898BAE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33793DE2-4D09-6E32-18C2-F37261CDAFA2}"/>
              </a:ext>
            </a:extLst>
          </p:cNvPr>
          <p:cNvSpPr>
            <a:spLocks noGrp="1"/>
          </p:cNvSpPr>
          <p:nvPr>
            <p:ph type="dt" sz="half" idx="10"/>
          </p:nvPr>
        </p:nvSpPr>
        <p:spPr/>
        <p:txBody>
          <a:bodyPr/>
          <a:lstStyle/>
          <a:p>
            <a:fld id="{D736E1C3-CDC5-E246-994C-7868A5688E72}" type="datetimeFigureOut">
              <a:rPr lang="x-none" smtClean="0"/>
              <a:t>6.03.2025</a:t>
            </a:fld>
            <a:endParaRPr lang="x-none"/>
          </a:p>
        </p:txBody>
      </p:sp>
      <p:sp>
        <p:nvSpPr>
          <p:cNvPr id="6" name="Footer Placeholder 5">
            <a:extLst>
              <a:ext uri="{FF2B5EF4-FFF2-40B4-BE49-F238E27FC236}">
                <a16:creationId xmlns:a16="http://schemas.microsoft.com/office/drawing/2014/main" id="{A42B1415-B644-7755-C028-8FCF9591D2A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6DBD2EC-9D89-7BE2-B824-84CD04825904}"/>
              </a:ext>
            </a:extLst>
          </p:cNvPr>
          <p:cNvSpPr>
            <a:spLocks noGrp="1"/>
          </p:cNvSpPr>
          <p:nvPr>
            <p:ph type="sldNum" sz="quarter" idx="12"/>
          </p:nvPr>
        </p:nvSpPr>
        <p:spPr/>
        <p:txBody>
          <a:bodyPr/>
          <a:lstStyle/>
          <a:p>
            <a:fld id="{6717D25A-8B7A-9848-AB21-ABCF73B831AD}" type="slidenum">
              <a:rPr lang="x-none" smtClean="0"/>
              <a:t>‹#›</a:t>
            </a:fld>
            <a:endParaRPr lang="x-none"/>
          </a:p>
        </p:txBody>
      </p:sp>
    </p:spTree>
    <p:extLst>
      <p:ext uri="{BB962C8B-B14F-4D97-AF65-F5344CB8AC3E}">
        <p14:creationId xmlns:p14="http://schemas.microsoft.com/office/powerpoint/2010/main" val="3100837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59B9-B920-74A8-567A-9243B33F0DA2}"/>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CB4820D-CE1F-5C1B-30EC-7453C13D40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424665-C94F-A126-5433-79F78AACD9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07072FC4-2B6E-8305-77D4-B4A164BE60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18CA76-A481-7A8C-BABC-89A9DB192D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D80D56BC-BE4D-0DFD-3EDE-8D04D5C83815}"/>
              </a:ext>
            </a:extLst>
          </p:cNvPr>
          <p:cNvSpPr>
            <a:spLocks noGrp="1"/>
          </p:cNvSpPr>
          <p:nvPr>
            <p:ph type="dt" sz="half" idx="10"/>
          </p:nvPr>
        </p:nvSpPr>
        <p:spPr/>
        <p:txBody>
          <a:bodyPr/>
          <a:lstStyle/>
          <a:p>
            <a:fld id="{D736E1C3-CDC5-E246-994C-7868A5688E72}" type="datetimeFigureOut">
              <a:rPr lang="x-none" smtClean="0"/>
              <a:t>6.03.2025</a:t>
            </a:fld>
            <a:endParaRPr lang="x-none"/>
          </a:p>
        </p:txBody>
      </p:sp>
      <p:sp>
        <p:nvSpPr>
          <p:cNvPr id="8" name="Footer Placeholder 7">
            <a:extLst>
              <a:ext uri="{FF2B5EF4-FFF2-40B4-BE49-F238E27FC236}">
                <a16:creationId xmlns:a16="http://schemas.microsoft.com/office/drawing/2014/main" id="{6312F141-B0FA-F69D-1554-E3C53A7D1281}"/>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528BC57C-3444-A3EB-40DF-11AC47733592}"/>
              </a:ext>
            </a:extLst>
          </p:cNvPr>
          <p:cNvSpPr>
            <a:spLocks noGrp="1"/>
          </p:cNvSpPr>
          <p:nvPr>
            <p:ph type="sldNum" sz="quarter" idx="12"/>
          </p:nvPr>
        </p:nvSpPr>
        <p:spPr/>
        <p:txBody>
          <a:bodyPr/>
          <a:lstStyle/>
          <a:p>
            <a:fld id="{6717D25A-8B7A-9848-AB21-ABCF73B831AD}" type="slidenum">
              <a:rPr lang="x-none" smtClean="0"/>
              <a:t>‹#›</a:t>
            </a:fld>
            <a:endParaRPr lang="x-none"/>
          </a:p>
        </p:txBody>
      </p:sp>
    </p:spTree>
    <p:extLst>
      <p:ext uri="{BB962C8B-B14F-4D97-AF65-F5344CB8AC3E}">
        <p14:creationId xmlns:p14="http://schemas.microsoft.com/office/powerpoint/2010/main" val="3238627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25966-B501-9C23-3423-0C9EB0F8E774}"/>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BDD5A268-AF85-EFD1-F716-DFC19EB5DD61}"/>
              </a:ext>
            </a:extLst>
          </p:cNvPr>
          <p:cNvSpPr>
            <a:spLocks noGrp="1"/>
          </p:cNvSpPr>
          <p:nvPr>
            <p:ph type="dt" sz="half" idx="10"/>
          </p:nvPr>
        </p:nvSpPr>
        <p:spPr/>
        <p:txBody>
          <a:bodyPr/>
          <a:lstStyle/>
          <a:p>
            <a:fld id="{D736E1C3-CDC5-E246-994C-7868A5688E72}" type="datetimeFigureOut">
              <a:rPr lang="x-none" smtClean="0"/>
              <a:t>6.03.2025</a:t>
            </a:fld>
            <a:endParaRPr lang="x-none"/>
          </a:p>
        </p:txBody>
      </p:sp>
      <p:sp>
        <p:nvSpPr>
          <p:cNvPr id="4" name="Footer Placeholder 3">
            <a:extLst>
              <a:ext uri="{FF2B5EF4-FFF2-40B4-BE49-F238E27FC236}">
                <a16:creationId xmlns:a16="http://schemas.microsoft.com/office/drawing/2014/main" id="{3631F712-D1B6-39AB-D2BF-E5A3C5ECDCDB}"/>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167F90E2-CB29-7F8A-52ED-ED96E86BF448}"/>
              </a:ext>
            </a:extLst>
          </p:cNvPr>
          <p:cNvSpPr>
            <a:spLocks noGrp="1"/>
          </p:cNvSpPr>
          <p:nvPr>
            <p:ph type="sldNum" sz="quarter" idx="12"/>
          </p:nvPr>
        </p:nvSpPr>
        <p:spPr/>
        <p:txBody>
          <a:bodyPr/>
          <a:lstStyle/>
          <a:p>
            <a:fld id="{6717D25A-8B7A-9848-AB21-ABCF73B831AD}" type="slidenum">
              <a:rPr lang="x-none" smtClean="0"/>
              <a:t>‹#›</a:t>
            </a:fld>
            <a:endParaRPr lang="x-none"/>
          </a:p>
        </p:txBody>
      </p:sp>
    </p:spTree>
    <p:extLst>
      <p:ext uri="{BB962C8B-B14F-4D97-AF65-F5344CB8AC3E}">
        <p14:creationId xmlns:p14="http://schemas.microsoft.com/office/powerpoint/2010/main" val="118924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28EE54-C85C-D4B5-5A20-C5E0EA5E3B08}"/>
              </a:ext>
            </a:extLst>
          </p:cNvPr>
          <p:cNvSpPr>
            <a:spLocks noGrp="1"/>
          </p:cNvSpPr>
          <p:nvPr>
            <p:ph type="dt" sz="half" idx="10"/>
          </p:nvPr>
        </p:nvSpPr>
        <p:spPr/>
        <p:txBody>
          <a:bodyPr/>
          <a:lstStyle/>
          <a:p>
            <a:fld id="{D736E1C3-CDC5-E246-994C-7868A5688E72}" type="datetimeFigureOut">
              <a:rPr lang="x-none" smtClean="0"/>
              <a:t>6.03.2025</a:t>
            </a:fld>
            <a:endParaRPr lang="x-none"/>
          </a:p>
        </p:txBody>
      </p:sp>
      <p:sp>
        <p:nvSpPr>
          <p:cNvPr id="3" name="Footer Placeholder 2">
            <a:extLst>
              <a:ext uri="{FF2B5EF4-FFF2-40B4-BE49-F238E27FC236}">
                <a16:creationId xmlns:a16="http://schemas.microsoft.com/office/drawing/2014/main" id="{18BBED87-B202-B5B4-2366-6C614CEC649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79D8F64F-CA4B-FC48-B876-5350A7BB2E26}"/>
              </a:ext>
            </a:extLst>
          </p:cNvPr>
          <p:cNvSpPr>
            <a:spLocks noGrp="1"/>
          </p:cNvSpPr>
          <p:nvPr>
            <p:ph type="sldNum" sz="quarter" idx="12"/>
          </p:nvPr>
        </p:nvSpPr>
        <p:spPr/>
        <p:txBody>
          <a:bodyPr/>
          <a:lstStyle/>
          <a:p>
            <a:fld id="{6717D25A-8B7A-9848-AB21-ABCF73B831AD}" type="slidenum">
              <a:rPr lang="x-none" smtClean="0"/>
              <a:t>‹#›</a:t>
            </a:fld>
            <a:endParaRPr lang="x-none"/>
          </a:p>
        </p:txBody>
      </p:sp>
    </p:spTree>
    <p:extLst>
      <p:ext uri="{BB962C8B-B14F-4D97-AF65-F5344CB8AC3E}">
        <p14:creationId xmlns:p14="http://schemas.microsoft.com/office/powerpoint/2010/main" val="3055275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3A13-8F83-40BA-FFE0-BE0B8D670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3957DF61-3B61-0C3B-9C82-F29126BD1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60139CCA-4976-1378-8543-C622F1C87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CE2670-5AA6-24C9-64BA-3742ED69FACB}"/>
              </a:ext>
            </a:extLst>
          </p:cNvPr>
          <p:cNvSpPr>
            <a:spLocks noGrp="1"/>
          </p:cNvSpPr>
          <p:nvPr>
            <p:ph type="dt" sz="half" idx="10"/>
          </p:nvPr>
        </p:nvSpPr>
        <p:spPr/>
        <p:txBody>
          <a:bodyPr/>
          <a:lstStyle/>
          <a:p>
            <a:fld id="{D736E1C3-CDC5-E246-994C-7868A5688E72}" type="datetimeFigureOut">
              <a:rPr lang="x-none" smtClean="0"/>
              <a:t>6.03.2025</a:t>
            </a:fld>
            <a:endParaRPr lang="x-none"/>
          </a:p>
        </p:txBody>
      </p:sp>
      <p:sp>
        <p:nvSpPr>
          <p:cNvPr id="6" name="Footer Placeholder 5">
            <a:extLst>
              <a:ext uri="{FF2B5EF4-FFF2-40B4-BE49-F238E27FC236}">
                <a16:creationId xmlns:a16="http://schemas.microsoft.com/office/drawing/2014/main" id="{E517DE7A-8B2D-C859-08C7-D9FA51DC061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28D8B48-B736-8C66-EDBD-78F480977E29}"/>
              </a:ext>
            </a:extLst>
          </p:cNvPr>
          <p:cNvSpPr>
            <a:spLocks noGrp="1"/>
          </p:cNvSpPr>
          <p:nvPr>
            <p:ph type="sldNum" sz="quarter" idx="12"/>
          </p:nvPr>
        </p:nvSpPr>
        <p:spPr/>
        <p:txBody>
          <a:bodyPr/>
          <a:lstStyle/>
          <a:p>
            <a:fld id="{6717D25A-8B7A-9848-AB21-ABCF73B831AD}" type="slidenum">
              <a:rPr lang="x-none" smtClean="0"/>
              <a:t>‹#›</a:t>
            </a:fld>
            <a:endParaRPr lang="x-none"/>
          </a:p>
        </p:txBody>
      </p:sp>
    </p:spTree>
    <p:extLst>
      <p:ext uri="{BB962C8B-B14F-4D97-AF65-F5344CB8AC3E}">
        <p14:creationId xmlns:p14="http://schemas.microsoft.com/office/powerpoint/2010/main" val="3071635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013A-944B-83CC-BB85-B4B241B70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A5AA5761-9368-81B1-9451-3C2ACDC4F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722E3A1C-BCA7-AADA-1155-D5D3F1445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D03285-71D4-3CA8-9AF0-9BDF40DE7185}"/>
              </a:ext>
            </a:extLst>
          </p:cNvPr>
          <p:cNvSpPr>
            <a:spLocks noGrp="1"/>
          </p:cNvSpPr>
          <p:nvPr>
            <p:ph type="dt" sz="half" idx="10"/>
          </p:nvPr>
        </p:nvSpPr>
        <p:spPr/>
        <p:txBody>
          <a:bodyPr/>
          <a:lstStyle/>
          <a:p>
            <a:fld id="{D736E1C3-CDC5-E246-994C-7868A5688E72}" type="datetimeFigureOut">
              <a:rPr lang="x-none" smtClean="0"/>
              <a:t>6.03.2025</a:t>
            </a:fld>
            <a:endParaRPr lang="x-none"/>
          </a:p>
        </p:txBody>
      </p:sp>
      <p:sp>
        <p:nvSpPr>
          <p:cNvPr id="6" name="Footer Placeholder 5">
            <a:extLst>
              <a:ext uri="{FF2B5EF4-FFF2-40B4-BE49-F238E27FC236}">
                <a16:creationId xmlns:a16="http://schemas.microsoft.com/office/drawing/2014/main" id="{99080F8C-0B64-D487-EAC6-B8F17668D83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CAC02DB0-9A4A-7233-4426-41E038D7F3FF}"/>
              </a:ext>
            </a:extLst>
          </p:cNvPr>
          <p:cNvSpPr>
            <a:spLocks noGrp="1"/>
          </p:cNvSpPr>
          <p:nvPr>
            <p:ph type="sldNum" sz="quarter" idx="12"/>
          </p:nvPr>
        </p:nvSpPr>
        <p:spPr/>
        <p:txBody>
          <a:bodyPr/>
          <a:lstStyle/>
          <a:p>
            <a:fld id="{6717D25A-8B7A-9848-AB21-ABCF73B831AD}" type="slidenum">
              <a:rPr lang="x-none" smtClean="0"/>
              <a:t>‹#›</a:t>
            </a:fld>
            <a:endParaRPr lang="x-none"/>
          </a:p>
        </p:txBody>
      </p:sp>
    </p:spTree>
    <p:extLst>
      <p:ext uri="{BB962C8B-B14F-4D97-AF65-F5344CB8AC3E}">
        <p14:creationId xmlns:p14="http://schemas.microsoft.com/office/powerpoint/2010/main" val="168816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5DA1-27CD-FA1C-5DC2-5D261609153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A386EA2-B668-317B-6ECF-20A33F6057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00A882CB-EE50-800A-23F1-1B86F5B87B9D}"/>
              </a:ext>
            </a:extLst>
          </p:cNvPr>
          <p:cNvSpPr>
            <a:spLocks noGrp="1"/>
          </p:cNvSpPr>
          <p:nvPr>
            <p:ph type="dt" sz="half" idx="10"/>
          </p:nvPr>
        </p:nvSpPr>
        <p:spPr/>
        <p:txBody>
          <a:bodyPr/>
          <a:lstStyle/>
          <a:p>
            <a:fld id="{D736E1C3-CDC5-E246-994C-7868A5688E72}" type="datetimeFigureOut">
              <a:rPr lang="x-none" smtClean="0"/>
              <a:t>6.03.2025</a:t>
            </a:fld>
            <a:endParaRPr lang="x-none"/>
          </a:p>
        </p:txBody>
      </p:sp>
      <p:sp>
        <p:nvSpPr>
          <p:cNvPr id="5" name="Footer Placeholder 4">
            <a:extLst>
              <a:ext uri="{FF2B5EF4-FFF2-40B4-BE49-F238E27FC236}">
                <a16:creationId xmlns:a16="http://schemas.microsoft.com/office/drawing/2014/main" id="{B2BBF894-B058-D760-FA33-58F6A7C1624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A2438A3-4871-61CB-2A67-BE52007B24F9}"/>
              </a:ext>
            </a:extLst>
          </p:cNvPr>
          <p:cNvSpPr>
            <a:spLocks noGrp="1"/>
          </p:cNvSpPr>
          <p:nvPr>
            <p:ph type="sldNum" sz="quarter" idx="12"/>
          </p:nvPr>
        </p:nvSpPr>
        <p:spPr/>
        <p:txBody>
          <a:bodyPr/>
          <a:lstStyle/>
          <a:p>
            <a:fld id="{6717D25A-8B7A-9848-AB21-ABCF73B831AD}" type="slidenum">
              <a:rPr lang="x-none" smtClean="0"/>
              <a:t>‹#›</a:t>
            </a:fld>
            <a:endParaRPr lang="x-none"/>
          </a:p>
        </p:txBody>
      </p:sp>
    </p:spTree>
    <p:extLst>
      <p:ext uri="{BB962C8B-B14F-4D97-AF65-F5344CB8AC3E}">
        <p14:creationId xmlns:p14="http://schemas.microsoft.com/office/powerpoint/2010/main" val="1023196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37F6E2-0189-65FB-B8B5-C2D4C20FBC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BCE2A450-AD21-2505-830A-E59A9D0CC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413BBD6A-A365-14A0-EE43-289D9A4A60EC}"/>
              </a:ext>
            </a:extLst>
          </p:cNvPr>
          <p:cNvSpPr>
            <a:spLocks noGrp="1"/>
          </p:cNvSpPr>
          <p:nvPr>
            <p:ph type="dt" sz="half" idx="10"/>
          </p:nvPr>
        </p:nvSpPr>
        <p:spPr/>
        <p:txBody>
          <a:bodyPr/>
          <a:lstStyle/>
          <a:p>
            <a:fld id="{D736E1C3-CDC5-E246-994C-7868A5688E72}" type="datetimeFigureOut">
              <a:rPr lang="x-none" smtClean="0"/>
              <a:t>6.03.2025</a:t>
            </a:fld>
            <a:endParaRPr lang="x-none"/>
          </a:p>
        </p:txBody>
      </p:sp>
      <p:sp>
        <p:nvSpPr>
          <p:cNvPr id="5" name="Footer Placeholder 4">
            <a:extLst>
              <a:ext uri="{FF2B5EF4-FFF2-40B4-BE49-F238E27FC236}">
                <a16:creationId xmlns:a16="http://schemas.microsoft.com/office/drawing/2014/main" id="{74AADEE4-3CBA-546E-DCCB-A7B3C06CCC2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BF615CC-B723-1D27-B8B2-3DB99BFD3661}"/>
              </a:ext>
            </a:extLst>
          </p:cNvPr>
          <p:cNvSpPr>
            <a:spLocks noGrp="1"/>
          </p:cNvSpPr>
          <p:nvPr>
            <p:ph type="sldNum" sz="quarter" idx="12"/>
          </p:nvPr>
        </p:nvSpPr>
        <p:spPr/>
        <p:txBody>
          <a:bodyPr/>
          <a:lstStyle/>
          <a:p>
            <a:fld id="{6717D25A-8B7A-9848-AB21-ABCF73B831AD}" type="slidenum">
              <a:rPr lang="x-none" smtClean="0"/>
              <a:t>‹#›</a:t>
            </a:fld>
            <a:endParaRPr lang="x-none"/>
          </a:p>
        </p:txBody>
      </p:sp>
    </p:spTree>
    <p:extLst>
      <p:ext uri="{BB962C8B-B14F-4D97-AF65-F5344CB8AC3E}">
        <p14:creationId xmlns:p14="http://schemas.microsoft.com/office/powerpoint/2010/main" val="289785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031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349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041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851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457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999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3/6/2025</a:t>
            </a:fld>
            <a:endParaRPr lang="en-US" dirty="0"/>
          </a:p>
        </p:txBody>
      </p:sp>
    </p:spTree>
    <p:extLst>
      <p:ext uri="{BB962C8B-B14F-4D97-AF65-F5344CB8AC3E}">
        <p14:creationId xmlns:p14="http://schemas.microsoft.com/office/powerpoint/2010/main" val="95739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3/6/2025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95401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9648DF-1C88-D7E4-1B57-E0897D5AB1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2AF555E-BE61-5D71-657C-57177AC4C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4D60980A-E7EA-3A61-6A61-55B557124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36E1C3-CDC5-E246-994C-7868A5688E72}" type="datetimeFigureOut">
              <a:rPr lang="x-none" smtClean="0"/>
              <a:t>6.03.2025</a:t>
            </a:fld>
            <a:endParaRPr lang="x-none"/>
          </a:p>
        </p:txBody>
      </p:sp>
      <p:sp>
        <p:nvSpPr>
          <p:cNvPr id="5" name="Footer Placeholder 4">
            <a:extLst>
              <a:ext uri="{FF2B5EF4-FFF2-40B4-BE49-F238E27FC236}">
                <a16:creationId xmlns:a16="http://schemas.microsoft.com/office/drawing/2014/main" id="{228775D5-2610-8752-BB38-0F1985D85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x-none"/>
          </a:p>
        </p:txBody>
      </p:sp>
      <p:sp>
        <p:nvSpPr>
          <p:cNvPr id="6" name="Slide Number Placeholder 5">
            <a:extLst>
              <a:ext uri="{FF2B5EF4-FFF2-40B4-BE49-F238E27FC236}">
                <a16:creationId xmlns:a16="http://schemas.microsoft.com/office/drawing/2014/main" id="{9736B07F-BEC7-AC1B-87F9-573E534A3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17D25A-8B7A-9848-AB21-ABCF73B831AD}" type="slidenum">
              <a:rPr lang="x-none" smtClean="0"/>
              <a:t>‹#›</a:t>
            </a:fld>
            <a:endParaRPr lang="x-none"/>
          </a:p>
        </p:txBody>
      </p:sp>
    </p:spTree>
    <p:extLst>
      <p:ext uri="{BB962C8B-B14F-4D97-AF65-F5344CB8AC3E}">
        <p14:creationId xmlns:p14="http://schemas.microsoft.com/office/powerpoint/2010/main" val="260866648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52668-B963-FB54-A729-1F79E7B040D5}"/>
              </a:ext>
            </a:extLst>
          </p:cNvPr>
          <p:cNvSpPr>
            <a:spLocks noGrp="1"/>
          </p:cNvSpPr>
          <p:nvPr>
            <p:ph type="subTitle" idx="1"/>
          </p:nvPr>
        </p:nvSpPr>
        <p:spPr>
          <a:xfrm>
            <a:off x="1040241" y="4196270"/>
            <a:ext cx="10118360" cy="1096899"/>
          </a:xfrm>
        </p:spPr>
        <p:txBody>
          <a:bodyPr anchor="t">
            <a:noAutofit/>
          </a:bodyPr>
          <a:lstStyle/>
          <a:p>
            <a:pPr algn="ctr">
              <a:lnSpc>
                <a:spcPct val="115000"/>
              </a:lnSpc>
              <a:spcAft>
                <a:spcPts val="800"/>
              </a:spcAft>
            </a:pPr>
            <a:r>
              <a:rPr lang="tr-TR" sz="2000" b="1" dirty="0" err="1">
                <a:solidFill>
                  <a:schemeClr val="bg1"/>
                </a:solidFill>
                <a:effectLst/>
                <a:latin typeface="Calibri" panose="020F0502020204030204" pitchFamily="34" charset="0"/>
                <a:ea typeface="Calibri Light" panose="020F0302020204030204" pitchFamily="34" charset="0"/>
                <a:cs typeface="Calibri" panose="020F0502020204030204" pitchFamily="34" charset="0"/>
              </a:rPr>
              <a:t>Bahçeşehir</a:t>
            </a:r>
            <a:r>
              <a:rPr lang="tr-TR" sz="2000" b="1" dirty="0">
                <a:solidFill>
                  <a:schemeClr val="bg1"/>
                </a:solidFill>
                <a:effectLst/>
                <a:latin typeface="Calibri" panose="020F0502020204030204" pitchFamily="34" charset="0"/>
                <a:ea typeface="Calibri Light" panose="020F0302020204030204" pitchFamily="34" charset="0"/>
                <a:cs typeface="Calibri" panose="020F0502020204030204" pitchFamily="34" charset="0"/>
              </a:rPr>
              <a:t> </a:t>
            </a:r>
            <a:r>
              <a:rPr lang="tr-TR" sz="2000" b="1" dirty="0" smtClean="0">
                <a:solidFill>
                  <a:schemeClr val="bg1"/>
                </a:solidFill>
                <a:effectLst/>
                <a:latin typeface="Calibri" panose="020F0502020204030204" pitchFamily="34" charset="0"/>
                <a:ea typeface="Calibri Light" panose="020F0302020204030204" pitchFamily="34" charset="0"/>
                <a:cs typeface="Calibri" panose="020F0502020204030204" pitchFamily="34" charset="0"/>
              </a:rPr>
              <a:t>Üniversitesi</a:t>
            </a:r>
            <a:br>
              <a:rPr lang="tr-TR" sz="2000" b="1" dirty="0" smtClean="0">
                <a:solidFill>
                  <a:schemeClr val="bg1"/>
                </a:solidFill>
                <a:effectLst/>
                <a:latin typeface="Calibri" panose="020F0502020204030204" pitchFamily="34" charset="0"/>
                <a:ea typeface="Calibri Light" panose="020F0302020204030204" pitchFamily="34" charset="0"/>
                <a:cs typeface="Calibri" panose="020F0502020204030204" pitchFamily="34" charset="0"/>
              </a:rPr>
            </a:br>
            <a:r>
              <a:rPr lang="tr-TR" sz="2000" b="1" dirty="0" smtClean="0">
                <a:solidFill>
                  <a:schemeClr val="bg1"/>
                </a:solidFill>
                <a:effectLst/>
                <a:latin typeface="Calibri" panose="020F0502020204030204" pitchFamily="34" charset="0"/>
                <a:ea typeface="Calibri Light" panose="020F0302020204030204" pitchFamily="34" charset="0"/>
                <a:cs typeface="Calibri" panose="020F0502020204030204" pitchFamily="34" charset="0"/>
              </a:rPr>
              <a:t>Ekonomik </a:t>
            </a:r>
            <a:r>
              <a:rPr lang="tr-TR" sz="2000" b="1" dirty="0">
                <a:solidFill>
                  <a:schemeClr val="bg1"/>
                </a:solidFill>
                <a:effectLst/>
                <a:latin typeface="Calibri" panose="020F0502020204030204" pitchFamily="34" charset="0"/>
                <a:ea typeface="Calibri Light" panose="020F0302020204030204" pitchFamily="34" charset="0"/>
                <a:cs typeface="Calibri" panose="020F0502020204030204" pitchFamily="34" charset="0"/>
              </a:rPr>
              <a:t>ve Toplumsal Araştırmalar Merkezi</a:t>
            </a:r>
            <a:endParaRPr lang="x-none"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tr-TR" sz="1400" b="1" dirty="0" smtClean="0">
                <a:solidFill>
                  <a:schemeClr val="bg1"/>
                </a:solidFill>
                <a:effectLst/>
                <a:latin typeface="Calibri" panose="020F0502020204030204" pitchFamily="34" charset="0"/>
                <a:ea typeface="Calibri Light" panose="020F0302020204030204" pitchFamily="34" charset="0"/>
                <a:cs typeface="Calibri" panose="020F0502020204030204" pitchFamily="34" charset="0"/>
              </a:rPr>
              <a:t>05 </a:t>
            </a:r>
            <a:r>
              <a:rPr lang="tr-TR" sz="1400" b="1" dirty="0">
                <a:solidFill>
                  <a:schemeClr val="bg1"/>
                </a:solidFill>
                <a:effectLst/>
                <a:latin typeface="Calibri" panose="020F0502020204030204" pitchFamily="34" charset="0"/>
                <a:ea typeface="Calibri Light" panose="020F0302020204030204" pitchFamily="34" charset="0"/>
                <a:cs typeface="Calibri" panose="020F0502020204030204" pitchFamily="34" charset="0"/>
              </a:rPr>
              <a:t>Mart 2025, İstanbul</a:t>
            </a:r>
            <a:endParaRPr lang="x-none"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x-none" sz="2000" b="1" dirty="0">
              <a:solidFill>
                <a:schemeClr val="bg1"/>
              </a:solidFill>
            </a:endParaRPr>
          </a:p>
        </p:txBody>
      </p:sp>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t="35511" b="35890"/>
          <a:stretch/>
        </p:blipFill>
        <p:spPr>
          <a:xfrm>
            <a:off x="2594221" y="5577839"/>
            <a:ext cx="7010400" cy="1127761"/>
          </a:xfrm>
          <a:prstGeom prst="rect">
            <a:avLst/>
          </a:prstGeom>
        </p:spPr>
      </p:pic>
      <p:pic>
        <p:nvPicPr>
          <p:cNvPr id="10" name="Resim 9"/>
          <p:cNvPicPr>
            <a:picLocks noChangeAspect="1"/>
          </p:cNvPicPr>
          <p:nvPr/>
        </p:nvPicPr>
        <p:blipFill rotWithShape="1">
          <a:blip r:embed="rId4">
            <a:extLst>
              <a:ext uri="{28A0092B-C50C-407E-A947-70E740481C1C}">
                <a14:useLocalDpi xmlns:a14="http://schemas.microsoft.com/office/drawing/2010/main" val="0"/>
              </a:ext>
            </a:extLst>
          </a:blip>
          <a:srcRect t="14713" b="19981"/>
          <a:stretch/>
        </p:blipFill>
        <p:spPr>
          <a:xfrm>
            <a:off x="1231393" y="477425"/>
            <a:ext cx="9736055" cy="3576510"/>
          </a:xfrm>
          <a:prstGeom prst="rect">
            <a:avLst/>
          </a:prstGeom>
        </p:spPr>
      </p:pic>
    </p:spTree>
    <p:extLst>
      <p:ext uri="{BB962C8B-B14F-4D97-AF65-F5344CB8AC3E}">
        <p14:creationId xmlns:p14="http://schemas.microsoft.com/office/powerpoint/2010/main" val="2663970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0D6E-35E5-9FF8-1E0D-DAE4BBBD5AB6}"/>
              </a:ext>
            </a:extLst>
          </p:cNvPr>
          <p:cNvSpPr>
            <a:spLocks noGrp="1"/>
          </p:cNvSpPr>
          <p:nvPr>
            <p:ph type="title"/>
          </p:nvPr>
        </p:nvSpPr>
        <p:spPr>
          <a:xfrm>
            <a:off x="748454" y="497841"/>
            <a:ext cx="8596668" cy="497840"/>
          </a:xfrm>
        </p:spPr>
        <p:txBody>
          <a:bodyPr vert="horz" lIns="91440" tIns="45720" rIns="91440" bIns="45720" rtlCol="0" anchor="ctr">
            <a:normAutofit/>
          </a:bodyPr>
          <a:lstStyle/>
          <a:p>
            <a:r>
              <a:rPr lang="tr-TR" sz="2000" b="1" dirty="0">
                <a:solidFill>
                  <a:srgbClr val="7030A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Ç</a:t>
            </a:r>
            <a:r>
              <a:rPr lang="en-GB" sz="2000" b="1" dirty="0">
                <a:solidFill>
                  <a:srgbClr val="7030A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ALIŞMA YAŞAMINDA KADINLARIN KARŞILAŞTIKLARI ADALETSİZLİKLER</a:t>
            </a:r>
            <a:endParaRPr lang="x-none" sz="2800" dirty="0">
              <a:solidFill>
                <a:srgbClr val="7030A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53D4DE9-4A80-19A3-8968-4E108B9CF1C6}"/>
              </a:ext>
            </a:extLst>
          </p:cNvPr>
          <p:cNvSpPr>
            <a:spLocks noGrp="1"/>
          </p:cNvSpPr>
          <p:nvPr>
            <p:ph idx="1"/>
          </p:nvPr>
        </p:nvSpPr>
        <p:spPr>
          <a:xfrm>
            <a:off x="2160694" y="4465719"/>
            <a:ext cx="5388186" cy="1863962"/>
          </a:xfrm>
          <a:ln>
            <a:solidFill>
              <a:srgbClr val="7030A0"/>
            </a:solidFill>
          </a:ln>
        </p:spPr>
        <p:txBody>
          <a:bodyPr>
            <a:noAutofit/>
          </a:bodyPr>
          <a:lstStyle/>
          <a:p>
            <a:pPr marL="0" lvl="0" indent="0">
              <a:lnSpc>
                <a:spcPct val="100000"/>
              </a:lnSpc>
              <a:spcBef>
                <a:spcPts val="0"/>
              </a:spcBef>
              <a:spcAft>
                <a:spcPts val="600"/>
              </a:spcAft>
              <a:buNone/>
            </a:pPr>
            <a:r>
              <a:rPr lang="tr-TR" sz="1400" kern="100" dirty="0">
                <a:solidFill>
                  <a:srgbClr val="7030A0"/>
                </a:solidFill>
                <a:latin typeface="Calibri" panose="020F0502020204030204" pitchFamily="34" charset="0"/>
                <a:ea typeface="Aptos" panose="020B0004020202020204" pitchFamily="34" charset="0"/>
                <a:cs typeface="Calibri" panose="020F0502020204030204" pitchFamily="34" charset="0"/>
              </a:rPr>
              <a:t>Odak gruplar</a:t>
            </a:r>
            <a:r>
              <a:rPr lang="en-GB" sz="1400" kern="100" dirty="0">
                <a:solidFill>
                  <a:srgbClr val="7030A0"/>
                </a:solidFill>
                <a:latin typeface="Calibri" panose="020F0502020204030204" pitchFamily="34" charset="0"/>
                <a:ea typeface="Aptos" panose="020B0004020202020204" pitchFamily="34" charset="0"/>
                <a:cs typeface="Calibri" panose="020F0502020204030204" pitchFamily="34" charset="0"/>
              </a:rPr>
              <a:t>a </a:t>
            </a:r>
            <a:r>
              <a:rPr lang="tr-TR" sz="1400" kern="100" dirty="0">
                <a:solidFill>
                  <a:srgbClr val="7030A0"/>
                </a:solidFill>
                <a:latin typeface="Calibri" panose="020F0502020204030204" pitchFamily="34" charset="0"/>
                <a:ea typeface="Aptos" panose="020B0004020202020204" pitchFamily="34" charset="0"/>
                <a:cs typeface="Calibri" panose="020F0502020204030204" pitchFamily="34" charset="0"/>
              </a:rPr>
              <a:t>katılan</a:t>
            </a:r>
            <a:r>
              <a:rPr lang="en-GB" sz="1400" kern="100" dirty="0">
                <a:solidFill>
                  <a:srgbClr val="7030A0"/>
                </a:solidFill>
                <a:latin typeface="Calibri" panose="020F0502020204030204" pitchFamily="34" charset="0"/>
                <a:ea typeface="Aptos" panose="020B0004020202020204" pitchFamily="34" charset="0"/>
                <a:cs typeface="Calibri" panose="020F0502020204030204" pitchFamily="34" charset="0"/>
              </a:rPr>
              <a:t> </a:t>
            </a:r>
            <a:r>
              <a:rPr lang="tr-TR" sz="1400" kern="100" dirty="0">
                <a:solidFill>
                  <a:srgbClr val="7030A0"/>
                </a:solidFill>
                <a:latin typeface="Calibri" panose="020F0502020204030204" pitchFamily="34" charset="0"/>
                <a:ea typeface="Aptos" panose="020B0004020202020204" pitchFamily="34" charset="0"/>
                <a:cs typeface="Calibri" panose="020F0502020204030204" pitchFamily="34" charset="0"/>
              </a:rPr>
              <a:t>kadınlar</a:t>
            </a:r>
            <a:r>
              <a:rPr lang="en-GB" sz="1400" kern="100" dirty="0">
                <a:solidFill>
                  <a:srgbClr val="7030A0"/>
                </a:solidFill>
                <a:latin typeface="Calibri" panose="020F0502020204030204" pitchFamily="34" charset="0"/>
                <a:ea typeface="Aptos" panose="020B0004020202020204" pitchFamily="34" charset="0"/>
                <a:cs typeface="Calibri" panose="020F0502020204030204" pitchFamily="34" charset="0"/>
              </a:rPr>
              <a:t>ın </a:t>
            </a:r>
            <a:r>
              <a:rPr lang="tr-TR" sz="1400" kern="100" dirty="0">
                <a:solidFill>
                  <a:srgbClr val="7030A0"/>
                </a:solidFill>
                <a:latin typeface="Calibri" panose="020F0502020204030204" pitchFamily="34" charset="0"/>
                <a:ea typeface="Aptos" panose="020B0004020202020204" pitchFamily="34" charset="0"/>
                <a:cs typeface="Calibri" panose="020F0502020204030204" pitchFamily="34" charset="0"/>
              </a:rPr>
              <a:t>yakındıkları  adaletsizlikler özetle</a:t>
            </a:r>
            <a:r>
              <a:rPr lang="en-GB" sz="1400" kern="100" dirty="0">
                <a:solidFill>
                  <a:srgbClr val="7030A0"/>
                </a:solidFill>
                <a:latin typeface="Calibri" panose="020F0502020204030204" pitchFamily="34" charset="0"/>
                <a:ea typeface="Aptos" panose="020B0004020202020204" pitchFamily="34" charset="0"/>
                <a:cs typeface="Calibri" panose="020F0502020204030204" pitchFamily="34" charset="0"/>
              </a:rPr>
              <a:t>: </a:t>
            </a:r>
            <a:r>
              <a:rPr lang="tr-TR" sz="1400" kern="100" dirty="0">
                <a:solidFill>
                  <a:srgbClr val="7030A0"/>
                </a:solidFill>
                <a:latin typeface="Calibri" panose="020F0502020204030204" pitchFamily="34" charset="0"/>
                <a:ea typeface="Aptos" panose="020B0004020202020204" pitchFamily="34" charset="0"/>
                <a:cs typeface="Calibri" panose="020F0502020204030204" pitchFamily="34" charset="0"/>
              </a:rPr>
              <a:t> </a:t>
            </a:r>
          </a:p>
          <a:p>
            <a:pPr marL="0" lvl="0" indent="0">
              <a:lnSpc>
                <a:spcPct val="100000"/>
              </a:lnSpc>
              <a:spcBef>
                <a:spcPts val="0"/>
              </a:spcBef>
              <a:spcAft>
                <a:spcPts val="600"/>
              </a:spcAft>
              <a:buNone/>
            </a:pPr>
            <a:r>
              <a:rPr lang="en-GB"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 </a:t>
            </a:r>
            <a:r>
              <a:rPr lang="tr-TR"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Aynı işi yapmalarına rağmen erkeklerden daha az ücret almaları</a:t>
            </a:r>
            <a:endParaRPr lang="en-GB" sz="1200" kern="100" dirty="0">
              <a:solidFill>
                <a:srgbClr val="7030A0"/>
              </a:solidFill>
              <a:latin typeface="Calibri" panose="020F0502020204030204" pitchFamily="34" charset="0"/>
              <a:ea typeface="Aptos" panose="020B0004020202020204" pitchFamily="34" charset="0"/>
              <a:cs typeface="Calibri" panose="020F0502020204030204" pitchFamily="34" charset="0"/>
            </a:endParaRPr>
          </a:p>
          <a:p>
            <a:pPr marL="0" lvl="0" indent="0">
              <a:lnSpc>
                <a:spcPct val="100000"/>
              </a:lnSpc>
              <a:spcBef>
                <a:spcPts val="0"/>
              </a:spcBef>
              <a:spcAft>
                <a:spcPts val="600"/>
              </a:spcAft>
              <a:buNone/>
            </a:pPr>
            <a:r>
              <a:rPr lang="en-GB"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 </a:t>
            </a:r>
            <a:r>
              <a:rPr lang="tr-TR"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Terfi</a:t>
            </a:r>
            <a:r>
              <a:rPr lang="en-GB"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 </a:t>
            </a:r>
            <a:r>
              <a:rPr lang="tr-TR"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alamamaları</a:t>
            </a:r>
          </a:p>
          <a:p>
            <a:pPr marL="0" lvl="0" indent="0">
              <a:lnSpc>
                <a:spcPct val="100000"/>
              </a:lnSpc>
              <a:spcBef>
                <a:spcPts val="0"/>
              </a:spcBef>
              <a:spcAft>
                <a:spcPts val="600"/>
              </a:spcAft>
              <a:buNone/>
            </a:pPr>
            <a:r>
              <a:rPr lang="en-GB"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 </a:t>
            </a:r>
            <a:r>
              <a:rPr lang="tr-TR"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Ücret</a:t>
            </a:r>
            <a:r>
              <a:rPr lang="en-GB"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l</a:t>
            </a:r>
            <a:r>
              <a:rPr lang="tr-TR"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erin düzensiz ödenmesi</a:t>
            </a:r>
          </a:p>
          <a:p>
            <a:pPr marL="0" lvl="0" indent="0">
              <a:lnSpc>
                <a:spcPct val="100000"/>
              </a:lnSpc>
              <a:spcBef>
                <a:spcPts val="0"/>
              </a:spcBef>
              <a:spcAft>
                <a:spcPts val="600"/>
              </a:spcAft>
              <a:buNone/>
            </a:pPr>
            <a:r>
              <a:rPr lang="en-GB"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 </a:t>
            </a:r>
            <a:r>
              <a:rPr lang="tr-TR"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Fazla iş yüklenmesi</a:t>
            </a:r>
          </a:p>
          <a:p>
            <a:pPr marL="0" lvl="0" indent="0">
              <a:lnSpc>
                <a:spcPct val="100000"/>
              </a:lnSpc>
              <a:spcBef>
                <a:spcPts val="0"/>
              </a:spcBef>
              <a:spcAft>
                <a:spcPts val="600"/>
              </a:spcAft>
              <a:buNone/>
            </a:pPr>
            <a:r>
              <a:rPr lang="en-GB"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 </a:t>
            </a:r>
            <a:r>
              <a:rPr lang="tr-TR" sz="1200" kern="100" dirty="0">
                <a:solidFill>
                  <a:srgbClr val="7030A0"/>
                </a:solidFill>
                <a:latin typeface="Calibri" panose="020F0502020204030204" pitchFamily="34" charset="0"/>
                <a:ea typeface="Aptos" panose="020B0004020202020204" pitchFamily="34" charset="0"/>
                <a:cs typeface="Calibri" panose="020F0502020204030204" pitchFamily="34" charset="0"/>
              </a:rPr>
              <a:t>Haklarını savunduklarında baskıya maruz </a:t>
            </a:r>
            <a:r>
              <a:rPr lang="tr-TR" sz="1200" kern="100" dirty="0" smtClean="0">
                <a:solidFill>
                  <a:srgbClr val="7030A0"/>
                </a:solidFill>
                <a:latin typeface="Calibri" panose="020F0502020204030204" pitchFamily="34" charset="0"/>
                <a:ea typeface="Aptos" panose="020B0004020202020204" pitchFamily="34" charset="0"/>
                <a:cs typeface="Calibri" panose="020F0502020204030204" pitchFamily="34" charset="0"/>
              </a:rPr>
              <a:t>kalmaları</a:t>
            </a:r>
            <a:endParaRPr lang="en-GB" sz="1200" kern="100" dirty="0">
              <a:solidFill>
                <a:srgbClr val="7030A0"/>
              </a:solidFill>
              <a:latin typeface="Calibri" panose="020F0502020204030204" pitchFamily="34" charset="0"/>
              <a:ea typeface="Aptos" panose="020B0004020202020204" pitchFamily="34" charset="0"/>
              <a:cs typeface="Calibri" panose="020F0502020204030204" pitchFamily="34" charset="0"/>
            </a:endParaRPr>
          </a:p>
          <a:p>
            <a:pPr marL="0" lvl="0" indent="0">
              <a:lnSpc>
                <a:spcPct val="100000"/>
              </a:lnSpc>
              <a:spcBef>
                <a:spcPts val="0"/>
              </a:spcBef>
              <a:spcAft>
                <a:spcPts val="600"/>
              </a:spcAft>
              <a:buNone/>
            </a:pPr>
            <a:r>
              <a:rPr lang="en-GB" sz="1200" b="1" kern="100" dirty="0">
                <a:solidFill>
                  <a:srgbClr val="7030A0"/>
                </a:solidFill>
                <a:latin typeface="Calibri" panose="020F0502020204030204" pitchFamily="34" charset="0"/>
                <a:ea typeface="Aptos" panose="020B0004020202020204" pitchFamily="34" charset="0"/>
                <a:cs typeface="Calibri" panose="020F0502020204030204" pitchFamily="34" charset="0"/>
              </a:rPr>
              <a:t>Bu </a:t>
            </a:r>
            <a:r>
              <a:rPr lang="tr-TR" sz="1200" b="1" kern="100" dirty="0" smtClean="0">
                <a:solidFill>
                  <a:srgbClr val="7030A0"/>
                </a:solidFill>
                <a:latin typeface="Calibri" panose="020F0502020204030204" pitchFamily="34" charset="0"/>
                <a:ea typeface="Aptos" panose="020B0004020202020204" pitchFamily="34" charset="0"/>
                <a:cs typeface="Calibri" panose="020F0502020204030204" pitchFamily="34" charset="0"/>
              </a:rPr>
              <a:t>adaletsizlikler </a:t>
            </a:r>
            <a:r>
              <a:rPr lang="tr-TR" sz="1200" b="1" kern="100" dirty="0">
                <a:solidFill>
                  <a:srgbClr val="7030A0"/>
                </a:solidFill>
                <a:latin typeface="Calibri" panose="020F0502020204030204" pitchFamily="34" charset="0"/>
                <a:ea typeface="Aptos" panose="020B0004020202020204" pitchFamily="34" charset="0"/>
                <a:cs typeface="Calibri" panose="020F0502020204030204" pitchFamily="34" charset="0"/>
              </a:rPr>
              <a:t>kadınların çalışma</a:t>
            </a:r>
            <a:r>
              <a:rPr lang="en-GB" sz="1200" b="1" kern="100" dirty="0">
                <a:solidFill>
                  <a:srgbClr val="7030A0"/>
                </a:solidFill>
                <a:latin typeface="Calibri" panose="020F0502020204030204" pitchFamily="34" charset="0"/>
                <a:ea typeface="Aptos" panose="020B0004020202020204" pitchFamily="34" charset="0"/>
                <a:cs typeface="Calibri" panose="020F0502020204030204" pitchFamily="34" charset="0"/>
              </a:rPr>
              <a:t> </a:t>
            </a:r>
            <a:r>
              <a:rPr lang="tr-TR" sz="1200" b="1" kern="100" dirty="0" smtClean="0">
                <a:solidFill>
                  <a:srgbClr val="7030A0"/>
                </a:solidFill>
                <a:latin typeface="Calibri" panose="020F0502020204030204" pitchFamily="34" charset="0"/>
                <a:ea typeface="Aptos" panose="020B0004020202020204" pitchFamily="34" charset="0"/>
                <a:cs typeface="Calibri" panose="020F0502020204030204" pitchFamily="34" charset="0"/>
              </a:rPr>
              <a:t>hayatında kalmalarını </a:t>
            </a:r>
            <a:r>
              <a:rPr lang="tr-TR" sz="1200" b="1" kern="100" dirty="0">
                <a:solidFill>
                  <a:srgbClr val="7030A0"/>
                </a:solidFill>
                <a:latin typeface="Calibri" panose="020F0502020204030204" pitchFamily="34" charset="0"/>
                <a:ea typeface="Aptos" panose="020B0004020202020204" pitchFamily="34" charset="0"/>
                <a:cs typeface="Calibri" panose="020F0502020204030204" pitchFamily="34" charset="0"/>
              </a:rPr>
              <a:t>zorlaştırmaktadır</a:t>
            </a:r>
          </a:p>
        </p:txBody>
      </p:sp>
      <p:sp>
        <p:nvSpPr>
          <p:cNvPr id="5" name="TextBox 4">
            <a:extLst>
              <a:ext uri="{FF2B5EF4-FFF2-40B4-BE49-F238E27FC236}">
                <a16:creationId xmlns:a16="http://schemas.microsoft.com/office/drawing/2014/main" id="{590F67CC-7A15-9823-B369-5007B751EE5C}"/>
              </a:ext>
            </a:extLst>
          </p:cNvPr>
          <p:cNvSpPr txBox="1"/>
          <p:nvPr/>
        </p:nvSpPr>
        <p:spPr>
          <a:xfrm>
            <a:off x="453814" y="1181558"/>
            <a:ext cx="7938346" cy="3098284"/>
          </a:xfrm>
          <a:prstGeom prst="rect">
            <a:avLst/>
          </a:prstGeom>
          <a:noFill/>
        </p:spPr>
        <p:txBody>
          <a:bodyPr wrap="square">
            <a:spAutoFit/>
          </a:bodyPr>
          <a:lstStyle/>
          <a:p>
            <a:pPr marL="220980">
              <a:spcAft>
                <a:spcPts val="800"/>
              </a:spcAft>
              <a:defRPr/>
            </a:pP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“Haftalık çalışma saatinden daha fazla çalışıyordum. Kadınlar daha disiplinli çalıştığı için bütün iş yükü bana veriliyordu… Yükselmemizi asla istemiyorlardı. Hep erkeklerle çalıştığım için bu engellerle çok karşılaştım. Kadın olduğum için mevki alamadım...” 3. Görüşmeci (Üniversite mezunu, iş arıyor</a:t>
            </a:r>
            <a:r>
              <a:rPr lang="tr-TR" sz="14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a:t>
            </a:r>
            <a:endParaRPr lang="x-none" sz="1400" kern="100"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220980">
              <a:spcAft>
                <a:spcPts val="800"/>
              </a:spcAft>
              <a:defRPr/>
            </a:pP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“Düzensiz maaş ödemesi, düzensiz SGK prim ödemeleri. İçerde maaşınız birikiyor ama asla vermiyorlar...maaşlar elden veriliyordu. SGK primini eksik ya da geç yatırıyorlar... Medya sektöründe öyle yan haklar zaten yok, yol parası vermiyorlar, yemek kartlarındaki ücretleri bile geç yatırabiliyorlar. 12 saat çalışıyorum yemek yiyemezsem ne olacak! ama “şartlar bunlar beğenmiyorsan gidebilirsin” diyorlar!” 3. Görüşmeci (Üniversite mezunu, iş arıyor</a:t>
            </a:r>
            <a:r>
              <a:rPr lang="tr-TR" sz="14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a:t>
            </a:r>
            <a:endParaRPr lang="x-none" sz="1400" kern="100"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219075">
              <a:spcAft>
                <a:spcPts val="800"/>
              </a:spcAft>
              <a:defRPr/>
            </a:pP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a:t>
            </a:r>
            <a:r>
              <a:rPr lang="en-GB"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Y</a:t>
            </a:r>
            <a:r>
              <a:rPr lang="tr-TR" sz="1400" kern="0" dirty="0" err="1">
                <a:solidFill>
                  <a:srgbClr val="7030A0"/>
                </a:solidFill>
                <a:latin typeface="Calibri" panose="020F0502020204030204" pitchFamily="34" charset="0"/>
                <a:ea typeface="Calibri" panose="020F0502020204030204" pitchFamily="34" charset="0"/>
                <a:cs typeface="Calibri" panose="020F0502020204030204" pitchFamily="34" charset="0"/>
              </a:rPr>
              <a:t>aptığım</a:t>
            </a: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 işleri beğenmeyip hepsini çöpe atıyordu, mesaileri uzatıyordu. Bu gece eve 11’de gideceksin diyordu. Peki mesai ücreti? Yok. İşe asgari ücretten girmiştim. Şubatta asgari ücrete zam geldi ama bana zam yapılmadı. Zaten bana maaş vermediği zamanlar da oluyordu. Kiramı ödeyemediğim için başkalarına borçlanıyordum sürekli. Sürdürülebilirlik asla yoktu. Her giren en fazla 6 ay dayanabiliyordu...“ 4. Görüşmeci (Üniversite mezunu, iş arıyor)</a:t>
            </a:r>
            <a:endParaRPr lang="x-none" sz="1400" kern="100"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11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084A-DE6B-D299-F36E-CB7A6CFF234B}"/>
              </a:ext>
            </a:extLst>
          </p:cNvPr>
          <p:cNvSpPr>
            <a:spLocks noGrp="1"/>
          </p:cNvSpPr>
          <p:nvPr>
            <p:ph type="title"/>
          </p:nvPr>
        </p:nvSpPr>
        <p:spPr>
          <a:xfrm>
            <a:off x="677334" y="609600"/>
            <a:ext cx="8596668" cy="396240"/>
          </a:xfrm>
        </p:spPr>
        <p:txBody>
          <a:bodyPr vert="horz" lIns="91440" tIns="45720" rIns="91440" bIns="45720" rtlCol="0" anchor="ctr">
            <a:normAutofit/>
          </a:bodyPr>
          <a:lstStyle/>
          <a:p>
            <a:r>
              <a:rPr lang="tr-TR" sz="2000" b="1" dirty="0">
                <a:solidFill>
                  <a:srgbClr val="7030A0"/>
                </a:solidFill>
                <a:uFill>
                  <a:solidFill>
                    <a:srgbClr val="000000"/>
                  </a:solidFill>
                </a:uFill>
                <a:latin typeface="Calibri" panose="020F0502020204030204" pitchFamily="34" charset="0"/>
                <a:cs typeface="Calibri" panose="020F0502020204030204" pitchFamily="34" charset="0"/>
              </a:rPr>
              <a:t>İ</a:t>
            </a:r>
            <a:r>
              <a:rPr lang="en-GB" sz="2000" b="1" dirty="0">
                <a:solidFill>
                  <a:srgbClr val="7030A0"/>
                </a:solidFill>
                <a:uFill>
                  <a:solidFill>
                    <a:srgbClr val="000000"/>
                  </a:solidFill>
                </a:uFill>
                <a:latin typeface="Calibri" panose="020F0502020204030204" pitchFamily="34" charset="0"/>
                <a:cs typeface="Calibri" panose="020F0502020204030204" pitchFamily="34" charset="0"/>
              </a:rPr>
              <a:t>Ş YERİNDE İSTİSMAR VE TACİZ</a:t>
            </a:r>
            <a:endParaRPr lang="x-none" sz="2000" b="1" dirty="0">
              <a:solidFill>
                <a:srgbClr val="7030A0"/>
              </a:solidFill>
              <a:uFill>
                <a:solidFill>
                  <a:srgbClr val="000000"/>
                </a:solidFill>
              </a:u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26B91F0-963A-74FE-F8E4-A82E2EF4FCC2}"/>
              </a:ext>
            </a:extLst>
          </p:cNvPr>
          <p:cNvSpPr>
            <a:spLocks noGrp="1"/>
          </p:cNvSpPr>
          <p:nvPr>
            <p:ph idx="1"/>
          </p:nvPr>
        </p:nvSpPr>
        <p:spPr>
          <a:xfrm>
            <a:off x="575734" y="1271512"/>
            <a:ext cx="7511626" cy="1563247"/>
          </a:xfrm>
        </p:spPr>
        <p:txBody>
          <a:bodyPr>
            <a:noAutofit/>
          </a:bodyPr>
          <a:lstStyle/>
          <a:p>
            <a:pPr>
              <a:spcAft>
                <a:spcPts val="800"/>
              </a:spcAft>
              <a:buClr>
                <a:srgbClr val="7030A0"/>
              </a:buClr>
              <a:buSzPct val="90000"/>
              <a:buFont typeface="Arial" panose="020B0604020202020204" pitchFamily="34" charset="0"/>
              <a:buChar char="•"/>
            </a:pPr>
            <a:r>
              <a:rPr lang="tr-TR" sz="1400"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Odak grup ve paydaş görüşmelerinde iş yaşamında kadınların tacize maruz kalmasını genellikle güç ilişkileri, hukuki yaptırımların yetersizliği ve toplumsal eşitsizliklerle ilişkilendirilmiştir. Kadınların ekonomik bağımsızlıklarının sınırlı olması, işten ayrılma veya şikâyette bulunma şanslarını </a:t>
            </a:r>
            <a:r>
              <a:rPr lang="en-GB" sz="1400" kern="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azaltarak</a:t>
            </a:r>
            <a:r>
              <a:rPr lang="tr-TR" sz="1400"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onları tacize karşı savunmasız hale getirmektedir. </a:t>
            </a:r>
            <a:endParaRPr lang="tr-TR" sz="14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endParaRPr>
          </a:p>
          <a:p>
            <a:pPr>
              <a:spcAft>
                <a:spcPts val="800"/>
              </a:spcAft>
              <a:buClr>
                <a:srgbClr val="7030A0"/>
              </a:buClr>
              <a:buSzPct val="90000"/>
              <a:buFont typeface="Arial" panose="020B0604020202020204" pitchFamily="34" charset="0"/>
              <a:buChar char="•"/>
            </a:pPr>
            <a:r>
              <a:rPr lang="tr-TR" sz="1400" kern="0"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Bazı </a:t>
            </a:r>
            <a:r>
              <a:rPr lang="tr-TR" sz="1400"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iş yerlerinde tacizi bildirmek için mekanizmalar bulunmasına rağmen, kadınlar çoğu zaman kanıtlayamama veya işlerini kaybetme korkusuyla sessiz </a:t>
            </a:r>
            <a:r>
              <a:rPr lang="tr-TR" sz="1400" kern="0"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kalmaktadır.</a:t>
            </a:r>
            <a:endParaRPr lang="x-none" sz="14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p>
            <a:pPr>
              <a:lnSpc>
                <a:spcPct val="100000"/>
              </a:lnSpc>
              <a:buFont typeface="Arial" panose="020B0604020202020204" pitchFamily="34" charset="0"/>
              <a:buChar char="•"/>
            </a:pPr>
            <a:endParaRPr lang="x-none" sz="1400" dirty="0">
              <a:solidFill>
                <a:srgbClr val="7030A0"/>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B624EA8F-B2D9-F683-B71E-FF1EB85C423F}"/>
              </a:ext>
            </a:extLst>
          </p:cNvPr>
          <p:cNvGraphicFramePr>
            <a:graphicFrameLocks noGrp="1"/>
          </p:cNvGraphicFramePr>
          <p:nvPr>
            <p:extLst>
              <p:ext uri="{D42A27DB-BD31-4B8C-83A1-F6EECF244321}">
                <p14:modId xmlns:p14="http://schemas.microsoft.com/office/powerpoint/2010/main" val="3205171779"/>
              </p:ext>
            </p:extLst>
          </p:nvPr>
        </p:nvGraphicFramePr>
        <p:xfrm>
          <a:off x="3987484" y="3100431"/>
          <a:ext cx="4099876" cy="3149580"/>
        </p:xfrm>
        <a:graphic>
          <a:graphicData uri="http://schemas.openxmlformats.org/drawingml/2006/table">
            <a:tbl>
              <a:tblPr firstRow="1" bandRow="1">
                <a:tableStyleId>{5C22544A-7EE6-4342-B048-85BDC9FD1C3A}</a:tableStyleId>
              </a:tblPr>
              <a:tblGrid>
                <a:gridCol w="4099876">
                  <a:extLst>
                    <a:ext uri="{9D8B030D-6E8A-4147-A177-3AD203B41FA5}">
                      <a16:colId xmlns:a16="http://schemas.microsoft.com/office/drawing/2014/main" val="2252434937"/>
                    </a:ext>
                  </a:extLst>
                </a:gridCol>
              </a:tblGrid>
              <a:tr h="295543">
                <a:tc>
                  <a:txBody>
                    <a:bodyPr/>
                    <a:lstStyle/>
                    <a:p>
                      <a:pPr marL="0" algn="ctr">
                        <a:lnSpc>
                          <a:spcPct val="100000"/>
                        </a:lnSpc>
                        <a:spcAft>
                          <a:spcPts val="800"/>
                        </a:spcAft>
                      </a:pPr>
                      <a:r>
                        <a:rPr lang="tr-TR" sz="1200" kern="0"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İki sivil toplum kuruluşu yetkilisinden teyit</a:t>
                      </a:r>
                      <a:endParaRPr lang="x-none" sz="12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a:solidFill>
                      <a:srgbClr val="7030A0">
                        <a:alpha val="22000"/>
                      </a:srgbClr>
                    </a:solidFill>
                  </a:tcPr>
                </a:tc>
                <a:extLst>
                  <a:ext uri="{0D108BD9-81ED-4DB2-BD59-A6C34878D82A}">
                    <a16:rowId xmlns:a16="http://schemas.microsoft.com/office/drawing/2014/main" val="2659500865"/>
                  </a:ext>
                </a:extLst>
              </a:tr>
              <a:tr h="2854037">
                <a:tc>
                  <a:txBody>
                    <a:bodyPr/>
                    <a:lstStyle/>
                    <a:p>
                      <a:pPr marL="0" lvl="0" indent="0">
                        <a:lnSpc>
                          <a:spcPct val="100000"/>
                        </a:lnSpc>
                        <a:spcAft>
                          <a:spcPts val="1400"/>
                        </a:spcAft>
                        <a:buFont typeface="Arial" panose="020B0604020202020204" pitchFamily="34" charset="0"/>
                        <a:buNone/>
                      </a:pPr>
                      <a:r>
                        <a:rPr lang="tr-TR" sz="1200"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“Kadınları güçsüz gördükleri, muhtaç olduklarını düşündükleri, çoğu eğitimsiz (olduğu) için hem tekstilde hem gıdada tacizler olabiliyor. Seçme şansı olmayan, bulduğu işle bu yolda yürümek zorunda kaldıkları için kadınlar tacize boyun eğebiliyorlar. 2021’den beri ciddi şekilde arttı çünkü hukuk yeterince ceza vermiyor. Buradan güç alıyorlar.” (Türkiye Kadın Federasyonları Başkanı Canan Güllü).</a:t>
                      </a:r>
                      <a:endParaRPr lang="x-none" sz="12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p>
                      <a:pPr marL="0">
                        <a:lnSpc>
                          <a:spcPct val="100000"/>
                        </a:lnSpc>
                        <a:spcAft>
                          <a:spcPts val="800"/>
                        </a:spcAft>
                      </a:pPr>
                      <a:r>
                        <a:rPr lang="tr-TR" sz="1200"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“Fabrikalarda fazla olduğu kadar plaza çalışanları dediğimiz beyaz yaka sisteminde de çok fazla var. Bizlere şikâyetler geliyor ve disiplin kuruluna da giriyoruz. Kimisi bu durumu terfi almak amaçlı kullanıp konuşmuyor, kimisinin işe gerçekten çok ihtiyacı var ve nasıl olsa kimse bana inanmaz, kanıtlayamam düşüncesiyle konuşamıyor.” (TÜRK-İŞ İstanbul 1.Bölge Temsilcisi Halil </a:t>
                      </a:r>
                      <a:r>
                        <a:rPr lang="tr-TR" sz="1200" kern="0" dirty="0" err="1">
                          <a:solidFill>
                            <a:srgbClr val="7030A0"/>
                          </a:solidFill>
                          <a:effectLst/>
                          <a:latin typeface="Calibri" panose="020F0502020204030204" pitchFamily="34" charset="0"/>
                          <a:ea typeface="Calibri" panose="020F0502020204030204" pitchFamily="34" charset="0"/>
                          <a:cs typeface="Calibri" panose="020F0502020204030204" pitchFamily="34" charset="0"/>
                        </a:rPr>
                        <a:t>Faki</a:t>
                      </a:r>
                      <a:r>
                        <a:rPr lang="tr-TR" sz="1200"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Erdal).</a:t>
                      </a:r>
                      <a:endParaRPr lang="x-none" sz="12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a:solidFill>
                      <a:srgbClr val="7030A0">
                        <a:alpha val="7000"/>
                      </a:srgbClr>
                    </a:solidFill>
                  </a:tcPr>
                </a:tc>
                <a:extLst>
                  <a:ext uri="{0D108BD9-81ED-4DB2-BD59-A6C34878D82A}">
                    <a16:rowId xmlns:a16="http://schemas.microsoft.com/office/drawing/2014/main" val="3043834393"/>
                  </a:ext>
                </a:extLst>
              </a:tr>
            </a:tbl>
          </a:graphicData>
        </a:graphic>
      </p:graphicFrame>
      <p:sp>
        <p:nvSpPr>
          <p:cNvPr id="6" name="TextBox 5">
            <a:extLst>
              <a:ext uri="{FF2B5EF4-FFF2-40B4-BE49-F238E27FC236}">
                <a16:creationId xmlns:a16="http://schemas.microsoft.com/office/drawing/2014/main" id="{DFEA3EEB-D7D1-4506-4DAD-A2738E989E8E}"/>
              </a:ext>
            </a:extLst>
          </p:cNvPr>
          <p:cNvSpPr txBox="1"/>
          <p:nvPr/>
        </p:nvSpPr>
        <p:spPr>
          <a:xfrm>
            <a:off x="575734" y="3100431"/>
            <a:ext cx="3335866" cy="3149580"/>
          </a:xfrm>
          <a:prstGeom prst="rect">
            <a:avLst/>
          </a:prstGeom>
          <a:noFill/>
          <a:ln>
            <a:solidFill>
              <a:srgbClr val="7030A0"/>
            </a:solidFill>
          </a:ln>
        </p:spPr>
        <p:txBody>
          <a:bodyPr wrap="square">
            <a:spAutoFit/>
          </a:bodyPr>
          <a:lstStyle/>
          <a:p>
            <a:pPr marL="220980">
              <a:spcAft>
                <a:spcPts val="800"/>
              </a:spcAft>
              <a:defRPr/>
            </a:pPr>
            <a:r>
              <a:rPr lang="tr-TR" sz="1200" kern="0" dirty="0">
                <a:solidFill>
                  <a:srgbClr val="7030A0"/>
                </a:solidFill>
                <a:latin typeface="Calibri" panose="020F0502020204030204" pitchFamily="34" charset="0"/>
                <a:ea typeface="Calibri" panose="020F0502020204030204" pitchFamily="34" charset="0"/>
                <a:cs typeface="Calibri" panose="020F0502020204030204" pitchFamily="34" charset="0"/>
              </a:rPr>
              <a:t>“(Patronum) “Sen de ne ketum kadınsın. </a:t>
            </a:r>
            <a:r>
              <a:rPr lang="tr-TR" sz="12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
            </a:r>
            <a:br>
              <a:rPr lang="tr-TR" sz="12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br>
            <a:r>
              <a:rPr lang="tr-TR" sz="12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Bir </a:t>
            </a:r>
            <a:r>
              <a:rPr lang="tr-TR" sz="1200" kern="0" dirty="0">
                <a:solidFill>
                  <a:srgbClr val="7030A0"/>
                </a:solidFill>
                <a:latin typeface="Calibri" panose="020F0502020204030204" pitchFamily="34" charset="0"/>
                <a:ea typeface="Calibri" panose="020F0502020204030204" pitchFamily="34" charset="0"/>
                <a:cs typeface="Calibri" panose="020F0502020204030204" pitchFamily="34" charset="0"/>
              </a:rPr>
              <a:t>şarap alıp akşam sana gelemiyorum” dedi. “Kusura bakmayın ama patronum neden bana şarap alıp gelecek? Ben evliyim.” “Ne fark eder ya! Bırakın bunları, çık artık şu kafalardan” diyordu. Dedim bu daha ileri gidecek, kendim çıktım işten.”  4. Görüşmeci (Üniversite mezunu, iş arıyor</a:t>
            </a:r>
            <a:r>
              <a:rPr lang="tr-TR" sz="12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a:t>
            </a:r>
            <a:br>
              <a:rPr lang="tr-TR" sz="12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br>
            <a:endParaRPr lang="x-none" sz="1200" kern="100"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220980">
              <a:spcAft>
                <a:spcPts val="800"/>
              </a:spcAft>
              <a:defRPr/>
            </a:pPr>
            <a:r>
              <a:rPr lang="tr-TR" sz="1200" kern="0" dirty="0">
                <a:solidFill>
                  <a:srgbClr val="7030A0"/>
                </a:solidFill>
                <a:latin typeface="Calibri" panose="020F0502020204030204" pitchFamily="34" charset="0"/>
                <a:ea typeface="Calibri" panose="020F0502020204030204" pitchFamily="34" charset="0"/>
                <a:cs typeface="Calibri" panose="020F0502020204030204" pitchFamily="34" charset="0"/>
              </a:rPr>
              <a:t>“Daha önceki işyerimde hasta kayıt yetkilisi olarak çalışıyordum ama bir nevi çalıştığınız doktorların asistanlığını da yapıyordunuz. Alanında uzman profesör olan birinden açık konuşmalara maruz kalmıştım. Başka türlü kendisini memnun edecek şekilde davranışlar sergilememi dile getirmişti.” 16. Görüşmeci.</a:t>
            </a:r>
            <a:endParaRPr lang="x-none" sz="1200" kern="100"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16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F7690E-DD47-8B7B-F6C7-78356197393B}"/>
              </a:ext>
            </a:extLst>
          </p:cNvPr>
          <p:cNvSpPr>
            <a:spLocks noGrp="1"/>
          </p:cNvSpPr>
          <p:nvPr>
            <p:ph type="title"/>
          </p:nvPr>
        </p:nvSpPr>
        <p:spPr>
          <a:xfrm>
            <a:off x="1215815" y="1808481"/>
            <a:ext cx="6841065" cy="3186328"/>
          </a:xfrm>
        </p:spPr>
        <p:txBody>
          <a:bodyPr>
            <a:normAutofit/>
          </a:bodyPr>
          <a:lstStyle/>
          <a:p>
            <a:pPr algn="ctr"/>
            <a:r>
              <a:rPr lang="tr-TR" sz="4000" b="1" dirty="0" smtClean="0">
                <a:solidFill>
                  <a:srgbClr val="7030A0"/>
                </a:solidFill>
                <a:latin typeface="Arial Black" panose="020B0A04020102020204" pitchFamily="34" charset="0"/>
              </a:rPr>
              <a:t>KADIN İSTİHDAMI VE KADINLARIN ÇALIŞMA HAYATINDA KARŞILAŞTIKLARI SORUNLAR</a:t>
            </a:r>
            <a:endParaRPr lang="en-US"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129300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C0D3E3-0B9A-A232-2510-8745915A9BAA}"/>
              </a:ext>
            </a:extLst>
          </p:cNvPr>
          <p:cNvSpPr>
            <a:spLocks noGrp="1"/>
          </p:cNvSpPr>
          <p:nvPr>
            <p:ph type="title"/>
          </p:nvPr>
        </p:nvSpPr>
        <p:spPr>
          <a:xfrm>
            <a:off x="677334" y="609600"/>
            <a:ext cx="9259146" cy="1320800"/>
          </a:xfrm>
        </p:spPr>
        <p:txBody>
          <a:bodyPr>
            <a:normAutofit/>
          </a:bodyPr>
          <a:lstStyle/>
          <a:p>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Kadınların </a:t>
            </a:r>
            <a:r>
              <a:rPr lang="tr-TR"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İstihdamda </a:t>
            </a: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K</a:t>
            </a:r>
            <a:r>
              <a:rPr lang="tr-TR"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arşılaştıkları </a:t>
            </a: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E</a:t>
            </a:r>
            <a:r>
              <a:rPr lang="tr-TR"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ngeller</a:t>
            </a: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60B1460E-C008-E95B-0BFA-C7881CD54801}"/>
              </a:ext>
            </a:extLst>
          </p:cNvPr>
          <p:cNvSpPr>
            <a:spLocks noGrp="1"/>
          </p:cNvSpPr>
          <p:nvPr>
            <p:ph idx="1"/>
          </p:nvPr>
        </p:nvSpPr>
        <p:spPr>
          <a:xfrm>
            <a:off x="819574" y="1930400"/>
            <a:ext cx="7044266" cy="3153091"/>
          </a:xfrm>
        </p:spPr>
        <p:txBody>
          <a:bodyPr>
            <a:normAutofit/>
          </a:bodyPr>
          <a:lstStyle/>
          <a:p>
            <a:pPr>
              <a:buClr>
                <a:srgbClr val="7030A0"/>
              </a:buClr>
              <a:buSzPct val="95000"/>
              <a:buFont typeface="Arial" panose="020B0604020202020204" pitchFamily="34" charset="0"/>
              <a:buChar char="•"/>
            </a:pP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Evlilikten İşgücü Piyasasına</a:t>
            </a:r>
            <a:r>
              <a:rPr lang="en-US" b="1" dirty="0">
                <a:solidFill>
                  <a:srgbClr val="7030A0"/>
                </a:solidFill>
                <a:latin typeface="Calibri" panose="020F0502020204030204" pitchFamily="34" charset="0"/>
                <a:ea typeface="Calibri" panose="020F0502020204030204" pitchFamily="34" charset="0"/>
                <a:cs typeface="Calibri" panose="020F0502020204030204" pitchFamily="34" charset="0"/>
              </a:rPr>
              <a:t> </a:t>
            </a:r>
          </a:p>
          <a:p>
            <a:pPr lvl="1">
              <a:buClr>
                <a:srgbClr val="7030A0"/>
              </a:buClr>
              <a:buSzPct val="95000"/>
              <a:buFont typeface="Arial" panose="020B0604020202020204" pitchFamily="34" charset="0"/>
              <a:buChar char="•"/>
            </a:pPr>
            <a:r>
              <a:rPr lang="tr-TR" dirty="0">
                <a:solidFill>
                  <a:srgbClr val="7030A0"/>
                </a:solidFill>
                <a:latin typeface="Calibri" panose="020F0502020204030204" pitchFamily="34" charset="0"/>
                <a:ea typeface="Calibri" panose="020F0502020204030204" pitchFamily="34" charset="0"/>
                <a:cs typeface="Calibri" panose="020F0502020204030204" pitchFamily="34" charset="0"/>
              </a:rPr>
              <a:t>Yükseköğretimin işgücüne katılım üzerindeki olumlu etkisi yalnızca Z kuşağında (ve en genç milenyum kuşağında) bulundu</a:t>
            </a:r>
          </a:p>
          <a:p>
            <a:pPr>
              <a:buClr>
                <a:srgbClr val="7030A0"/>
              </a:buClr>
              <a:buSzPct val="95000"/>
              <a:buFont typeface="Arial" panose="020B0604020202020204" pitchFamily="34" charset="0"/>
              <a:buChar char="•"/>
            </a:pP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a:buClr>
                <a:srgbClr val="7030A0"/>
              </a:buClr>
              <a:buSzPct val="95000"/>
              <a:buFont typeface="Arial" panose="020B0604020202020204" pitchFamily="34" charset="0"/>
              <a:buChar char="•"/>
            </a:pP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Çift beklenti, «iş ve üreme», kadın  bedel ödüyor</a:t>
            </a:r>
          </a:p>
          <a:p>
            <a:pPr>
              <a:buClr>
                <a:srgbClr val="7030A0"/>
              </a:buClr>
              <a:buSzPct val="95000"/>
              <a:buFont typeface="Arial" panose="020B0604020202020204" pitchFamily="34" charset="0"/>
              <a:buChar char="•"/>
            </a:pP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a:buClr>
                <a:srgbClr val="7030A0"/>
              </a:buClr>
              <a:buSzPct val="95000"/>
              <a:buFont typeface="Arial" panose="020B0604020202020204" pitchFamily="34" charset="0"/>
              <a:buChar char="•"/>
            </a:pP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Kadınların istihdamı önündeki tek engel evlilik değil</a:t>
            </a: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lvl="1">
              <a:buClr>
                <a:srgbClr val="7030A0"/>
              </a:buClr>
              <a:buSzPct val="95000"/>
              <a:buFont typeface="Arial" panose="020B0604020202020204" pitchFamily="34" charset="0"/>
              <a:buChar char="•"/>
            </a:pPr>
            <a:r>
              <a:rPr lang="tr-TR" dirty="0">
                <a:solidFill>
                  <a:srgbClr val="7030A0"/>
                </a:solidFill>
                <a:latin typeface="Calibri" panose="020F0502020204030204" pitchFamily="34" charset="0"/>
                <a:ea typeface="Calibri" panose="020F0502020204030204" pitchFamily="34" charset="0"/>
                <a:cs typeface="Calibri" panose="020F0502020204030204" pitchFamily="34" charset="0"/>
              </a:rPr>
              <a:t>Günümüzde çocuklar de engel oluşturuyor</a:t>
            </a:r>
            <a:endParaRPr lang="en-US"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lvl="1">
              <a:buClr>
                <a:srgbClr val="7030A0"/>
              </a:buClr>
              <a:buSzPct val="95000"/>
              <a:buFont typeface="Arial" panose="020B0604020202020204" pitchFamily="34" charset="0"/>
              <a:buChar char="•"/>
            </a:pP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1734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F78CB-F3B2-B6CE-EA0B-D69D12C51969}"/>
              </a:ext>
            </a:extLst>
          </p:cNvPr>
          <p:cNvSpPr>
            <a:spLocks noGrp="1"/>
          </p:cNvSpPr>
          <p:nvPr>
            <p:ph type="title"/>
          </p:nvPr>
        </p:nvSpPr>
        <p:spPr>
          <a:xfrm>
            <a:off x="677334" y="609600"/>
            <a:ext cx="8596668" cy="701040"/>
          </a:xfrm>
        </p:spPr>
        <p:txBody>
          <a:bodyPr/>
          <a:lstStyle/>
          <a:p>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Bekarlıktan </a:t>
            </a:r>
            <a:r>
              <a:rPr lang="tr-TR"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Çocuk </a:t>
            </a: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S</a:t>
            </a:r>
            <a:r>
              <a:rPr lang="tr-TR"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ahipliğine </a:t>
            </a: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G</a:t>
            </a:r>
            <a:r>
              <a:rPr lang="tr-TR"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eçiş</a:t>
            </a: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Marcador de contenido 3">
            <a:extLst>
              <a:ext uri="{FF2B5EF4-FFF2-40B4-BE49-F238E27FC236}">
                <a16:creationId xmlns:a16="http://schemas.microsoft.com/office/drawing/2014/main" id="{2BCC8E47-2DCA-2B72-A8C9-E24D3F04F819}"/>
              </a:ext>
            </a:extLst>
          </p:cNvPr>
          <p:cNvGraphicFramePr>
            <a:graphicFrameLocks noGrp="1"/>
          </p:cNvGraphicFramePr>
          <p:nvPr>
            <p:ph idx="1"/>
            <p:extLst>
              <p:ext uri="{D42A27DB-BD31-4B8C-83A1-F6EECF244321}">
                <p14:modId xmlns:p14="http://schemas.microsoft.com/office/powerpoint/2010/main" val="2316340722"/>
              </p:ext>
            </p:extLst>
          </p:nvPr>
        </p:nvGraphicFramePr>
        <p:xfrm>
          <a:off x="677334" y="1744028"/>
          <a:ext cx="6992937"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1045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380E88-C8AE-D2F3-D049-EB3942096F70}"/>
              </a:ext>
            </a:extLst>
          </p:cNvPr>
          <p:cNvSpPr>
            <a:spLocks noGrp="1"/>
          </p:cNvSpPr>
          <p:nvPr>
            <p:ph type="title"/>
          </p:nvPr>
        </p:nvSpPr>
        <p:spPr>
          <a:xfrm>
            <a:off x="707814" y="568960"/>
            <a:ext cx="10285306" cy="1320800"/>
          </a:xfrm>
        </p:spPr>
        <p:txBody>
          <a:bodyPr>
            <a:normAutofit/>
          </a:bodyPr>
          <a:lstStyle/>
          <a:p>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Eğitim düzeyine göre, bekarlıktan çocuk sahipliğine, kadın istihdam oranı</a:t>
            </a:r>
            <a:endParaRPr lang="en-US"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Marcador de contenido 5">
            <a:extLst>
              <a:ext uri="{FF2B5EF4-FFF2-40B4-BE49-F238E27FC236}">
                <a16:creationId xmlns:a16="http://schemas.microsoft.com/office/drawing/2014/main" id="{CC88A15F-A955-0371-FFC5-4A3368D812CB}"/>
              </a:ext>
            </a:extLst>
          </p:cNvPr>
          <p:cNvGraphicFramePr>
            <a:graphicFrameLocks noGrp="1"/>
          </p:cNvGraphicFramePr>
          <p:nvPr>
            <p:ph idx="1"/>
            <p:extLst>
              <p:ext uri="{D42A27DB-BD31-4B8C-83A1-F6EECF244321}">
                <p14:modId xmlns:p14="http://schemas.microsoft.com/office/powerpoint/2010/main" val="1849830102"/>
              </p:ext>
            </p:extLst>
          </p:nvPr>
        </p:nvGraphicFramePr>
        <p:xfrm>
          <a:off x="545254" y="2082800"/>
          <a:ext cx="7552266"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6834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34FB6-89E9-DE30-9D5B-7E8C000476A8}"/>
              </a:ext>
            </a:extLst>
          </p:cNvPr>
          <p:cNvSpPr>
            <a:spLocks noGrp="1"/>
          </p:cNvSpPr>
          <p:nvPr>
            <p:ph type="title"/>
          </p:nvPr>
        </p:nvSpPr>
        <p:spPr/>
        <p:txBody>
          <a:bodyPr/>
          <a:lstStyle/>
          <a:p>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Çiftlerin Çocuk Sahipliği ve İstihdam Durumuna Göre Dağılımı</a:t>
            </a:r>
            <a:endParaRPr lang="en-US"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Marcador de contenido 5">
            <a:extLst>
              <a:ext uri="{FF2B5EF4-FFF2-40B4-BE49-F238E27FC236}">
                <a16:creationId xmlns:a16="http://schemas.microsoft.com/office/drawing/2014/main" id="{AD2C0334-2375-2030-5C74-11ACA039F67D}"/>
              </a:ext>
            </a:extLst>
          </p:cNvPr>
          <p:cNvGraphicFramePr>
            <a:graphicFrameLocks noGrp="1"/>
          </p:cNvGraphicFramePr>
          <p:nvPr>
            <p:ph idx="1"/>
            <p:extLst>
              <p:ext uri="{D42A27DB-BD31-4B8C-83A1-F6EECF244321}">
                <p14:modId xmlns:p14="http://schemas.microsoft.com/office/powerpoint/2010/main" val="3552609069"/>
              </p:ext>
            </p:extLst>
          </p:nvPr>
        </p:nvGraphicFramePr>
        <p:xfrm>
          <a:off x="677863" y="2160588"/>
          <a:ext cx="7409497"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0142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5778A9-EC7C-917C-4F56-FEC20DAD0CC5}"/>
              </a:ext>
            </a:extLst>
          </p:cNvPr>
          <p:cNvSpPr>
            <a:spLocks noGrp="1"/>
          </p:cNvSpPr>
          <p:nvPr>
            <p:ph type="title"/>
          </p:nvPr>
        </p:nvSpPr>
        <p:spPr/>
        <p:txBody>
          <a:bodyPr/>
          <a:lstStyle/>
          <a:p>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Evde </a:t>
            </a:r>
            <a:r>
              <a:rPr lang="tr-TR"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Eşler </a:t>
            </a: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A</a:t>
            </a:r>
            <a:r>
              <a:rPr lang="tr-TR"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rası </a:t>
            </a: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İ</a:t>
            </a:r>
            <a:r>
              <a:rPr lang="tr-TR"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ş </a:t>
            </a: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B</a:t>
            </a:r>
            <a:r>
              <a:rPr lang="tr-TR"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ölümü</a:t>
            </a: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Marcador de contenido 5">
            <a:extLst>
              <a:ext uri="{FF2B5EF4-FFF2-40B4-BE49-F238E27FC236}">
                <a16:creationId xmlns:a16="http://schemas.microsoft.com/office/drawing/2014/main" id="{A0141270-7150-B879-7C39-D3A60C13DF46}"/>
              </a:ext>
            </a:extLst>
          </p:cNvPr>
          <p:cNvGraphicFramePr>
            <a:graphicFrameLocks noGrp="1"/>
          </p:cNvGraphicFramePr>
          <p:nvPr>
            <p:ph idx="1"/>
            <p:extLst>
              <p:ext uri="{D42A27DB-BD31-4B8C-83A1-F6EECF244321}">
                <p14:modId xmlns:p14="http://schemas.microsoft.com/office/powerpoint/2010/main" val="2913615380"/>
              </p:ext>
            </p:extLst>
          </p:nvPr>
        </p:nvGraphicFramePr>
        <p:xfrm>
          <a:off x="677334" y="1855788"/>
          <a:ext cx="7419657"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5544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FB2C12-1886-AFF5-BF2F-12EE9D417245}"/>
              </a:ext>
            </a:extLst>
          </p:cNvPr>
          <p:cNvSpPr>
            <a:spLocks noGrp="1"/>
          </p:cNvSpPr>
          <p:nvPr>
            <p:ph type="title"/>
          </p:nvPr>
        </p:nvSpPr>
        <p:spPr>
          <a:xfrm>
            <a:off x="677334" y="609600"/>
            <a:ext cx="8982232" cy="782320"/>
          </a:xfrm>
        </p:spPr>
        <p:txBody>
          <a:bodyPr/>
          <a:lstStyle/>
          <a:p>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Politika </a:t>
            </a:r>
            <a:r>
              <a:rPr lang="tr-TR"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Opsiyonları </a:t>
            </a: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 Bazı </a:t>
            </a:r>
            <a:r>
              <a:rPr lang="tr-TR"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Çözüm </a:t>
            </a: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Ö</a:t>
            </a:r>
            <a:r>
              <a:rPr lang="tr-TR" b="1" dirty="0" smtClean="0">
                <a:solidFill>
                  <a:srgbClr val="7030A0"/>
                </a:solidFill>
                <a:latin typeface="Calibri" panose="020F0502020204030204" pitchFamily="34" charset="0"/>
                <a:ea typeface="Calibri" panose="020F0502020204030204" pitchFamily="34" charset="0"/>
                <a:cs typeface="Calibri" panose="020F0502020204030204" pitchFamily="34" charset="0"/>
              </a:rPr>
              <a:t>nerileri</a:t>
            </a: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161E4919-7F82-7E3C-F1E8-6FC301A4A717}"/>
              </a:ext>
            </a:extLst>
          </p:cNvPr>
          <p:cNvSpPr>
            <a:spLocks noGrp="1"/>
          </p:cNvSpPr>
          <p:nvPr>
            <p:ph idx="1"/>
          </p:nvPr>
        </p:nvSpPr>
        <p:spPr>
          <a:xfrm>
            <a:off x="677334" y="1804989"/>
            <a:ext cx="7603066" cy="3468051"/>
          </a:xfrm>
        </p:spPr>
        <p:txBody>
          <a:bodyPr>
            <a:normAutofit fontScale="92500" lnSpcReduction="20000"/>
          </a:bodyPr>
          <a:lstStyle/>
          <a:p>
            <a:pPr>
              <a:lnSpc>
                <a:spcPct val="150000"/>
              </a:lnSpc>
              <a:buClr>
                <a:srgbClr val="7030A0"/>
              </a:buClr>
              <a:buSzPct val="91000"/>
              <a:buFont typeface="Arial" panose="020B0604020202020204" pitchFamily="34" charset="0"/>
              <a:buChar char="•"/>
            </a:pPr>
            <a:r>
              <a:rPr lang="tr-TR" dirty="0">
                <a:solidFill>
                  <a:srgbClr val="7030A0"/>
                </a:solidFill>
                <a:latin typeface="Calibri" panose="020F0502020204030204" pitchFamily="34" charset="0"/>
                <a:ea typeface="Calibri" panose="020F0502020204030204" pitchFamily="34" charset="0"/>
                <a:cs typeface="Calibri" panose="020F0502020204030204" pitchFamily="34" charset="0"/>
              </a:rPr>
              <a:t>Evlilik ve ilk çocuk sonrası çalışmaya devam eden kadınlar için belirli bir süre vergi </a:t>
            </a:r>
            <a:r>
              <a:rPr lang="tr-TR" dirty="0" smtClean="0">
                <a:solidFill>
                  <a:srgbClr val="7030A0"/>
                </a:solidFill>
                <a:latin typeface="Calibri" panose="020F0502020204030204" pitchFamily="34" charset="0"/>
                <a:ea typeface="Calibri" panose="020F0502020204030204" pitchFamily="34" charset="0"/>
                <a:cs typeface="Calibri" panose="020F0502020204030204" pitchFamily="34" charset="0"/>
              </a:rPr>
              <a:t>desteği</a:t>
            </a:r>
            <a:endParaRPr lang="en-US"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buClr>
                <a:srgbClr val="7030A0"/>
              </a:buClr>
              <a:buSzPct val="91000"/>
              <a:buFont typeface="Arial" panose="020B0604020202020204" pitchFamily="34" charset="0"/>
              <a:buChar char="•"/>
            </a:pPr>
            <a:r>
              <a:rPr lang="tr-TR" dirty="0" smtClean="0">
                <a:solidFill>
                  <a:srgbClr val="7030A0"/>
                </a:solidFill>
                <a:latin typeface="Calibri" panose="020F0502020204030204" pitchFamily="34" charset="0"/>
                <a:ea typeface="Calibri" panose="020F0502020204030204" pitchFamily="34" charset="0"/>
                <a:cs typeface="Calibri" panose="020F0502020204030204" pitchFamily="34" charset="0"/>
              </a:rPr>
              <a:t>Kayıt dışılığı </a:t>
            </a:r>
            <a:r>
              <a:rPr lang="tr-TR" dirty="0">
                <a:solidFill>
                  <a:srgbClr val="7030A0"/>
                </a:solidFill>
                <a:latin typeface="Calibri" panose="020F0502020204030204" pitchFamily="34" charset="0"/>
                <a:ea typeface="Calibri" panose="020F0502020204030204" pitchFamily="34" charset="0"/>
                <a:cs typeface="Calibri" panose="020F0502020204030204" pitchFamily="34" charset="0"/>
              </a:rPr>
              <a:t>azaltmak ve çalışma koşullarını iyileştirmek</a:t>
            </a:r>
            <a:r>
              <a:rPr lang="en-US" dirty="0">
                <a:solidFill>
                  <a:srgbClr val="7030A0"/>
                </a:solidFill>
                <a:latin typeface="Calibri" panose="020F0502020204030204" pitchFamily="34" charset="0"/>
                <a:ea typeface="Calibri" panose="020F0502020204030204" pitchFamily="34" charset="0"/>
                <a:cs typeface="Calibri" panose="020F0502020204030204" pitchFamily="34" charset="0"/>
              </a:rPr>
              <a:t> </a:t>
            </a:r>
          </a:p>
          <a:p>
            <a:pPr>
              <a:lnSpc>
                <a:spcPct val="150000"/>
              </a:lnSpc>
              <a:buClr>
                <a:srgbClr val="7030A0"/>
              </a:buClr>
              <a:buSzPct val="91000"/>
              <a:buFont typeface="Arial" panose="020B0604020202020204" pitchFamily="34" charset="0"/>
              <a:buChar char="•"/>
            </a:pPr>
            <a:r>
              <a:rPr lang="tr-TR" dirty="0">
                <a:solidFill>
                  <a:srgbClr val="7030A0"/>
                </a:solidFill>
                <a:latin typeface="Calibri" panose="020F0502020204030204" pitchFamily="34" charset="0"/>
                <a:ea typeface="Calibri" panose="020F0502020204030204" pitchFamily="34" charset="0"/>
                <a:cs typeface="Calibri" panose="020F0502020204030204" pitchFamily="34" charset="0"/>
              </a:rPr>
              <a:t>Çocuklara cinsiyet eşitliğinin öneminin öğretilmesi için erken </a:t>
            </a:r>
            <a:r>
              <a:rPr lang="tr-TR" dirty="0" smtClean="0">
                <a:solidFill>
                  <a:srgbClr val="7030A0"/>
                </a:solidFill>
                <a:latin typeface="Calibri" panose="020F0502020204030204" pitchFamily="34" charset="0"/>
                <a:ea typeface="Calibri" panose="020F0502020204030204" pitchFamily="34" charset="0"/>
                <a:cs typeface="Calibri" panose="020F0502020204030204" pitchFamily="34" charset="0"/>
              </a:rPr>
              <a:t>eğitim</a:t>
            </a:r>
            <a:endParaRPr lang="en-US"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buClr>
                <a:srgbClr val="7030A0"/>
              </a:buClr>
              <a:buSzPct val="91000"/>
              <a:buFont typeface="Arial" panose="020B0604020202020204" pitchFamily="34" charset="0"/>
              <a:buChar char="•"/>
            </a:pPr>
            <a:r>
              <a:rPr lang="tr-TR" sz="17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Avrupa ülkelerinde uygulandığı gibi, küçük çocuk bakımında babaların da aktif sorumluluk almasını teşvik edilmeli </a:t>
            </a:r>
            <a:endParaRPr lang="tr-TR" sz="1700" b="1"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buClr>
                <a:srgbClr val="7030A0"/>
              </a:buClr>
              <a:buSzPct val="91000"/>
              <a:buFont typeface="Arial" panose="020B0604020202020204" pitchFamily="34" charset="0"/>
              <a:buChar char="•"/>
            </a:pPr>
            <a:r>
              <a:rPr lang="tr-TR" sz="1700" b="1"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Buna </a:t>
            </a:r>
            <a:r>
              <a:rPr lang="tr-TR" sz="17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ek olarak, ücretli doğum izni süresince devletin maliyetin bir kısmını üstlenmesi, işveren üzerindeki yükü azaltarak kadın istihdamını destekleyebilir </a:t>
            </a:r>
            <a:endParaRPr lang="tr-TR" sz="1700"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lvl="1">
              <a:lnSpc>
                <a:spcPct val="150000"/>
              </a:lnSpc>
              <a:buClr>
                <a:srgbClr val="7030A0"/>
              </a:buClr>
              <a:buSzPct val="91000"/>
              <a:buFont typeface="Arial" panose="020B0604020202020204" pitchFamily="34" charset="0"/>
              <a:buChar char="•"/>
            </a:pPr>
            <a:endParaRPr lang="en-US"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lvl="1">
              <a:lnSpc>
                <a:spcPct val="150000"/>
              </a:lnSpc>
              <a:buClr>
                <a:srgbClr val="7030A0"/>
              </a:buClr>
              <a:buSzPct val="91000"/>
              <a:buFont typeface="Arial" panose="020B0604020202020204" pitchFamily="34" charset="0"/>
              <a:buChar char="•"/>
            </a:pPr>
            <a:endParaRPr lang="en-US"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400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BD9A-0B7C-AFF6-6AF4-68DB9996E74A}"/>
              </a:ext>
            </a:extLst>
          </p:cNvPr>
          <p:cNvSpPr>
            <a:spLocks noGrp="1"/>
          </p:cNvSpPr>
          <p:nvPr>
            <p:ph type="title"/>
          </p:nvPr>
        </p:nvSpPr>
        <p:spPr>
          <a:xfrm>
            <a:off x="677334" y="609600"/>
            <a:ext cx="8596668" cy="701040"/>
          </a:xfrm>
        </p:spPr>
        <p:txBody>
          <a:bodyPr>
            <a:normAutofit/>
          </a:bodyPr>
          <a:lstStyle/>
          <a:p>
            <a:r>
              <a:rPr lang="tr-TR" sz="3400" b="1" dirty="0">
                <a:solidFill>
                  <a:srgbClr val="7030A0"/>
                </a:solidFill>
                <a:effectLst/>
                <a:uFill>
                  <a:solidFill>
                    <a:srgbClr val="000000"/>
                  </a:solidFill>
                </a:uFill>
                <a:latin typeface="Calibri" panose="020F0502020204030204" pitchFamily="34" charset="0"/>
                <a:ea typeface="Calibri Light" panose="020F0302020204030204" pitchFamily="34" charset="0"/>
                <a:cs typeface="Calibri" panose="020F0502020204030204" pitchFamily="34" charset="0"/>
              </a:rPr>
              <a:t>İstanbul </a:t>
            </a:r>
            <a:r>
              <a:rPr lang="tr-TR" sz="3400" b="1" dirty="0" smtClean="0">
                <a:solidFill>
                  <a:srgbClr val="7030A0"/>
                </a:solidFill>
                <a:effectLst/>
                <a:uFill>
                  <a:solidFill>
                    <a:srgbClr val="000000"/>
                  </a:solidFill>
                </a:uFill>
                <a:latin typeface="Calibri" panose="020F0502020204030204" pitchFamily="34" charset="0"/>
                <a:ea typeface="Calibri Light" panose="020F0302020204030204" pitchFamily="34" charset="0"/>
                <a:cs typeface="Calibri" panose="020F0502020204030204" pitchFamily="34" charset="0"/>
              </a:rPr>
              <a:t>İşgücü </a:t>
            </a:r>
            <a:r>
              <a:rPr lang="tr-TR" sz="3400" b="1" dirty="0">
                <a:solidFill>
                  <a:srgbClr val="7030A0"/>
                </a:solidFill>
                <a:uFill>
                  <a:solidFill>
                    <a:srgbClr val="000000"/>
                  </a:solidFill>
                </a:uFill>
                <a:latin typeface="Calibri" panose="020F0502020204030204" pitchFamily="34" charset="0"/>
                <a:ea typeface="Calibri Light" panose="020F0302020204030204" pitchFamily="34" charset="0"/>
                <a:cs typeface="Calibri" panose="020F0502020204030204" pitchFamily="34" charset="0"/>
              </a:rPr>
              <a:t>P</a:t>
            </a:r>
            <a:r>
              <a:rPr lang="tr-TR" sz="3400" b="1" dirty="0" smtClean="0">
                <a:solidFill>
                  <a:srgbClr val="7030A0"/>
                </a:solidFill>
                <a:effectLst/>
                <a:uFill>
                  <a:solidFill>
                    <a:srgbClr val="000000"/>
                  </a:solidFill>
                </a:uFill>
                <a:latin typeface="Calibri" panose="020F0502020204030204" pitchFamily="34" charset="0"/>
                <a:ea typeface="Calibri Light" panose="020F0302020204030204" pitchFamily="34" charset="0"/>
                <a:cs typeface="Calibri" panose="020F0502020204030204" pitchFamily="34" charset="0"/>
              </a:rPr>
              <a:t>iyasasının </a:t>
            </a:r>
            <a:r>
              <a:rPr lang="tr-TR" sz="3400" b="1" dirty="0">
                <a:solidFill>
                  <a:srgbClr val="7030A0"/>
                </a:solidFill>
                <a:uFill>
                  <a:solidFill>
                    <a:srgbClr val="000000"/>
                  </a:solidFill>
                </a:uFill>
                <a:latin typeface="Calibri" panose="020F0502020204030204" pitchFamily="34" charset="0"/>
                <a:ea typeface="Calibri Light" panose="020F0302020204030204" pitchFamily="34" charset="0"/>
                <a:cs typeface="Calibri" panose="020F0502020204030204" pitchFamily="34" charset="0"/>
              </a:rPr>
              <a:t>T</a:t>
            </a:r>
            <a:r>
              <a:rPr lang="tr-TR" sz="3400" b="1" dirty="0" smtClean="0">
                <a:solidFill>
                  <a:srgbClr val="7030A0"/>
                </a:solidFill>
                <a:effectLst/>
                <a:uFill>
                  <a:solidFill>
                    <a:srgbClr val="000000"/>
                  </a:solidFill>
                </a:uFill>
                <a:latin typeface="Calibri" panose="020F0502020204030204" pitchFamily="34" charset="0"/>
                <a:ea typeface="Calibri Light" panose="020F0302020204030204" pitchFamily="34" charset="0"/>
                <a:cs typeface="Calibri" panose="020F0502020204030204" pitchFamily="34" charset="0"/>
              </a:rPr>
              <a:t>emel </a:t>
            </a:r>
            <a:r>
              <a:rPr lang="tr-TR" sz="3400" b="1" dirty="0">
                <a:solidFill>
                  <a:srgbClr val="7030A0"/>
                </a:solidFill>
                <a:uFill>
                  <a:solidFill>
                    <a:srgbClr val="000000"/>
                  </a:solidFill>
                </a:uFill>
                <a:latin typeface="Calibri" panose="020F0502020204030204" pitchFamily="34" charset="0"/>
                <a:ea typeface="Calibri Light" panose="020F0302020204030204" pitchFamily="34" charset="0"/>
                <a:cs typeface="Calibri" panose="020F0502020204030204" pitchFamily="34" charset="0"/>
              </a:rPr>
              <a:t>S</a:t>
            </a:r>
            <a:r>
              <a:rPr lang="tr-TR" sz="3400" b="1" dirty="0" smtClean="0">
                <a:solidFill>
                  <a:srgbClr val="7030A0"/>
                </a:solidFill>
                <a:effectLst/>
                <a:uFill>
                  <a:solidFill>
                    <a:srgbClr val="000000"/>
                  </a:solidFill>
                </a:uFill>
                <a:latin typeface="Calibri" panose="020F0502020204030204" pitchFamily="34" charset="0"/>
                <a:ea typeface="Calibri Light" panose="020F0302020204030204" pitchFamily="34" charset="0"/>
                <a:cs typeface="Calibri" panose="020F0502020204030204" pitchFamily="34" charset="0"/>
              </a:rPr>
              <a:t>orunları</a:t>
            </a:r>
            <a:endParaRPr lang="x-none" sz="34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F3C14BB-6E24-D5B1-9072-67F84604ACFD}"/>
              </a:ext>
            </a:extLst>
          </p:cNvPr>
          <p:cNvSpPr>
            <a:spLocks noGrp="1"/>
          </p:cNvSpPr>
          <p:nvPr>
            <p:ph idx="1"/>
          </p:nvPr>
        </p:nvSpPr>
        <p:spPr>
          <a:xfrm>
            <a:off x="677334" y="1523781"/>
            <a:ext cx="6147672" cy="3210670"/>
          </a:xfrm>
        </p:spPr>
        <p:txBody>
          <a:bodyPr>
            <a:noAutofit/>
          </a:bodyPr>
          <a:lstStyle/>
          <a:p>
            <a:pPr marL="342900" lvl="0" indent="-342900" algn="just">
              <a:lnSpc>
                <a:spcPct val="120000"/>
              </a:lnSpc>
              <a:spcBef>
                <a:spcPts val="0"/>
              </a:spcBef>
              <a:spcAft>
                <a:spcPts val="1200"/>
              </a:spcAft>
              <a:buClr>
                <a:srgbClr val="7030A0"/>
              </a:buClr>
              <a:buFont typeface="+mj-lt"/>
              <a:buAutoNum type="arabicPeriod"/>
            </a:pPr>
            <a:r>
              <a:rPr lang="tr-TR" sz="1600"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İstanbul’da yüksek hayat pahalılığı nedeniyle işgücü arzı ile talebi arasında dengesizlik </a:t>
            </a:r>
          </a:p>
          <a:p>
            <a:pPr marL="342900" lvl="0" indent="-342900" algn="just">
              <a:lnSpc>
                <a:spcPct val="120000"/>
              </a:lnSpc>
              <a:spcBef>
                <a:spcPts val="0"/>
              </a:spcBef>
              <a:spcAft>
                <a:spcPts val="1200"/>
              </a:spcAft>
              <a:buClr>
                <a:srgbClr val="7030A0"/>
              </a:buClr>
              <a:buFont typeface="+mj-lt"/>
              <a:buAutoNum type="arabicPeriod"/>
            </a:pPr>
            <a:r>
              <a:rPr lang="tr-TR" sz="1600"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İhtiyaç duyulan vasıflarda eleman kıtlığı </a:t>
            </a:r>
          </a:p>
          <a:p>
            <a:pPr marL="342900" lvl="0" indent="-342900" algn="just">
              <a:lnSpc>
                <a:spcPct val="120000"/>
              </a:lnSpc>
              <a:spcBef>
                <a:spcPts val="0"/>
              </a:spcBef>
              <a:spcAft>
                <a:spcPts val="1200"/>
              </a:spcAft>
              <a:buClr>
                <a:srgbClr val="7030A0"/>
              </a:buClr>
              <a:buFont typeface="+mj-lt"/>
              <a:buAutoNum type="arabicPeriod"/>
            </a:pPr>
            <a:r>
              <a:rPr lang="tr-TR" sz="1600"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Pek çok faaliyet kolunda çalışma koşullarının genç kuşakta kabul edilemez olarak değerlendirilmesi sonucu eleman bulmanın güçlüğü </a:t>
            </a:r>
          </a:p>
          <a:p>
            <a:pPr marL="342900" lvl="0" indent="-342900" algn="just">
              <a:lnSpc>
                <a:spcPct val="120000"/>
              </a:lnSpc>
              <a:spcBef>
                <a:spcPts val="0"/>
              </a:spcBef>
              <a:spcAft>
                <a:spcPts val="1200"/>
              </a:spcAft>
              <a:buClr>
                <a:srgbClr val="7030A0"/>
              </a:buClr>
              <a:buFont typeface="+mj-lt"/>
              <a:buAutoNum type="arabicPeriod"/>
            </a:pPr>
            <a:r>
              <a:rPr lang="tr-TR" sz="1600"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Bu sorunların yarattığı yüksek çalışan sirkülasyonu sonucu istihdamda istikrarsızlık</a:t>
            </a:r>
            <a:r>
              <a:rPr lang="x-none" sz="1600" kern="100" dirty="0">
                <a:solidFill>
                  <a:srgbClr val="7030A0"/>
                </a:solidFill>
                <a:latin typeface="Calibri" panose="020F0502020204030204" pitchFamily="34" charset="0"/>
                <a:ea typeface="Calibri" panose="020F0502020204030204" pitchFamily="34" charset="0"/>
                <a:cs typeface="Calibri" panose="020F0502020204030204" pitchFamily="34" charset="0"/>
              </a:rPr>
              <a:t> </a:t>
            </a:r>
          </a:p>
          <a:p>
            <a:pPr marL="342900" lvl="0" indent="-342900" algn="just">
              <a:lnSpc>
                <a:spcPct val="120000"/>
              </a:lnSpc>
              <a:spcBef>
                <a:spcPts val="0"/>
              </a:spcBef>
              <a:spcAft>
                <a:spcPts val="1200"/>
              </a:spcAft>
              <a:buClr>
                <a:srgbClr val="7030A0"/>
              </a:buClr>
              <a:buFont typeface="+mj-lt"/>
              <a:buAutoNum type="arabicPeriod"/>
            </a:pPr>
            <a:r>
              <a:rPr lang="tr-TR" sz="1600"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Kadın istihdamında yaşanan çok boyutlu </a:t>
            </a:r>
            <a:r>
              <a:rPr lang="tr-TR" sz="1600" kern="0"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sorunlar</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AE00CA5-D374-5FEE-803B-AB2B72150C41}"/>
              </a:ext>
            </a:extLst>
          </p:cNvPr>
          <p:cNvSpPr txBox="1"/>
          <p:nvPr/>
        </p:nvSpPr>
        <p:spPr>
          <a:xfrm>
            <a:off x="6094096" y="1027906"/>
            <a:ext cx="6097904" cy="464871"/>
          </a:xfrm>
          <a:prstGeom prst="rect">
            <a:avLst/>
          </a:prstGeom>
          <a:noFill/>
        </p:spPr>
        <p:txBody>
          <a:bodyPr wrap="square">
            <a:spAutoFit/>
          </a:bodyPr>
          <a:lstStyle/>
          <a:p>
            <a:pPr marL="0" indent="0" algn="just">
              <a:lnSpc>
                <a:spcPct val="150000"/>
              </a:lnSpc>
              <a:spcAft>
                <a:spcPts val="800"/>
              </a:spcAft>
              <a:buNone/>
            </a:pPr>
            <a:endParaRPr lang="x-none" sz="1800" kern="100" dirty="0">
              <a:effectLst/>
              <a:latin typeface="Calibri" panose="020F0502020204030204" pitchFamily="34" charset="0"/>
              <a:ea typeface="Aptos" panose="020B000402020202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3A035867-3AC8-2782-9419-A93426573C5E}"/>
              </a:ext>
            </a:extLst>
          </p:cNvPr>
          <p:cNvGraphicFramePr>
            <a:graphicFrameLocks noGrp="1"/>
          </p:cNvGraphicFramePr>
          <p:nvPr>
            <p:extLst>
              <p:ext uri="{D42A27DB-BD31-4B8C-83A1-F6EECF244321}">
                <p14:modId xmlns:p14="http://schemas.microsoft.com/office/powerpoint/2010/main" val="3027888007"/>
              </p:ext>
            </p:extLst>
          </p:nvPr>
        </p:nvGraphicFramePr>
        <p:xfrm>
          <a:off x="677334" y="4947592"/>
          <a:ext cx="7118748" cy="1127759"/>
        </p:xfrm>
        <a:graphic>
          <a:graphicData uri="http://schemas.openxmlformats.org/drawingml/2006/table">
            <a:tbl>
              <a:tblPr firstRow="1" bandRow="1">
                <a:tableStyleId>{5C22544A-7EE6-4342-B048-85BDC9FD1C3A}</a:tableStyleId>
              </a:tblPr>
              <a:tblGrid>
                <a:gridCol w="7118748">
                  <a:extLst>
                    <a:ext uri="{9D8B030D-6E8A-4147-A177-3AD203B41FA5}">
                      <a16:colId xmlns:a16="http://schemas.microsoft.com/office/drawing/2014/main" val="2252434937"/>
                    </a:ext>
                  </a:extLst>
                </a:gridCol>
              </a:tblGrid>
              <a:tr h="1127759">
                <a:tc>
                  <a:txBody>
                    <a:bodyPr/>
                    <a:lstStyle/>
                    <a:p>
                      <a:pPr>
                        <a:lnSpc>
                          <a:spcPct val="100000"/>
                        </a:lnSpc>
                        <a:spcBef>
                          <a:spcPts val="0"/>
                        </a:spcBef>
                        <a:spcAft>
                          <a:spcPts val="600"/>
                        </a:spcAft>
                      </a:pPr>
                      <a:r>
                        <a:rPr lang="tr-TR" sz="1200" b="1" kern="0" dirty="0" smtClea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Bu </a:t>
                      </a:r>
                      <a:r>
                        <a:rPr lang="tr-TR" sz="1200" b="1"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sorunları kökten çözmek görünür gelecekte mümkün olmasa da kademe kademe hafiflemek bazı önlemler ve politikalarla mümkün olabilir. Bu önlemler ve politikalar büyük ölçüde hükümetin kısmen de yerel yönetimin sorumluğundadır. Bu önlemler ve politikalar tasarlanırken mutlaka özel kesimi temsil eden federasyon ve dernek gibi kuruluşlarla işbirliği yapılmalıdır. Bunun yanı sıra sorunlara çözümde firmalara da düşen görevler vardır. Farklı söylersek özel teşebbüs de elini taşın altına koymalıdır.</a:t>
                      </a:r>
                    </a:p>
                  </a:txBody>
                  <a:tcPr>
                    <a:noFill/>
                  </a:tcPr>
                </a:tc>
                <a:extLst>
                  <a:ext uri="{0D108BD9-81ED-4DB2-BD59-A6C34878D82A}">
                    <a16:rowId xmlns:a16="http://schemas.microsoft.com/office/drawing/2014/main" val="3043834393"/>
                  </a:ext>
                </a:extLst>
              </a:tr>
            </a:tbl>
          </a:graphicData>
        </a:graphic>
      </p:graphicFrame>
    </p:spTree>
    <p:extLst>
      <p:ext uri="{BB962C8B-B14F-4D97-AF65-F5344CB8AC3E}">
        <p14:creationId xmlns:p14="http://schemas.microsoft.com/office/powerpoint/2010/main" val="239517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808B-129F-0C7A-A9B6-245A88F63335}"/>
              </a:ext>
            </a:extLst>
          </p:cNvPr>
          <p:cNvSpPr>
            <a:spLocks noGrp="1"/>
          </p:cNvSpPr>
          <p:nvPr>
            <p:ph type="title"/>
          </p:nvPr>
        </p:nvSpPr>
        <p:spPr>
          <a:xfrm>
            <a:off x="677334" y="609600"/>
            <a:ext cx="8596668" cy="518160"/>
          </a:xfrm>
        </p:spPr>
        <p:txBody>
          <a:bodyPr>
            <a:noAutofit/>
          </a:bodyPr>
          <a:lstStyle/>
          <a:p>
            <a:r>
              <a:rPr lang="tr-TR" sz="3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RAPORUN VERİ KAYNAKLARI</a:t>
            </a:r>
            <a:endParaRPr lang="x-none" sz="3200" dirty="0">
              <a:solidFill>
                <a:srgbClr val="7030A0"/>
              </a:solidFill>
            </a:endParaRPr>
          </a:p>
        </p:txBody>
      </p:sp>
      <p:sp>
        <p:nvSpPr>
          <p:cNvPr id="3" name="Content Placeholder 2">
            <a:extLst>
              <a:ext uri="{FF2B5EF4-FFF2-40B4-BE49-F238E27FC236}">
                <a16:creationId xmlns:a16="http://schemas.microsoft.com/office/drawing/2014/main" id="{0D4D8886-B891-2EAA-DBDB-DB71E816CE28}"/>
              </a:ext>
            </a:extLst>
          </p:cNvPr>
          <p:cNvSpPr>
            <a:spLocks noGrp="1"/>
          </p:cNvSpPr>
          <p:nvPr>
            <p:ph sz="half" idx="1"/>
          </p:nvPr>
        </p:nvSpPr>
        <p:spPr>
          <a:xfrm>
            <a:off x="677334" y="1635933"/>
            <a:ext cx="4184035" cy="3880772"/>
          </a:xfrm>
        </p:spPr>
        <p:txBody>
          <a:bodyPr anchor="t">
            <a:noAutofit/>
          </a:bodyPr>
          <a:lstStyle/>
          <a:p>
            <a:pPr marL="0" indent="0">
              <a:lnSpc>
                <a:spcPct val="100000"/>
              </a:lnSpc>
              <a:spcBef>
                <a:spcPts val="0"/>
              </a:spcBef>
              <a:spcAft>
                <a:spcPts val="1000"/>
              </a:spcAft>
              <a:buNone/>
            </a:pPr>
            <a:r>
              <a:rPr lang="tr-T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İki veri kaynağı </a:t>
            </a:r>
            <a:r>
              <a:rPr lang="tr-TR" sz="1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r>
            <a:br>
              <a:rPr lang="tr-TR" sz="1600"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tr-TR" sz="1600"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
            </a:r>
            <a:br>
              <a:rPr lang="tr-TR" sz="1600"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tr-TR" sz="1600"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1) </a:t>
            </a:r>
            <a:r>
              <a:rPr lang="tr-TR" sz="16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Hane anketi</a:t>
            </a:r>
            <a:r>
              <a:rPr lang="tr-TR" sz="1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r>
            <a:br>
              <a:rPr lang="tr-TR" sz="1600"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tr-TR" sz="1600"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2) </a:t>
            </a:r>
            <a:r>
              <a:rPr lang="tr-TR" sz="16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Derinlemesine </a:t>
            </a:r>
            <a:r>
              <a:rPr lang="tr-T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görüşmeler</a:t>
            </a:r>
            <a:endParaRPr lang="x-none"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tr-T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Hane anketi </a:t>
            </a:r>
            <a:r>
              <a:rPr lang="tr-TR"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TÜİK’ten alınan 38 ilçeyi temsil eden (Adalar hariç) adreslerden rastgele seçilen 3000 hanede yüz yüze görüşmelerden oluşmaktadır. Bu görüşmelerde </a:t>
            </a:r>
            <a:r>
              <a:rPr lang="tr-TR" sz="16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9.034 hane mensubundan 7.297 yetişkin kişi hakkında </a:t>
            </a:r>
            <a:r>
              <a:rPr lang="tr-TR"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bilgi toplanmıştır</a:t>
            </a:r>
            <a:endParaRPr lang="x-none" sz="1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tr-TR"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tr-TR"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Anket soru kâğıdı </a:t>
            </a:r>
            <a:r>
              <a:rPr lang="tr-T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Betam</a:t>
            </a:r>
            <a:r>
              <a:rPr lang="tr-TR"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ve </a:t>
            </a:r>
            <a:r>
              <a:rPr lang="tr-T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BİO </a:t>
            </a:r>
            <a:r>
              <a:rPr lang="tr-TR"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yönetimi ile birlikte hazırlanmış anket </a:t>
            </a:r>
            <a:r>
              <a:rPr lang="tr-T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Etik Araştırma</a:t>
            </a:r>
            <a:r>
              <a:rPr lang="tr-TR"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şirketi tarafından Aralık 2024’te gerçekleştirilmiştir.</a:t>
            </a:r>
            <a:endParaRPr lang="x-none"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tr-T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tr-T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7F22AEDB-E35A-F098-0956-8545C6BBC950}"/>
              </a:ext>
            </a:extLst>
          </p:cNvPr>
          <p:cNvSpPr>
            <a:spLocks noGrp="1"/>
          </p:cNvSpPr>
          <p:nvPr>
            <p:ph sz="half" idx="2"/>
          </p:nvPr>
        </p:nvSpPr>
        <p:spPr>
          <a:xfrm>
            <a:off x="4831389" y="1621267"/>
            <a:ext cx="3530291" cy="388077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Derinlemesine görüşmeler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55 firma yöneticisi </a:t>
            </a:r>
            <a:r>
              <a:rPr kumimoji="0" lang="tr-TR" sz="1600" i="0" u="none" strike="noStrike" kern="1200" cap="none" spc="0" normalizeH="0" baseline="0" noProof="0" dirty="0" smtClean="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ile</a:t>
            </a:r>
            <a:endParaRPr kumimoji="0" lang="tr-TR"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5 Kadın odak grubu</a:t>
            </a:r>
            <a:r>
              <a:rPr kumimoji="0" lang="en-GB"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600" i="0" u="none" strike="noStrike" kern="1200" cap="none" spc="0" normalizeH="0" baseline="0" noProof="0" dirty="0" err="1" smtClean="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ve</a:t>
            </a:r>
            <a:endParaRPr kumimoji="0" lang="tr-TR"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4 Kurum yöneticisi ile</a:t>
            </a:r>
            <a:r>
              <a:rPr kumimoji="0" lang="en-GB"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600" i="0" u="none" strike="noStrike" kern="1200" cap="none" spc="0" normalizeH="0" baseline="0" noProof="0" dirty="0" err="1">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yapılmşıtır</a:t>
            </a:r>
            <a:endParaRPr kumimoji="0" lang="x-none"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600"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Calibri" panose="020F0502020204030204" pitchFamily="34" charset="0"/>
              </a:rPr>
              <a:t>TÜRK-İŞ İstanbul 1.Bölge Temsilcisi</a:t>
            </a:r>
            <a:endParaRPr kumimoji="0" lang="x-none" sz="1600"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600"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Calibri" panose="020F0502020204030204" pitchFamily="34" charset="0"/>
              </a:rPr>
              <a:t>İstanbul Sanayi Odası Genel Sekreter Yardımcısı </a:t>
            </a:r>
            <a:endParaRPr kumimoji="0" lang="x-none"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600"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Calibri" panose="020F0502020204030204" pitchFamily="34" charset="0"/>
              </a:rPr>
              <a:t>Türkiye Kadın Dernekleri Federasyonu Başkanı</a:t>
            </a:r>
            <a:endParaRPr kumimoji="0" lang="x-none"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600"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Calibri" panose="020F0502020204030204" pitchFamily="34" charset="0"/>
              </a:rPr>
              <a:t>Türkiye Giyim Sanayicileri Derneği Yönetim Kurulu Başkanı</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600"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x-none"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tr-TR"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Bu görüşmeler Betam ve BİO tarafından Kasım ve Aralık 2024’te gerçekleştirilmiştir.</a:t>
            </a:r>
            <a:endParaRPr kumimoji="0" lang="x-none" sz="160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Düz Bağlayıcı 5"/>
          <p:cNvCxnSpPr/>
          <p:nvPr/>
        </p:nvCxnSpPr>
        <p:spPr>
          <a:xfrm>
            <a:off x="4742007" y="1635933"/>
            <a:ext cx="2713" cy="418574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84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A5CCE-4214-967A-2F83-C68900504633}"/>
              </a:ext>
            </a:extLst>
          </p:cNvPr>
          <p:cNvSpPr>
            <a:spLocks noGrp="1"/>
          </p:cNvSpPr>
          <p:nvPr>
            <p:ph type="ctrTitle"/>
          </p:nvPr>
        </p:nvSpPr>
        <p:spPr>
          <a:xfrm>
            <a:off x="684107" y="1361440"/>
            <a:ext cx="7766936" cy="4246880"/>
          </a:xfrm>
        </p:spPr>
        <p:txBody>
          <a:bodyPr/>
          <a:lstStyle/>
          <a:p>
            <a:pPr algn="ctr"/>
            <a:r>
              <a:rPr lang="x-none" sz="6600" dirty="0" smtClean="0">
                <a:solidFill>
                  <a:srgbClr val="7030A0"/>
                </a:solidFill>
                <a:latin typeface="Arial Black" panose="020B0A04020102020204" pitchFamily="34" charset="0"/>
                <a:cs typeface="Times New Roman" panose="02020603050405020304" pitchFamily="18" charset="0"/>
              </a:rPr>
              <a:t>TEŞEKKÜR</a:t>
            </a:r>
            <a:r>
              <a:rPr lang="tr-TR" sz="6600" dirty="0" smtClean="0">
                <a:solidFill>
                  <a:srgbClr val="7030A0"/>
                </a:solidFill>
                <a:latin typeface="Arial Black" panose="020B0A04020102020204" pitchFamily="34" charset="0"/>
                <a:cs typeface="Times New Roman" panose="02020603050405020304" pitchFamily="18" charset="0"/>
              </a:rPr>
              <a:t/>
            </a:r>
            <a:br>
              <a:rPr lang="tr-TR" sz="6600" dirty="0" smtClean="0">
                <a:solidFill>
                  <a:srgbClr val="7030A0"/>
                </a:solidFill>
                <a:latin typeface="Arial Black" panose="020B0A04020102020204" pitchFamily="34" charset="0"/>
                <a:cs typeface="Times New Roman" panose="02020603050405020304" pitchFamily="18" charset="0"/>
              </a:rPr>
            </a:br>
            <a:r>
              <a:rPr lang="tr-TR" sz="6600" dirty="0" smtClean="0">
                <a:solidFill>
                  <a:srgbClr val="7030A0"/>
                </a:solidFill>
                <a:latin typeface="Arial Black" panose="020B0A04020102020204" pitchFamily="34" charset="0"/>
                <a:cs typeface="Times New Roman" panose="02020603050405020304" pitchFamily="18" charset="0"/>
              </a:rPr>
              <a:t>EDERİZ</a:t>
            </a:r>
            <a:r>
              <a:rPr lang="x-none" sz="6600" dirty="0">
                <a:solidFill>
                  <a:srgbClr val="7030A0"/>
                </a:solidFill>
                <a:latin typeface="Arial Black" panose="020B0A04020102020204" pitchFamily="34" charset="0"/>
                <a:cs typeface="Times New Roman" panose="02020603050405020304" pitchFamily="18" charset="0"/>
              </a:rPr>
              <a:t/>
            </a:r>
            <a:br>
              <a:rPr lang="x-none" sz="6600" dirty="0">
                <a:solidFill>
                  <a:srgbClr val="7030A0"/>
                </a:solidFill>
                <a:latin typeface="Arial Black" panose="020B0A04020102020204" pitchFamily="34" charset="0"/>
                <a:cs typeface="Times New Roman" panose="02020603050405020304" pitchFamily="18" charset="0"/>
              </a:rPr>
            </a:br>
            <a:endParaRPr lang="en-US" sz="6600"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1436787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1D82D7-6BCB-CDDE-A93D-7AD3701D136A}"/>
              </a:ext>
            </a:extLst>
          </p:cNvPr>
          <p:cNvSpPr>
            <a:spLocks noGrp="1"/>
          </p:cNvSpPr>
          <p:nvPr>
            <p:ph type="title"/>
          </p:nvPr>
        </p:nvSpPr>
        <p:spPr>
          <a:xfrm>
            <a:off x="539436" y="418928"/>
            <a:ext cx="10515600" cy="733250"/>
          </a:xfrm>
        </p:spPr>
        <p:txBody>
          <a:bodyPr>
            <a:noAutofit/>
          </a:bodyPr>
          <a:lstStyle/>
          <a:p>
            <a:r>
              <a:rPr lang="tr-TR" sz="20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İSTANBUL İŞGÜCÜ PİYASASININ TÜRKİYE’DE KONUMU (2023 TÜİK HİA VERİLERİYLE)</a:t>
            </a:r>
            <a:endParaRPr lang="x-none" sz="4800" dirty="0">
              <a:solidFill>
                <a:srgbClr val="7030A0"/>
              </a:solidFill>
            </a:endParaRPr>
          </a:p>
        </p:txBody>
      </p:sp>
      <p:graphicFrame>
        <p:nvGraphicFramePr>
          <p:cNvPr id="18" name="Content Placeholder 17">
            <a:extLst>
              <a:ext uri="{FF2B5EF4-FFF2-40B4-BE49-F238E27FC236}">
                <a16:creationId xmlns:a16="http://schemas.microsoft.com/office/drawing/2014/main" id="{A4045A5D-D5B7-3FB7-5B69-2A6C1E20F093}"/>
              </a:ext>
            </a:extLst>
          </p:cNvPr>
          <p:cNvGraphicFramePr>
            <a:graphicFrameLocks noGrp="1"/>
          </p:cNvGraphicFramePr>
          <p:nvPr>
            <p:ph idx="1"/>
            <p:extLst>
              <p:ext uri="{D42A27DB-BD31-4B8C-83A1-F6EECF244321}">
                <p14:modId xmlns:p14="http://schemas.microsoft.com/office/powerpoint/2010/main" val="1879659269"/>
              </p:ext>
            </p:extLst>
          </p:nvPr>
        </p:nvGraphicFramePr>
        <p:xfrm>
          <a:off x="633217" y="1676968"/>
          <a:ext cx="6857861" cy="1289595"/>
        </p:xfrm>
        <a:graphic>
          <a:graphicData uri="http://schemas.openxmlformats.org/drawingml/2006/table">
            <a:tbl>
              <a:tblPr firstRow="1" firstCol="1" bandRow="1"/>
              <a:tblGrid>
                <a:gridCol w="725613">
                  <a:extLst>
                    <a:ext uri="{9D8B030D-6E8A-4147-A177-3AD203B41FA5}">
                      <a16:colId xmlns:a16="http://schemas.microsoft.com/office/drawing/2014/main" val="671377168"/>
                    </a:ext>
                  </a:extLst>
                </a:gridCol>
                <a:gridCol w="696808">
                  <a:extLst>
                    <a:ext uri="{9D8B030D-6E8A-4147-A177-3AD203B41FA5}">
                      <a16:colId xmlns:a16="http://schemas.microsoft.com/office/drawing/2014/main" val="2763694352"/>
                    </a:ext>
                  </a:extLst>
                </a:gridCol>
                <a:gridCol w="849064">
                  <a:extLst>
                    <a:ext uri="{9D8B030D-6E8A-4147-A177-3AD203B41FA5}">
                      <a16:colId xmlns:a16="http://schemas.microsoft.com/office/drawing/2014/main" val="1793847967"/>
                    </a:ext>
                  </a:extLst>
                </a:gridCol>
                <a:gridCol w="503925">
                  <a:extLst>
                    <a:ext uri="{9D8B030D-6E8A-4147-A177-3AD203B41FA5}">
                      <a16:colId xmlns:a16="http://schemas.microsoft.com/office/drawing/2014/main" val="4143781631"/>
                    </a:ext>
                  </a:extLst>
                </a:gridCol>
                <a:gridCol w="1050139">
                  <a:extLst>
                    <a:ext uri="{9D8B030D-6E8A-4147-A177-3AD203B41FA5}">
                      <a16:colId xmlns:a16="http://schemas.microsoft.com/office/drawing/2014/main" val="855594585"/>
                    </a:ext>
                  </a:extLst>
                </a:gridCol>
                <a:gridCol w="637827">
                  <a:extLst>
                    <a:ext uri="{9D8B030D-6E8A-4147-A177-3AD203B41FA5}">
                      <a16:colId xmlns:a16="http://schemas.microsoft.com/office/drawing/2014/main" val="1993413830"/>
                    </a:ext>
                  </a:extLst>
                </a:gridCol>
                <a:gridCol w="543556">
                  <a:extLst>
                    <a:ext uri="{9D8B030D-6E8A-4147-A177-3AD203B41FA5}">
                      <a16:colId xmlns:a16="http://schemas.microsoft.com/office/drawing/2014/main" val="1153455443"/>
                    </a:ext>
                  </a:extLst>
                </a:gridCol>
                <a:gridCol w="793823">
                  <a:extLst>
                    <a:ext uri="{9D8B030D-6E8A-4147-A177-3AD203B41FA5}">
                      <a16:colId xmlns:a16="http://schemas.microsoft.com/office/drawing/2014/main" val="3279407702"/>
                    </a:ext>
                  </a:extLst>
                </a:gridCol>
                <a:gridCol w="639198">
                  <a:extLst>
                    <a:ext uri="{9D8B030D-6E8A-4147-A177-3AD203B41FA5}">
                      <a16:colId xmlns:a16="http://schemas.microsoft.com/office/drawing/2014/main" val="3889100646"/>
                    </a:ext>
                  </a:extLst>
                </a:gridCol>
                <a:gridCol w="417908">
                  <a:extLst>
                    <a:ext uri="{9D8B030D-6E8A-4147-A177-3AD203B41FA5}">
                      <a16:colId xmlns:a16="http://schemas.microsoft.com/office/drawing/2014/main" val="4151125060"/>
                    </a:ext>
                  </a:extLst>
                </a:gridCol>
              </a:tblGrid>
              <a:tr h="203200">
                <a:tc>
                  <a:txBody>
                    <a:bodyPr/>
                    <a:lstStyle/>
                    <a:p>
                      <a:pPr>
                        <a:lnSpc>
                          <a:spcPct val="115000"/>
                        </a:lnSpc>
                        <a:spcAft>
                          <a:spcPts val="1000"/>
                        </a:spcAft>
                      </a:pPr>
                      <a:r>
                        <a:rPr lang="tr-TR" sz="120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2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noFill/>
                  </a:tcPr>
                </a:tc>
                <a:tc gridSpan="3">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İstihdam Oranı (%)</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alpha val="22000"/>
                      </a:srgbClr>
                    </a:solidFill>
                  </a:tcPr>
                </a:tc>
                <a:tc hMerge="1">
                  <a:txBody>
                    <a:bodyPr/>
                    <a:lstStyle/>
                    <a:p>
                      <a:endParaRPr lang="x-none"/>
                    </a:p>
                  </a:txBody>
                  <a:tcPr/>
                </a:tc>
                <a:tc hMerge="1">
                  <a:txBody>
                    <a:bodyPr/>
                    <a:lstStyle/>
                    <a:p>
                      <a:endParaRPr lang="x-none"/>
                    </a:p>
                  </a:txBody>
                  <a:tcPr/>
                </a:tc>
                <a:tc gridSpan="3">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İstanbul / Türkiye (%)</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alpha val="22000"/>
                      </a:srgbClr>
                    </a:solidFill>
                  </a:tcPr>
                </a:tc>
                <a:tc hMerge="1">
                  <a:txBody>
                    <a:bodyPr/>
                    <a:lstStyle/>
                    <a:p>
                      <a:endParaRPr lang="x-none"/>
                    </a:p>
                  </a:txBody>
                  <a:tcPr/>
                </a:tc>
                <a:tc hMerge="1">
                  <a:txBody>
                    <a:bodyPr/>
                    <a:lstStyle/>
                    <a:p>
                      <a:endParaRPr lang="x-none"/>
                    </a:p>
                  </a:txBody>
                  <a:tcPr/>
                </a:tc>
                <a:tc gridSpan="3">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Çalışabilir Nüfus* (000)</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alpha val="22000"/>
                      </a:srgbClr>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1373580086"/>
                  </a:ext>
                </a:extLst>
              </a:tr>
              <a:tr h="190500">
                <a:tc>
                  <a:txBody>
                    <a:bodyPr/>
                    <a:lstStyle/>
                    <a:p>
                      <a:pPr>
                        <a:lnSpc>
                          <a:spcPct val="115000"/>
                        </a:lnSpc>
                        <a:spcAft>
                          <a:spcPts val="1000"/>
                        </a:spcAft>
                      </a:pPr>
                      <a:r>
                        <a:rPr lang="tr-TR" sz="120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2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Toplam</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Erkek</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Kadın</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Toplam</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Erkek</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Kadın</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Toplam</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200" b="1" dirty="0" err="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İst</a:t>
                      </a: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 </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030A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2508708"/>
                  </a:ext>
                </a:extLst>
              </a:tr>
              <a:tr h="0">
                <a:tc>
                  <a:txBody>
                    <a:bodyPr/>
                    <a:lstStyle/>
                    <a:p>
                      <a:pPr algn="ctr">
                        <a:lnSpc>
                          <a:spcPct val="115000"/>
                        </a:lnSpc>
                        <a:spcAft>
                          <a:spcPts val="1000"/>
                        </a:spcAft>
                      </a:pPr>
                      <a:r>
                        <a:rPr lang="tr-TR" sz="1200" b="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İstanbul</a:t>
                      </a:r>
                      <a:endParaRPr lang="x-none" sz="12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51,8</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69,2</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34,8</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24,3</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2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23,3</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26,5</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12.626</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%20,8</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030A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13485428"/>
                  </a:ext>
                </a:extLst>
              </a:tr>
              <a:tr h="321347">
                <a:tc>
                  <a:txBody>
                    <a:bodyPr/>
                    <a:lstStyle/>
                    <a:p>
                      <a:pPr algn="ctr">
                        <a:lnSpc>
                          <a:spcPct val="115000"/>
                        </a:lnSpc>
                        <a:spcAft>
                          <a:spcPts val="1000"/>
                        </a:spcAft>
                      </a:pPr>
                      <a:r>
                        <a:rPr lang="tr-TR" sz="1200" b="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Türkiye</a:t>
                      </a:r>
                      <a:endParaRPr lang="x-none" sz="12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200" b="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44,4</a:t>
                      </a:r>
                      <a:endParaRPr lang="x-none" sz="12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200" b="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62,5</a:t>
                      </a:r>
                      <a:endParaRPr lang="x-none" sz="12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200" b="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27,0</a:t>
                      </a:r>
                      <a:endParaRPr lang="x-none" sz="12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200" b="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2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60.730</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2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600590449"/>
                  </a:ext>
                </a:extLst>
              </a:tr>
            </a:tbl>
          </a:graphicData>
        </a:graphic>
      </p:graphicFrame>
      <p:graphicFrame>
        <p:nvGraphicFramePr>
          <p:cNvPr id="25" name="Table 24">
            <a:extLst>
              <a:ext uri="{FF2B5EF4-FFF2-40B4-BE49-F238E27FC236}">
                <a16:creationId xmlns:a16="http://schemas.microsoft.com/office/drawing/2014/main" id="{FF7BAEBA-4170-147A-9DCE-BAAECEB7E863}"/>
              </a:ext>
            </a:extLst>
          </p:cNvPr>
          <p:cNvGraphicFramePr>
            <a:graphicFrameLocks noGrp="1"/>
          </p:cNvGraphicFramePr>
          <p:nvPr>
            <p:extLst>
              <p:ext uri="{D42A27DB-BD31-4B8C-83A1-F6EECF244321}">
                <p14:modId xmlns:p14="http://schemas.microsoft.com/office/powerpoint/2010/main" val="955300094"/>
              </p:ext>
            </p:extLst>
          </p:nvPr>
        </p:nvGraphicFramePr>
        <p:xfrm>
          <a:off x="633217" y="3729436"/>
          <a:ext cx="6951642" cy="1121664"/>
        </p:xfrm>
        <a:graphic>
          <a:graphicData uri="http://schemas.openxmlformats.org/drawingml/2006/table">
            <a:tbl>
              <a:tblPr firstRow="1" firstCol="1" bandRow="1"/>
              <a:tblGrid>
                <a:gridCol w="1035795">
                  <a:extLst>
                    <a:ext uri="{9D8B030D-6E8A-4147-A177-3AD203B41FA5}">
                      <a16:colId xmlns:a16="http://schemas.microsoft.com/office/drawing/2014/main" val="1244993022"/>
                    </a:ext>
                  </a:extLst>
                </a:gridCol>
                <a:gridCol w="964888">
                  <a:extLst>
                    <a:ext uri="{9D8B030D-6E8A-4147-A177-3AD203B41FA5}">
                      <a16:colId xmlns:a16="http://schemas.microsoft.com/office/drawing/2014/main" val="3312549364"/>
                    </a:ext>
                  </a:extLst>
                </a:gridCol>
                <a:gridCol w="1230441">
                  <a:extLst>
                    <a:ext uri="{9D8B030D-6E8A-4147-A177-3AD203B41FA5}">
                      <a16:colId xmlns:a16="http://schemas.microsoft.com/office/drawing/2014/main" val="809601594"/>
                    </a:ext>
                  </a:extLst>
                </a:gridCol>
                <a:gridCol w="623143">
                  <a:extLst>
                    <a:ext uri="{9D8B030D-6E8A-4147-A177-3AD203B41FA5}">
                      <a16:colId xmlns:a16="http://schemas.microsoft.com/office/drawing/2014/main" val="3121124344"/>
                    </a:ext>
                  </a:extLst>
                </a:gridCol>
                <a:gridCol w="1238506">
                  <a:extLst>
                    <a:ext uri="{9D8B030D-6E8A-4147-A177-3AD203B41FA5}">
                      <a16:colId xmlns:a16="http://schemas.microsoft.com/office/drawing/2014/main" val="1247889776"/>
                    </a:ext>
                  </a:extLst>
                </a:gridCol>
                <a:gridCol w="928739">
                  <a:extLst>
                    <a:ext uri="{9D8B030D-6E8A-4147-A177-3AD203B41FA5}">
                      <a16:colId xmlns:a16="http://schemas.microsoft.com/office/drawing/2014/main" val="2002801463"/>
                    </a:ext>
                  </a:extLst>
                </a:gridCol>
                <a:gridCol w="930130">
                  <a:extLst>
                    <a:ext uri="{9D8B030D-6E8A-4147-A177-3AD203B41FA5}">
                      <a16:colId xmlns:a16="http://schemas.microsoft.com/office/drawing/2014/main" val="1750780666"/>
                    </a:ext>
                  </a:extLst>
                </a:gridCol>
              </a:tblGrid>
              <a:tr h="203200">
                <a:tc>
                  <a:txBody>
                    <a:bodyPr/>
                    <a:lstStyle/>
                    <a:p>
                      <a:pPr>
                        <a:lnSpc>
                          <a:spcPct val="115000"/>
                        </a:lnSpc>
                        <a:spcAft>
                          <a:spcPts val="1000"/>
                        </a:spcAft>
                      </a:pPr>
                      <a:r>
                        <a:rPr lang="tr-TR" sz="160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noFill/>
                  </a:tcPr>
                </a:tc>
                <a:tc gridSpan="3">
                  <a:txBody>
                    <a:bodyPr/>
                    <a:lstStyle/>
                    <a:p>
                      <a:pPr algn="ctr">
                        <a:lnSpc>
                          <a:spcPct val="115000"/>
                        </a:lnSpc>
                        <a:spcAft>
                          <a:spcPts val="1000"/>
                        </a:spcAft>
                      </a:pPr>
                      <a:r>
                        <a:rPr lang="tr-TR" sz="16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İşsizlik Oranı (%)</a:t>
                      </a:r>
                      <a:endParaRPr lang="x-none"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alpha val="22000"/>
                      </a:srgbClr>
                    </a:solidFill>
                  </a:tcPr>
                </a:tc>
                <a:tc hMerge="1">
                  <a:txBody>
                    <a:bodyPr/>
                    <a:lstStyle/>
                    <a:p>
                      <a:endParaRPr lang="x-none"/>
                    </a:p>
                  </a:txBody>
                  <a:tcPr/>
                </a:tc>
                <a:tc hMerge="1">
                  <a:txBody>
                    <a:bodyPr/>
                    <a:lstStyle/>
                    <a:p>
                      <a:endParaRPr lang="x-none"/>
                    </a:p>
                  </a:txBody>
                  <a:tcPr/>
                </a:tc>
                <a:tc gridSpan="3">
                  <a:txBody>
                    <a:bodyPr/>
                    <a:lstStyle/>
                    <a:p>
                      <a:pPr algn="ctr">
                        <a:lnSpc>
                          <a:spcPct val="115000"/>
                        </a:lnSpc>
                        <a:spcAft>
                          <a:spcPts val="1000"/>
                        </a:spcAft>
                      </a:pPr>
                      <a:r>
                        <a:rPr lang="tr-TR" sz="16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İstanbul / Türkiye (%)</a:t>
                      </a:r>
                      <a:endParaRPr lang="x-none"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alpha val="22000"/>
                      </a:srgbClr>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925101688"/>
                  </a:ext>
                </a:extLst>
              </a:tr>
              <a:tr h="190500">
                <a:tc>
                  <a:txBody>
                    <a:bodyPr/>
                    <a:lstStyle/>
                    <a:p>
                      <a:pPr>
                        <a:lnSpc>
                          <a:spcPct val="115000"/>
                        </a:lnSpc>
                        <a:spcAft>
                          <a:spcPts val="1000"/>
                        </a:spcAft>
                      </a:pPr>
                      <a:r>
                        <a:rPr lang="tr-TR" sz="160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6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Toplam</a:t>
                      </a:r>
                      <a:endParaRPr lang="x-none"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6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Erkek</a:t>
                      </a:r>
                      <a:endParaRPr lang="x-none"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6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Kadın</a:t>
                      </a:r>
                      <a:endParaRPr lang="x-none"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6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Toplam</a:t>
                      </a:r>
                      <a:endParaRPr lang="x-none"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6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Erkek</a:t>
                      </a:r>
                      <a:endParaRPr lang="x-none"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tr-TR" sz="16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Kadın</a:t>
                      </a:r>
                      <a:endParaRPr lang="x-none"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030A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5877786"/>
                  </a:ext>
                </a:extLst>
              </a:tr>
              <a:tr h="190500">
                <a:tc>
                  <a:txBody>
                    <a:bodyPr/>
                    <a:lstStyle/>
                    <a:p>
                      <a:pPr algn="ctr">
                        <a:lnSpc>
                          <a:spcPct val="115000"/>
                        </a:lnSpc>
                        <a:spcAft>
                          <a:spcPts val="1000"/>
                        </a:spcAft>
                      </a:pPr>
                      <a:r>
                        <a:rPr lang="tr-TR" sz="1600" b="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İstanbul</a:t>
                      </a:r>
                      <a:endParaRPr lang="x-none"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600" b="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8,9</a:t>
                      </a:r>
                      <a:endParaRPr lang="x-none" sz="1600" b="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600" b="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7,4</a:t>
                      </a:r>
                      <a:endParaRPr lang="x-none" sz="1600" b="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600" b="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11,7</a:t>
                      </a:r>
                      <a:endParaRPr lang="x-none" sz="1600" b="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600" b="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640</a:t>
                      </a:r>
                      <a:endParaRPr lang="x-none" sz="1600" b="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600" b="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344</a:t>
                      </a:r>
                      <a:endParaRPr lang="x-none" sz="1600" b="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pPr>
                      <a:r>
                        <a:rPr lang="tr-TR" sz="1600" b="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295</a:t>
                      </a:r>
                      <a:endParaRPr lang="x-none" sz="1600" b="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030A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59620472"/>
                  </a:ext>
                </a:extLst>
              </a:tr>
              <a:tr h="203200">
                <a:tc>
                  <a:txBody>
                    <a:bodyPr/>
                    <a:lstStyle/>
                    <a:p>
                      <a:pPr algn="ctr">
                        <a:lnSpc>
                          <a:spcPct val="115000"/>
                        </a:lnSpc>
                        <a:spcAft>
                          <a:spcPts val="1000"/>
                        </a:spcAft>
                      </a:pPr>
                      <a:r>
                        <a:rPr lang="tr-TR" sz="1600" b="1">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Türkiye</a:t>
                      </a:r>
                      <a:endParaRPr lang="x-none"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600" b="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10,8</a:t>
                      </a:r>
                      <a:endParaRPr lang="x-none" sz="1600" b="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600" b="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8,7</a:t>
                      </a:r>
                      <a:endParaRPr lang="x-none" sz="1600" b="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600" b="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15,1</a:t>
                      </a:r>
                      <a:endParaRPr lang="x-none" sz="1600" b="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600" b="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3264</a:t>
                      </a:r>
                      <a:endParaRPr lang="x-none" sz="1600" b="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600" b="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1766</a:t>
                      </a:r>
                      <a:endParaRPr lang="x-none" sz="1600" b="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1000"/>
                        </a:spcAft>
                      </a:pPr>
                      <a:r>
                        <a:rPr lang="tr-TR" sz="1600" b="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1498</a:t>
                      </a:r>
                      <a:endParaRPr lang="x-none" sz="1600" b="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1353061486"/>
                  </a:ext>
                </a:extLst>
              </a:tr>
            </a:tbl>
          </a:graphicData>
        </a:graphic>
      </p:graphicFrame>
      <p:graphicFrame>
        <p:nvGraphicFramePr>
          <p:cNvPr id="30" name="Table 29">
            <a:extLst>
              <a:ext uri="{FF2B5EF4-FFF2-40B4-BE49-F238E27FC236}">
                <a16:creationId xmlns:a16="http://schemas.microsoft.com/office/drawing/2014/main" id="{4077CD0F-D25B-C9D1-0A32-C3AF852E085F}"/>
              </a:ext>
            </a:extLst>
          </p:cNvPr>
          <p:cNvGraphicFramePr>
            <a:graphicFrameLocks noGrp="1"/>
          </p:cNvGraphicFramePr>
          <p:nvPr>
            <p:extLst>
              <p:ext uri="{D42A27DB-BD31-4B8C-83A1-F6EECF244321}">
                <p14:modId xmlns:p14="http://schemas.microsoft.com/office/powerpoint/2010/main" val="685919350"/>
              </p:ext>
            </p:extLst>
          </p:nvPr>
        </p:nvGraphicFramePr>
        <p:xfrm>
          <a:off x="633217" y="5515315"/>
          <a:ext cx="4503056" cy="841248"/>
        </p:xfrm>
        <a:graphic>
          <a:graphicData uri="http://schemas.openxmlformats.org/drawingml/2006/table">
            <a:tbl>
              <a:tblPr firstRow="1" firstCol="1" bandRow="1"/>
              <a:tblGrid>
                <a:gridCol w="1373020">
                  <a:extLst>
                    <a:ext uri="{9D8B030D-6E8A-4147-A177-3AD203B41FA5}">
                      <a16:colId xmlns:a16="http://schemas.microsoft.com/office/drawing/2014/main" val="3468172451"/>
                    </a:ext>
                  </a:extLst>
                </a:gridCol>
                <a:gridCol w="928927">
                  <a:extLst>
                    <a:ext uri="{9D8B030D-6E8A-4147-A177-3AD203B41FA5}">
                      <a16:colId xmlns:a16="http://schemas.microsoft.com/office/drawing/2014/main" val="699246463"/>
                    </a:ext>
                  </a:extLst>
                </a:gridCol>
                <a:gridCol w="1023350">
                  <a:extLst>
                    <a:ext uri="{9D8B030D-6E8A-4147-A177-3AD203B41FA5}">
                      <a16:colId xmlns:a16="http://schemas.microsoft.com/office/drawing/2014/main" val="2509554347"/>
                    </a:ext>
                  </a:extLst>
                </a:gridCol>
                <a:gridCol w="1177759">
                  <a:extLst>
                    <a:ext uri="{9D8B030D-6E8A-4147-A177-3AD203B41FA5}">
                      <a16:colId xmlns:a16="http://schemas.microsoft.com/office/drawing/2014/main" val="4179486724"/>
                    </a:ext>
                  </a:extLst>
                </a:gridCol>
              </a:tblGrid>
              <a:tr h="233680">
                <a:tc>
                  <a:txBody>
                    <a:bodyPr/>
                    <a:lstStyle/>
                    <a:p>
                      <a:pPr>
                        <a:lnSpc>
                          <a:spcPct val="115000"/>
                        </a:lnSpc>
                        <a:spcAft>
                          <a:spcPts val="800"/>
                        </a:spcAft>
                      </a:pPr>
                      <a:r>
                        <a:rPr lang="tr-TR"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rPr>
                        <a:t> </a:t>
                      </a:r>
                      <a:endParaRPr lang="x-none"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7030A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tr-TR" sz="16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Lise altı </a:t>
                      </a:r>
                      <a:endParaRPr lang="x-none"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alpha val="22000"/>
                      </a:srgbClr>
                    </a:solidFill>
                  </a:tcPr>
                </a:tc>
                <a:tc>
                  <a:txBody>
                    <a:bodyPr/>
                    <a:lstStyle/>
                    <a:p>
                      <a:pPr algn="ctr">
                        <a:lnSpc>
                          <a:spcPct val="115000"/>
                        </a:lnSpc>
                        <a:spcAft>
                          <a:spcPts val="800"/>
                        </a:spcAft>
                      </a:pPr>
                      <a:r>
                        <a:rPr lang="tr-TR" sz="16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Lise </a:t>
                      </a:r>
                      <a:endParaRPr lang="x-none"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alpha val="22000"/>
                      </a:srgbClr>
                    </a:solidFill>
                  </a:tcPr>
                </a:tc>
                <a:tc>
                  <a:txBody>
                    <a:bodyPr/>
                    <a:lstStyle/>
                    <a:p>
                      <a:pPr algn="ctr">
                        <a:lnSpc>
                          <a:spcPct val="115000"/>
                        </a:lnSpc>
                        <a:spcAft>
                          <a:spcPts val="800"/>
                        </a:spcAft>
                      </a:pPr>
                      <a:r>
                        <a:rPr lang="tr-TR" sz="16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Lise üstü </a:t>
                      </a:r>
                      <a:endParaRPr lang="x-none"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alpha val="22000"/>
                      </a:srgbClr>
                    </a:solidFill>
                  </a:tcPr>
                </a:tc>
                <a:extLst>
                  <a:ext uri="{0D108BD9-81ED-4DB2-BD59-A6C34878D82A}">
                    <a16:rowId xmlns:a16="http://schemas.microsoft.com/office/drawing/2014/main" val="3353868999"/>
                  </a:ext>
                </a:extLst>
              </a:tr>
              <a:tr h="203200">
                <a:tc>
                  <a:txBody>
                    <a:bodyPr/>
                    <a:lstStyle/>
                    <a:p>
                      <a:pPr algn="ctr">
                        <a:lnSpc>
                          <a:spcPct val="115000"/>
                        </a:lnSpc>
                        <a:spcAft>
                          <a:spcPts val="800"/>
                        </a:spcAft>
                      </a:pPr>
                      <a:r>
                        <a:rPr lang="tr-TR" sz="1600" b="1" kern="100">
                          <a:solidFill>
                            <a:srgbClr val="7030A0"/>
                          </a:solidFill>
                          <a:effectLst/>
                          <a:latin typeface="Calibri" panose="020F0502020204030204" pitchFamily="34" charset="0"/>
                          <a:ea typeface="Aptos" panose="020B0004020202020204" pitchFamily="34" charset="0"/>
                          <a:cs typeface="Calibri" panose="020F0502020204030204" pitchFamily="34" charset="0"/>
                        </a:rPr>
                        <a:t>İstanbul</a:t>
                      </a:r>
                      <a:endParaRPr lang="x-none"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tr-TR" sz="1600" b="1" kern="100">
                          <a:solidFill>
                            <a:srgbClr val="7030A0"/>
                          </a:solidFill>
                          <a:effectLst/>
                          <a:latin typeface="Calibri" panose="020F0502020204030204" pitchFamily="34" charset="0"/>
                          <a:ea typeface="Aptos" panose="020B0004020202020204" pitchFamily="34" charset="0"/>
                          <a:cs typeface="Calibri" panose="020F0502020204030204" pitchFamily="34" charset="0"/>
                        </a:rPr>
                        <a:t>48,5</a:t>
                      </a:r>
                      <a:endParaRPr lang="x-none" sz="16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tr-TR" sz="1600" b="1" kern="100">
                          <a:solidFill>
                            <a:srgbClr val="7030A0"/>
                          </a:solidFill>
                          <a:effectLst/>
                          <a:latin typeface="Calibri" panose="020F0502020204030204" pitchFamily="34" charset="0"/>
                          <a:ea typeface="Aptos" panose="020B0004020202020204" pitchFamily="34" charset="0"/>
                          <a:cs typeface="Calibri" panose="020F0502020204030204" pitchFamily="34" charset="0"/>
                        </a:rPr>
                        <a:t>26,3</a:t>
                      </a:r>
                      <a:endParaRPr lang="x-none" sz="16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tr-TR" sz="1600" b="1" kern="100">
                          <a:solidFill>
                            <a:srgbClr val="7030A0"/>
                          </a:solidFill>
                          <a:effectLst/>
                          <a:latin typeface="Calibri" panose="020F0502020204030204" pitchFamily="34" charset="0"/>
                          <a:ea typeface="Aptos" panose="020B0004020202020204" pitchFamily="34" charset="0"/>
                          <a:cs typeface="Calibri" panose="020F0502020204030204" pitchFamily="34" charset="0"/>
                        </a:rPr>
                        <a:t>25,2</a:t>
                      </a:r>
                      <a:endParaRPr lang="x-none" sz="16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5337327"/>
                  </a:ext>
                </a:extLst>
              </a:tr>
              <a:tr h="203200">
                <a:tc>
                  <a:txBody>
                    <a:bodyPr/>
                    <a:lstStyle/>
                    <a:p>
                      <a:pPr algn="ctr">
                        <a:lnSpc>
                          <a:spcPct val="115000"/>
                        </a:lnSpc>
                        <a:spcAft>
                          <a:spcPts val="800"/>
                        </a:spcAft>
                      </a:pPr>
                      <a:r>
                        <a:rPr lang="tr-TR" sz="1600" b="1" kern="100">
                          <a:solidFill>
                            <a:srgbClr val="7030A0"/>
                          </a:solidFill>
                          <a:effectLst/>
                          <a:latin typeface="Calibri" panose="020F0502020204030204" pitchFamily="34" charset="0"/>
                          <a:ea typeface="Aptos" panose="020B0004020202020204" pitchFamily="34" charset="0"/>
                          <a:cs typeface="Calibri" panose="020F0502020204030204" pitchFamily="34" charset="0"/>
                        </a:rPr>
                        <a:t>Türkiye</a:t>
                      </a:r>
                      <a:endParaRPr lang="x-none" sz="16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800"/>
                        </a:spcAft>
                      </a:pPr>
                      <a:r>
                        <a:rPr lang="tr-TR" sz="1600" b="1" kern="100">
                          <a:solidFill>
                            <a:srgbClr val="7030A0"/>
                          </a:solidFill>
                          <a:effectLst/>
                          <a:latin typeface="Calibri" panose="020F0502020204030204" pitchFamily="34" charset="0"/>
                          <a:ea typeface="Aptos" panose="020B0004020202020204" pitchFamily="34" charset="0"/>
                          <a:cs typeface="Calibri" panose="020F0502020204030204" pitchFamily="34" charset="0"/>
                        </a:rPr>
                        <a:t>55,2</a:t>
                      </a:r>
                      <a:endParaRPr lang="x-none" sz="16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800"/>
                        </a:spcAft>
                      </a:pPr>
                      <a:r>
                        <a:rPr lang="tr-TR" sz="1600" b="1" kern="100">
                          <a:solidFill>
                            <a:srgbClr val="7030A0"/>
                          </a:solidFill>
                          <a:effectLst/>
                          <a:latin typeface="Calibri" panose="020F0502020204030204" pitchFamily="34" charset="0"/>
                          <a:ea typeface="Aptos" panose="020B0004020202020204" pitchFamily="34" charset="0"/>
                          <a:cs typeface="Calibri" panose="020F0502020204030204" pitchFamily="34" charset="0"/>
                        </a:rPr>
                        <a:t>23,7</a:t>
                      </a:r>
                      <a:endParaRPr lang="x-none" sz="1600" b="1">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800"/>
                        </a:spcAft>
                      </a:pPr>
                      <a:r>
                        <a:rPr lang="tr-TR" sz="16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21,1</a:t>
                      </a:r>
                      <a:endParaRPr lang="x-none"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300173637"/>
                  </a:ext>
                </a:extLst>
              </a:tr>
            </a:tbl>
          </a:graphicData>
        </a:graphic>
      </p:graphicFrame>
      <p:sp>
        <p:nvSpPr>
          <p:cNvPr id="31" name="TextBox 30">
            <a:extLst>
              <a:ext uri="{FF2B5EF4-FFF2-40B4-BE49-F238E27FC236}">
                <a16:creationId xmlns:a16="http://schemas.microsoft.com/office/drawing/2014/main" id="{0F3EB994-F746-B796-FB0D-D28DED23750A}"/>
              </a:ext>
            </a:extLst>
          </p:cNvPr>
          <p:cNvSpPr txBox="1"/>
          <p:nvPr/>
        </p:nvSpPr>
        <p:spPr>
          <a:xfrm>
            <a:off x="539436" y="1284091"/>
            <a:ext cx="779417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rPr>
              <a:t>İstanbul-Türkiye tarım dışı istihdam</a:t>
            </a:r>
            <a:r>
              <a:rPr kumimoji="0" lang="x-none" sz="1600" b="0" i="0" u="none" strike="noStrike" kern="1200" cap="none" spc="0" normalizeH="0" baseline="0" noProof="0" dirty="0">
                <a:ln>
                  <a:noFill/>
                </a:ln>
                <a:solidFill>
                  <a:srgbClr val="7030A0"/>
                </a:solidFill>
                <a:effectLst/>
                <a:uLnTx/>
                <a:uFillTx/>
                <a:latin typeface="Aptos" panose="02110004020202020204"/>
              </a:rPr>
              <a:t> </a:t>
            </a:r>
            <a:endParaRPr kumimoji="0" lang="x-none" sz="16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61D0059F-A937-4EBC-1592-44A94E4742DC}"/>
              </a:ext>
            </a:extLst>
          </p:cNvPr>
          <p:cNvSpPr txBox="1"/>
          <p:nvPr/>
        </p:nvSpPr>
        <p:spPr>
          <a:xfrm>
            <a:off x="539436" y="3395604"/>
            <a:ext cx="53077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rPr>
              <a:t>İstanbul-Türkiye tarım dışı işsizlik</a:t>
            </a:r>
            <a:r>
              <a:rPr kumimoji="0" lang="x-none" sz="1600" b="0" i="0" u="none" strike="noStrike" kern="1200" cap="none" spc="0" normalizeH="0" baseline="0" noProof="0" dirty="0">
                <a:ln>
                  <a:noFill/>
                </a:ln>
                <a:solidFill>
                  <a:srgbClr val="7030A0"/>
                </a:solidFill>
                <a:effectLst/>
                <a:uLnTx/>
                <a:uFillTx/>
                <a:latin typeface="Aptos" panose="02110004020202020204"/>
              </a:rPr>
              <a:t> </a:t>
            </a:r>
            <a:endParaRPr kumimoji="0" lang="x-none" sz="16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9931803B-099D-84FE-A86B-E7C2A3CFF6A0}"/>
              </a:ext>
            </a:extLst>
          </p:cNvPr>
          <p:cNvSpPr txBox="1"/>
          <p:nvPr/>
        </p:nvSpPr>
        <p:spPr>
          <a:xfrm>
            <a:off x="539436" y="5176761"/>
            <a:ext cx="60125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İstanbul-Türkiye tarım dışı işgücünün eğitim seviyeleri (%)</a:t>
            </a:r>
            <a:endParaRPr kumimoji="0" lang="x-none" sz="16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8D7BA960-2FE6-EC2C-FCF1-FC8B6C17DFF0}"/>
              </a:ext>
            </a:extLst>
          </p:cNvPr>
          <p:cNvSpPr txBox="1"/>
          <p:nvPr/>
        </p:nvSpPr>
        <p:spPr>
          <a:xfrm>
            <a:off x="5950766" y="5403343"/>
            <a:ext cx="3268185" cy="1015663"/>
          </a:xfrm>
          <a:prstGeom prst="rect">
            <a:avLst/>
          </a:prstGeom>
          <a:noFill/>
          <a:ln>
            <a:solidFill>
              <a:schemeClr val="accent5">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Özetle: </a:t>
            </a:r>
            <a:r>
              <a:rPr kumimoji="0" lang="tr-TR" sz="1200" b="0" i="0" u="none" strike="noStrike" kern="1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İstanbul işgücü piyasası Türkiye işgücü piyasasına kıyasla hem erkek hem kadınlarda önemli ölçüde </a:t>
            </a:r>
            <a:r>
              <a:rPr kumimoji="0" lang="tr-TR" sz="1200" b="1" i="0" u="none" strike="noStrike" kern="1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daha yüksek istihdam </a:t>
            </a:r>
            <a:r>
              <a:rPr kumimoji="0" lang="tr-TR" sz="1200" b="0" i="0" u="none" strike="noStrike" kern="1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oranlarına ve </a:t>
            </a:r>
            <a:r>
              <a:rPr kumimoji="0" lang="tr-TR" sz="1200" b="1" i="0" u="none" strike="noStrike" kern="1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daha düşük işsizlik </a:t>
            </a:r>
            <a:r>
              <a:rPr kumimoji="0" lang="tr-TR" sz="1200" b="0" i="0" u="none" strike="noStrike" kern="1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oranlarına aynı zamanda da daha eğitimli işgücüne sahip özgün bir piyasadır</a:t>
            </a:r>
            <a:r>
              <a:rPr kumimoji="0" lang="tr-TR" sz="1200" b="0" i="0" u="none" strike="noStrike" kern="100" cap="none" spc="0" normalizeH="0" baseline="0" noProof="0" dirty="0" smtClean="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x-none" sz="1200" b="0"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3" name="Düz Bağlayıcı 22"/>
          <p:cNvCxnSpPr/>
          <p:nvPr/>
        </p:nvCxnSpPr>
        <p:spPr>
          <a:xfrm>
            <a:off x="5042492" y="5505155"/>
            <a:ext cx="1" cy="819489"/>
          </a:xfrm>
          <a:prstGeom prst="line">
            <a:avLst/>
          </a:prstGeom>
          <a:ln>
            <a:solidFill>
              <a:srgbClr val="20202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F228-2074-49AC-C9BF-6E792D1B78C0}"/>
              </a:ext>
            </a:extLst>
          </p:cNvPr>
          <p:cNvSpPr>
            <a:spLocks noGrp="1"/>
          </p:cNvSpPr>
          <p:nvPr>
            <p:ph type="title"/>
          </p:nvPr>
        </p:nvSpPr>
        <p:spPr/>
        <p:txBody>
          <a:bodyPr>
            <a:normAutofit/>
          </a:bodyPr>
          <a:lstStyle/>
          <a:p>
            <a:pPr>
              <a:lnSpc>
                <a:spcPct val="150000"/>
              </a:lnSpc>
              <a:spcBef>
                <a:spcPts val="1200"/>
              </a:spcBef>
              <a:spcAft>
                <a:spcPts val="1200"/>
              </a:spcAft>
            </a:pPr>
            <a:r>
              <a:rPr lang="tr-TR" sz="2000" b="1" kern="0" dirty="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İSTANBUL İŞGÜCÜ PİYASASININ EN ÖNEMLİ YAPISAL SORUNU:</a:t>
            </a:r>
            <a:r>
              <a:rPr lang="x-none" sz="20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
            </a:r>
            <a:br>
              <a:rPr lang="x-none" sz="20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br>
            <a:r>
              <a:rPr lang="tr-TR" sz="2000" b="1" kern="0" dirty="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İŞGÜCÜ ARZI İLE TALEBİ ARASINDA UYUMSUZLUK</a:t>
            </a:r>
            <a:endParaRPr lang="x-none" sz="2000"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4D7E80C-C1D8-91CA-9DCF-C0DDD3295F6E}"/>
              </a:ext>
            </a:extLst>
          </p:cNvPr>
          <p:cNvSpPr>
            <a:spLocks noGrp="1"/>
          </p:cNvSpPr>
          <p:nvPr>
            <p:ph idx="1"/>
          </p:nvPr>
        </p:nvSpPr>
        <p:spPr>
          <a:xfrm>
            <a:off x="677334" y="2160589"/>
            <a:ext cx="7633546" cy="3880773"/>
          </a:xfrm>
        </p:spPr>
        <p:txBody>
          <a:bodyPr>
            <a:normAutofit/>
          </a:bodyPr>
          <a:lstStyle/>
          <a:p>
            <a:pPr marL="0" lvl="0" indent="0">
              <a:lnSpc>
                <a:spcPct val="100000"/>
              </a:lnSpc>
              <a:spcAft>
                <a:spcPts val="800"/>
              </a:spcAft>
              <a:buNone/>
            </a:pPr>
            <a:r>
              <a:rPr lang="tr-TR" sz="1600" b="1" kern="0" dirty="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Bir yanda</a:t>
            </a:r>
          </a:p>
          <a:p>
            <a:pPr marL="0" lvl="0" indent="0">
              <a:lnSpc>
                <a:spcPct val="100000"/>
              </a:lnSpc>
              <a:spcAft>
                <a:spcPts val="800"/>
              </a:spcAft>
              <a:buNone/>
            </a:pPr>
            <a:r>
              <a:rPr lang="tr-TR" sz="1600" kern="0" dirty="0" smtClean="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1) İş </a:t>
            </a:r>
            <a:r>
              <a:rPr lang="tr-TR" sz="1600" kern="0" dirty="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arayanların (İşsizlerin) çoğunluğu teklif edilen bir işi her ücretten kabul etmeye razı değiller ve bu ücrete (rezervasyon ücreti) ortalamada asgari ücretin bir hayli </a:t>
            </a:r>
            <a:r>
              <a:rPr lang="tr-TR" sz="1600" kern="0" dirty="0" smtClean="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üzerinde</a:t>
            </a:r>
            <a:r>
              <a:rPr lang="tr-TR" sz="1600" kern="100" dirty="0">
                <a:solidFill>
                  <a:srgbClr val="7030A0"/>
                </a:solidFill>
                <a:latin typeface="Calibri" panose="020F0502020204030204" pitchFamily="34" charset="0"/>
                <a:ea typeface="Calibri Light" panose="020F0302020204030204" pitchFamily="34" charset="0"/>
                <a:cs typeface="Calibri" panose="020F0502020204030204" pitchFamily="34" charset="0"/>
              </a:rPr>
              <a:t/>
            </a:r>
            <a:br>
              <a:rPr lang="tr-TR" sz="1600" kern="100" dirty="0">
                <a:solidFill>
                  <a:srgbClr val="7030A0"/>
                </a:solidFill>
                <a:latin typeface="Calibri" panose="020F0502020204030204" pitchFamily="34" charset="0"/>
                <a:ea typeface="Calibri Light" panose="020F0302020204030204" pitchFamily="34" charset="0"/>
                <a:cs typeface="Calibri" panose="020F0502020204030204" pitchFamily="34" charset="0"/>
              </a:rPr>
            </a:br>
            <a:r>
              <a:rPr lang="tr-TR" sz="1600" kern="100" dirty="0" smtClean="0">
                <a:solidFill>
                  <a:srgbClr val="7030A0"/>
                </a:solidFill>
                <a:latin typeface="Calibri" panose="020F0502020204030204" pitchFamily="34" charset="0"/>
                <a:ea typeface="Calibri Light" panose="020F0302020204030204" pitchFamily="34" charset="0"/>
                <a:cs typeface="Calibri" panose="020F0502020204030204" pitchFamily="34" charset="0"/>
              </a:rPr>
              <a:t/>
            </a:r>
            <a:br>
              <a:rPr lang="tr-TR" sz="1600" kern="100" dirty="0" smtClean="0">
                <a:solidFill>
                  <a:srgbClr val="7030A0"/>
                </a:solidFill>
                <a:latin typeface="Calibri" panose="020F0502020204030204" pitchFamily="34" charset="0"/>
                <a:ea typeface="Calibri Light" panose="020F0302020204030204" pitchFamily="34" charset="0"/>
                <a:cs typeface="Calibri" panose="020F0502020204030204" pitchFamily="34" charset="0"/>
              </a:rPr>
            </a:br>
            <a:r>
              <a:rPr lang="tr-TR" sz="1600" kern="100" dirty="0" smtClean="0">
                <a:solidFill>
                  <a:srgbClr val="7030A0"/>
                </a:solidFill>
                <a:latin typeface="Calibri" panose="020F0502020204030204" pitchFamily="34" charset="0"/>
                <a:ea typeface="Calibri Light" panose="020F0302020204030204" pitchFamily="34" charset="0"/>
                <a:cs typeface="Calibri" panose="020F0502020204030204" pitchFamily="34" charset="0"/>
              </a:rPr>
              <a:t>2) </a:t>
            </a:r>
            <a:r>
              <a:rPr lang="tr-TR" sz="1600" kern="0" dirty="0" smtClean="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İş </a:t>
            </a:r>
            <a:r>
              <a:rPr lang="tr-TR" sz="1600" kern="0" dirty="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arayanların bir işi kabul etmek için talep ettikleri koşullar mevcut</a:t>
            </a:r>
          </a:p>
          <a:p>
            <a:pPr marL="0" lvl="0" indent="0">
              <a:lnSpc>
                <a:spcPct val="100000"/>
              </a:lnSpc>
              <a:spcAft>
                <a:spcPts val="800"/>
              </a:spcAft>
              <a:buNone/>
            </a:pPr>
            <a:r>
              <a:rPr lang="tr-TR" sz="1600" b="1" kern="0" dirty="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Diğer yanda</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p>
            <a:pPr marL="0" lvl="0" indent="0">
              <a:lnSpc>
                <a:spcPct val="100000"/>
              </a:lnSpc>
              <a:spcAft>
                <a:spcPts val="800"/>
              </a:spcAft>
              <a:buNone/>
            </a:pPr>
            <a:r>
              <a:rPr lang="tr-TR" sz="1600" kern="0" dirty="0" smtClean="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1) Eleman </a:t>
            </a:r>
            <a:r>
              <a:rPr lang="tr-TR" sz="1600" kern="0" dirty="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arayan firmalar çoğunlukla asgari ücreti referans alıyorlar / almak zorunda olduklarını ileri sürüyorlar</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p>
            <a:pPr marL="0" lvl="0" indent="0">
              <a:lnSpc>
                <a:spcPct val="100000"/>
              </a:lnSpc>
              <a:spcAft>
                <a:spcPts val="800"/>
              </a:spcAft>
              <a:buNone/>
            </a:pPr>
            <a:r>
              <a:rPr lang="tr-TR" sz="1600" kern="0" dirty="0" smtClean="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2) Firmalar </a:t>
            </a:r>
            <a:r>
              <a:rPr lang="tr-TR" sz="1600" kern="0" dirty="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işe talip adayların talep ettikleri koşulları yerine getirmekte güçlükler yaşıyorlar</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p>
            <a:endParaRPr lang="x-none" dirty="0">
              <a:solidFill>
                <a:srgbClr val="7030A0"/>
              </a:solidFill>
            </a:endParaRPr>
          </a:p>
        </p:txBody>
      </p:sp>
    </p:spTree>
    <p:extLst>
      <p:ext uri="{BB962C8B-B14F-4D97-AF65-F5344CB8AC3E}">
        <p14:creationId xmlns:p14="http://schemas.microsoft.com/office/powerpoint/2010/main" val="103322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F3E7-48FD-38E5-C70B-344DB23F409B}"/>
              </a:ext>
            </a:extLst>
          </p:cNvPr>
          <p:cNvSpPr>
            <a:spLocks noGrp="1"/>
          </p:cNvSpPr>
          <p:nvPr>
            <p:ph type="title"/>
          </p:nvPr>
        </p:nvSpPr>
        <p:spPr>
          <a:xfrm>
            <a:off x="677334" y="609600"/>
            <a:ext cx="9970346" cy="487680"/>
          </a:xfrm>
        </p:spPr>
        <p:txBody>
          <a:bodyPr>
            <a:normAutofit/>
          </a:bodyPr>
          <a:lstStyle/>
          <a:p>
            <a:r>
              <a:rPr lang="tr-TR" sz="2000" b="1" kern="0" dirty="0">
                <a:solidFill>
                  <a:srgbClr val="7030A0"/>
                </a:solidFill>
                <a:effectLst/>
                <a:latin typeface="Calibri" panose="020F0502020204030204" pitchFamily="34" charset="0"/>
                <a:ea typeface="Calibri Light" panose="020F0302020204030204" pitchFamily="34" charset="0"/>
                <a:cs typeface="Times New Roman" panose="02020603050405020304" pitchFamily="18" charset="0"/>
              </a:rPr>
              <a:t>İŞ ARAYANLARIN (İŞSİZLERİN) İŞ TEKLİFİNİ KABUL ETMEK İÇİN TALEP ETTİKLERİ ÜCRETLER </a:t>
            </a:r>
            <a:endParaRPr lang="x-none" sz="2000" dirty="0">
              <a:solidFill>
                <a:srgbClr val="7030A0"/>
              </a:solidFill>
            </a:endParaRPr>
          </a:p>
        </p:txBody>
      </p:sp>
      <p:graphicFrame>
        <p:nvGraphicFramePr>
          <p:cNvPr id="5" name="Table 4">
            <a:extLst>
              <a:ext uri="{FF2B5EF4-FFF2-40B4-BE49-F238E27FC236}">
                <a16:creationId xmlns:a16="http://schemas.microsoft.com/office/drawing/2014/main" id="{3299335E-1D31-D0FC-299D-17FB1F3689C8}"/>
              </a:ext>
            </a:extLst>
          </p:cNvPr>
          <p:cNvGraphicFramePr>
            <a:graphicFrameLocks noGrp="1"/>
          </p:cNvGraphicFramePr>
          <p:nvPr>
            <p:extLst>
              <p:ext uri="{D42A27DB-BD31-4B8C-83A1-F6EECF244321}">
                <p14:modId xmlns:p14="http://schemas.microsoft.com/office/powerpoint/2010/main" val="3131501618"/>
              </p:ext>
            </p:extLst>
          </p:nvPr>
        </p:nvGraphicFramePr>
        <p:xfrm>
          <a:off x="699795" y="2499995"/>
          <a:ext cx="3114039" cy="2243328"/>
        </p:xfrm>
        <a:graphic>
          <a:graphicData uri="http://schemas.openxmlformats.org/drawingml/2006/table">
            <a:tbl>
              <a:tblPr firstRow="1" firstCol="1" bandRow="1"/>
              <a:tblGrid>
                <a:gridCol w="1038013">
                  <a:extLst>
                    <a:ext uri="{9D8B030D-6E8A-4147-A177-3AD203B41FA5}">
                      <a16:colId xmlns:a16="http://schemas.microsoft.com/office/drawing/2014/main" val="3541584742"/>
                    </a:ext>
                  </a:extLst>
                </a:gridCol>
                <a:gridCol w="1038013">
                  <a:extLst>
                    <a:ext uri="{9D8B030D-6E8A-4147-A177-3AD203B41FA5}">
                      <a16:colId xmlns:a16="http://schemas.microsoft.com/office/drawing/2014/main" val="2755256530"/>
                    </a:ext>
                  </a:extLst>
                </a:gridCol>
                <a:gridCol w="1038013">
                  <a:extLst>
                    <a:ext uri="{9D8B030D-6E8A-4147-A177-3AD203B41FA5}">
                      <a16:colId xmlns:a16="http://schemas.microsoft.com/office/drawing/2014/main" val="1710508554"/>
                    </a:ext>
                  </a:extLst>
                </a:gridCol>
              </a:tblGrid>
              <a:tr h="228600">
                <a:tc>
                  <a:txBody>
                    <a:bodyPr/>
                    <a:lstStyle/>
                    <a:p>
                      <a:pPr>
                        <a:lnSpc>
                          <a:spcPct val="115000"/>
                        </a:lnSpc>
                        <a:spcAft>
                          <a:spcPts val="800"/>
                        </a:spcAft>
                      </a:pPr>
                      <a:r>
                        <a:rPr lang="en-GB" sz="1600" b="1"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w="28575" cap="flat" cmpd="dbl"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600" b="1"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Ort</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w="12700" cap="flat" cmpd="sng" algn="ctr">
                      <a:solidFill>
                        <a:srgbClr val="7030A0"/>
                      </a:solidFill>
                      <a:prstDash val="solid"/>
                      <a:round/>
                      <a:headEnd type="none" w="med" len="med"/>
                      <a:tailEnd type="none" w="med" len="med"/>
                    </a:lnT>
                    <a:lnB w="28575" cap="flat" cmpd="dbl"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600" b="1"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Medyan</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28575"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835931986"/>
                  </a:ext>
                </a:extLst>
              </a:tr>
              <a:tr h="215900">
                <a:tc>
                  <a:txBody>
                    <a:bodyPr/>
                    <a:lstStyle/>
                    <a:p>
                      <a:pPr>
                        <a:lnSpc>
                          <a:spcPct val="115000"/>
                        </a:lnSpc>
                        <a:spcAft>
                          <a:spcPts val="800"/>
                        </a:spcAft>
                      </a:pPr>
                      <a:r>
                        <a:rPr lang="tr-TR" sz="1600" b="1"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Cinsiyet</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w="12700" cap="flat" cmpd="sng" algn="ctr">
                      <a:solidFill>
                        <a:srgbClr val="7030A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solidFill>
                      <a:srgbClr val="7030A0">
                        <a:alpha val="22000"/>
                      </a:srgbClr>
                    </a:solidFill>
                  </a:tcPr>
                </a:tc>
                <a:tc>
                  <a:txBody>
                    <a:bodyPr/>
                    <a:lstStyle/>
                    <a:p>
                      <a:pPr>
                        <a:lnSpc>
                          <a:spcPct val="115000"/>
                        </a:lnSpc>
                      </a:pPr>
                      <a:endParaRPr lang="x-none" sz="1600" kern="100" dirty="0">
                        <a:solidFill>
                          <a:srgbClr val="7030A0"/>
                        </a:solidFill>
                        <a:effectLst/>
                        <a:latin typeface="Calibri" panose="020F0502020204030204" pitchFamily="34" charset="0"/>
                        <a:cs typeface="Calibri" panose="020F0502020204030204" pitchFamily="34"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solidFill>
                      <a:srgbClr val="7030A0">
                        <a:alpha val="22000"/>
                      </a:srgbClr>
                    </a:solidFill>
                  </a:tcPr>
                </a:tc>
                <a:tc>
                  <a:txBody>
                    <a:bodyPr/>
                    <a:lstStyle/>
                    <a:p>
                      <a:pPr>
                        <a:lnSpc>
                          <a:spcPct val="115000"/>
                        </a:lnSpc>
                      </a:pPr>
                      <a:endParaRPr lang="x-none" sz="1600" kern="100" dirty="0">
                        <a:solidFill>
                          <a:srgbClr val="7030A0"/>
                        </a:solidFill>
                        <a:effectLst/>
                        <a:latin typeface="Calibri" panose="020F050202020403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7030A0">
                        <a:alpha val="22000"/>
                      </a:srgbClr>
                    </a:solidFill>
                  </a:tcPr>
                </a:tc>
                <a:extLst>
                  <a:ext uri="{0D108BD9-81ED-4DB2-BD59-A6C34878D82A}">
                    <a16:rowId xmlns:a16="http://schemas.microsoft.com/office/drawing/2014/main" val="3148907691"/>
                  </a:ext>
                </a:extLst>
              </a:tr>
              <a:tr h="203200">
                <a:tc>
                  <a:txBody>
                    <a:bodyPr/>
                    <a:lstStyle/>
                    <a:p>
                      <a:pPr>
                        <a:lnSpc>
                          <a:spcPct val="115000"/>
                        </a:lnSpc>
                        <a:spcAft>
                          <a:spcPts val="800"/>
                        </a:spcAft>
                      </a:pPr>
                      <a:r>
                        <a:rPr lang="en-GB"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Erkek</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gn="ctr">
                        <a:lnSpc>
                          <a:spcPct val="115000"/>
                        </a:lnSpc>
                        <a:spcAft>
                          <a:spcPts val="800"/>
                        </a:spcAft>
                      </a:pPr>
                      <a:r>
                        <a:rPr lang="en-GB" sz="160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32000</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a:noFill/>
                    </a:lnT>
                    <a:lnB>
                      <a:noFill/>
                    </a:lnB>
                    <a:noFill/>
                  </a:tcPr>
                </a:tc>
                <a:tc>
                  <a:txBody>
                    <a:bodyPr/>
                    <a:lstStyle/>
                    <a:p>
                      <a:pPr algn="ctr">
                        <a:lnSpc>
                          <a:spcPct val="115000"/>
                        </a:lnSpc>
                        <a:spcAft>
                          <a:spcPts val="800"/>
                        </a:spcAft>
                      </a:pPr>
                      <a:r>
                        <a:rPr lang="en-GB"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30000</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3940761462"/>
                  </a:ext>
                </a:extLst>
              </a:tr>
              <a:tr h="203200">
                <a:tc>
                  <a:txBody>
                    <a:bodyPr/>
                    <a:lstStyle/>
                    <a:p>
                      <a:pP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Kadın</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28295</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60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25000</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774127"/>
                  </a:ext>
                </a:extLst>
              </a:tr>
              <a:tr h="203200">
                <a:tc>
                  <a:txBody>
                    <a:bodyPr/>
                    <a:lstStyle/>
                    <a:p>
                      <a:pPr>
                        <a:lnSpc>
                          <a:spcPct val="115000"/>
                        </a:lnSpc>
                        <a:spcAft>
                          <a:spcPts val="800"/>
                        </a:spcAft>
                      </a:pPr>
                      <a:r>
                        <a:rPr lang="tr-TR" sz="1600" b="1"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Eğitim</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w="12700" cap="flat" cmpd="sng" algn="ctr">
                      <a:solidFill>
                        <a:srgbClr val="7030A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7030A0">
                        <a:alpha val="22000"/>
                      </a:srgbClr>
                    </a:solidFill>
                  </a:tcPr>
                </a:tc>
                <a:tc>
                  <a:txBody>
                    <a:bodyPr/>
                    <a:lstStyle/>
                    <a:p>
                      <a:pPr algn="ctr">
                        <a:lnSpc>
                          <a:spcPct val="115000"/>
                        </a:lnSpc>
                        <a:spcAft>
                          <a:spcPts val="800"/>
                        </a:spcAft>
                      </a:pPr>
                      <a:r>
                        <a:rPr lang="en-GB" sz="160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7030A0">
                        <a:alpha val="22000"/>
                      </a:srgbClr>
                    </a:solidFill>
                  </a:tcPr>
                </a:tc>
                <a:tc>
                  <a:txBody>
                    <a:bodyPr/>
                    <a:lstStyle/>
                    <a:p>
                      <a:pPr algn="ctr">
                        <a:lnSpc>
                          <a:spcPct val="115000"/>
                        </a:lnSpc>
                        <a:spcAft>
                          <a:spcPts val="800"/>
                        </a:spcAft>
                      </a:pPr>
                      <a:r>
                        <a:rPr lang="en-GB" sz="160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7030A0">
                        <a:alpha val="22000"/>
                      </a:srgbClr>
                    </a:solidFill>
                  </a:tcPr>
                </a:tc>
                <a:extLst>
                  <a:ext uri="{0D108BD9-81ED-4DB2-BD59-A6C34878D82A}">
                    <a16:rowId xmlns:a16="http://schemas.microsoft.com/office/drawing/2014/main" val="3731436315"/>
                  </a:ext>
                </a:extLst>
              </a:tr>
              <a:tr h="203200">
                <a:tc>
                  <a:txBody>
                    <a:bodyPr/>
                    <a:lstStyle/>
                    <a:p>
                      <a:pPr>
                        <a:lnSpc>
                          <a:spcPct val="115000"/>
                        </a:lnSpc>
                        <a:spcAft>
                          <a:spcPts val="800"/>
                        </a:spcAft>
                      </a:pPr>
                      <a:r>
                        <a:rPr lang="en-GB"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Lise </a:t>
                      </a: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altı</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gn="ctr">
                        <a:lnSpc>
                          <a:spcPct val="115000"/>
                        </a:lnSpc>
                        <a:spcAft>
                          <a:spcPts val="800"/>
                        </a:spcAft>
                      </a:pPr>
                      <a:r>
                        <a:rPr lang="en-GB" sz="160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26000</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a:noFill/>
                    </a:lnT>
                    <a:lnB>
                      <a:noFill/>
                    </a:lnB>
                    <a:noFill/>
                  </a:tcPr>
                </a:tc>
                <a:tc>
                  <a:txBody>
                    <a:bodyPr/>
                    <a:lstStyle/>
                    <a:p>
                      <a:pPr algn="ctr">
                        <a:lnSpc>
                          <a:spcPct val="115000"/>
                        </a:lnSpc>
                        <a:spcAft>
                          <a:spcPts val="800"/>
                        </a:spcAft>
                      </a:pPr>
                      <a:r>
                        <a:rPr lang="en-GB" sz="160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25000</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1528756839"/>
                  </a:ext>
                </a:extLst>
              </a:tr>
              <a:tr h="203200">
                <a:tc>
                  <a:txBody>
                    <a:bodyPr/>
                    <a:lstStyle/>
                    <a:p>
                      <a:pPr>
                        <a:lnSpc>
                          <a:spcPct val="115000"/>
                        </a:lnSpc>
                        <a:spcAft>
                          <a:spcPts val="800"/>
                        </a:spcAft>
                      </a:pPr>
                      <a:r>
                        <a:rPr lang="en-GB"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Lise</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gn="ctr">
                        <a:lnSpc>
                          <a:spcPct val="115000"/>
                        </a:lnSpc>
                        <a:spcAft>
                          <a:spcPts val="800"/>
                        </a:spcAft>
                      </a:pPr>
                      <a:r>
                        <a:rPr lang="en-GB"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29441</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a:noFill/>
                    </a:lnT>
                    <a:lnB>
                      <a:noFill/>
                    </a:lnB>
                    <a:noFill/>
                  </a:tcPr>
                </a:tc>
                <a:tc>
                  <a:txBody>
                    <a:bodyPr/>
                    <a:lstStyle/>
                    <a:p>
                      <a:pPr algn="ctr">
                        <a:lnSpc>
                          <a:spcPct val="115000"/>
                        </a:lnSpc>
                        <a:spcAft>
                          <a:spcPts val="800"/>
                        </a:spcAft>
                      </a:pPr>
                      <a:r>
                        <a:rPr lang="en-GB" sz="160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30000</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515041689"/>
                  </a:ext>
                </a:extLst>
              </a:tr>
              <a:tr h="203200">
                <a:tc>
                  <a:txBody>
                    <a:bodyPr/>
                    <a:lstStyle/>
                    <a:p>
                      <a:pPr>
                        <a:lnSpc>
                          <a:spcPct val="115000"/>
                        </a:lnSpc>
                        <a:spcAft>
                          <a:spcPts val="800"/>
                        </a:spcAft>
                      </a:pPr>
                      <a:r>
                        <a:rPr lang="en-GB"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Lise </a:t>
                      </a: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üstü</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800"/>
                        </a:spcAft>
                      </a:pPr>
                      <a:r>
                        <a:rPr lang="en-GB"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33489</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800"/>
                        </a:spcAft>
                      </a:pPr>
                      <a:r>
                        <a:rPr lang="en-GB" sz="160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30000</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361454185"/>
                  </a:ext>
                </a:extLst>
              </a:tr>
            </a:tbl>
          </a:graphicData>
        </a:graphic>
      </p:graphicFrame>
      <p:sp>
        <p:nvSpPr>
          <p:cNvPr id="6" name="TextBox 5">
            <a:extLst>
              <a:ext uri="{FF2B5EF4-FFF2-40B4-BE49-F238E27FC236}">
                <a16:creationId xmlns:a16="http://schemas.microsoft.com/office/drawing/2014/main" id="{CF4E927F-E48B-F145-85AC-D4EE10E926BE}"/>
              </a:ext>
            </a:extLst>
          </p:cNvPr>
          <p:cNvSpPr txBox="1"/>
          <p:nvPr/>
        </p:nvSpPr>
        <p:spPr>
          <a:xfrm>
            <a:off x="699796" y="4935509"/>
            <a:ext cx="3091578" cy="307777"/>
          </a:xfrm>
          <a:prstGeom prst="rect">
            <a:avLst/>
          </a:prstGeom>
          <a:noFill/>
        </p:spPr>
        <p:txBody>
          <a:bodyPr wrap="square" rtlCol="0">
            <a:spAutoFit/>
          </a:bodyPr>
          <a:lstStyle/>
          <a:p>
            <a:r>
              <a:rPr lang="tr-TR" sz="14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Not: Asgari ücret Aralık 2024 17.000 TL</a:t>
            </a:r>
            <a:endParaRPr lang="x-none" sz="14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E1608AF-443F-1D24-0791-56F575C40D39}"/>
              </a:ext>
            </a:extLst>
          </p:cNvPr>
          <p:cNvSpPr txBox="1"/>
          <p:nvPr/>
        </p:nvSpPr>
        <p:spPr>
          <a:xfrm>
            <a:off x="677334" y="1789935"/>
            <a:ext cx="3114039" cy="584775"/>
          </a:xfrm>
          <a:prstGeom prst="rect">
            <a:avLst/>
          </a:prstGeom>
          <a:noFill/>
        </p:spPr>
        <p:txBody>
          <a:bodyPr wrap="square" rtlCol="0">
            <a:spAutoFit/>
          </a:bodyPr>
          <a:lstStyle/>
          <a:p>
            <a:pPr algn="ctr"/>
            <a:r>
              <a:rPr lang="tr-TR" sz="1600" b="1" kern="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İşsizlerin Ortalama ve Medyan Rezervasyon Ücretleri (TL)</a:t>
            </a:r>
            <a:endParaRPr lang="x-none" sz="16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F78B83D6-9FB0-C948-AB06-CB1F8DDFFE5D}"/>
              </a:ext>
            </a:extLst>
          </p:cNvPr>
          <p:cNvGraphicFramePr>
            <a:graphicFrameLocks noGrp="1"/>
          </p:cNvGraphicFramePr>
          <p:nvPr>
            <p:extLst>
              <p:ext uri="{D42A27DB-BD31-4B8C-83A1-F6EECF244321}">
                <p14:modId xmlns:p14="http://schemas.microsoft.com/office/powerpoint/2010/main" val="3763000793"/>
              </p:ext>
            </p:extLst>
          </p:nvPr>
        </p:nvGraphicFramePr>
        <p:xfrm>
          <a:off x="4426965" y="2499994"/>
          <a:ext cx="3143735" cy="2435515"/>
        </p:xfrm>
        <a:graphic>
          <a:graphicData uri="http://schemas.openxmlformats.org/drawingml/2006/table">
            <a:tbl>
              <a:tblPr firstRow="1" firstCol="1" bandRow="1"/>
              <a:tblGrid>
                <a:gridCol w="1738648">
                  <a:extLst>
                    <a:ext uri="{9D8B030D-6E8A-4147-A177-3AD203B41FA5}">
                      <a16:colId xmlns:a16="http://schemas.microsoft.com/office/drawing/2014/main" val="914202897"/>
                    </a:ext>
                  </a:extLst>
                </a:gridCol>
                <a:gridCol w="1405087">
                  <a:extLst>
                    <a:ext uri="{9D8B030D-6E8A-4147-A177-3AD203B41FA5}">
                      <a16:colId xmlns:a16="http://schemas.microsoft.com/office/drawing/2014/main" val="2041751231"/>
                    </a:ext>
                  </a:extLst>
                </a:gridCol>
              </a:tblGrid>
              <a:tr h="237637">
                <a:tc>
                  <a:txBody>
                    <a:bodyPr/>
                    <a:lstStyle/>
                    <a:p>
                      <a:pPr>
                        <a:lnSpc>
                          <a:spcPct val="115000"/>
                        </a:lnSpc>
                        <a:spcAft>
                          <a:spcPts val="800"/>
                        </a:spcAft>
                      </a:pP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x-none" sz="12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7030A0">
                        <a:alpha val="22000"/>
                      </a:srgbClr>
                    </a:solidFill>
                  </a:tcPr>
                </a:tc>
                <a:tc>
                  <a:txBody>
                    <a:bodyPr/>
                    <a:lstStyle/>
                    <a:p>
                      <a:pPr>
                        <a:lnSpc>
                          <a:spcPct val="115000"/>
                        </a:lnSpc>
                        <a:spcAft>
                          <a:spcPts val="800"/>
                        </a:spcAft>
                      </a:pPr>
                      <a:r>
                        <a:rPr lang="tr-TR" sz="1200" b="1"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İşsizler</a:t>
                      </a: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x-none" sz="12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7030A0">
                        <a:alpha val="22000"/>
                      </a:srgbClr>
                    </a:solidFill>
                  </a:tcPr>
                </a:tc>
                <a:extLst>
                  <a:ext uri="{0D108BD9-81ED-4DB2-BD59-A6C34878D82A}">
                    <a16:rowId xmlns:a16="http://schemas.microsoft.com/office/drawing/2014/main" val="494593935"/>
                  </a:ext>
                </a:extLst>
              </a:tr>
              <a:tr h="224435">
                <a:tc>
                  <a:txBody>
                    <a:bodyPr/>
                    <a:lstStyle/>
                    <a:p>
                      <a:pPr algn="l">
                        <a:lnSpc>
                          <a:spcPct val="115000"/>
                        </a:lnSpc>
                        <a:spcAft>
                          <a:spcPts val="800"/>
                        </a:spcAft>
                      </a:pP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a:t>
                      </a:r>
                      <a:r>
                        <a:rPr lang="tr-TR" sz="1200" kern="0"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Intercept</a:t>
                      </a: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x-none" sz="12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7030A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noFill/>
                  </a:tcPr>
                </a:tc>
                <a:tc>
                  <a:txBody>
                    <a:bodyPr/>
                    <a:lstStyle/>
                    <a:p>
                      <a:pPr>
                        <a:lnSpc>
                          <a:spcPct val="115000"/>
                        </a:lnSpc>
                        <a:spcAft>
                          <a:spcPts val="800"/>
                        </a:spcAft>
                      </a:pPr>
                      <a:r>
                        <a:rPr lang="tr-TR" sz="1200" ker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10,22 (0,00) *** </a:t>
                      </a:r>
                      <a:endParaRPr lang="x-none" sz="12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a:noFill/>
                    </a:lnL>
                    <a:lnR w="12700" cap="flat" cmpd="sng" algn="ctr">
                      <a:solidFill>
                        <a:srgbClr val="7030A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63412116"/>
                  </a:ext>
                </a:extLst>
              </a:tr>
              <a:tr h="218626">
                <a:tc>
                  <a:txBody>
                    <a:bodyPr/>
                    <a:lstStyle/>
                    <a:p>
                      <a:pPr algn="l">
                        <a:lnSpc>
                          <a:spcPct val="115000"/>
                        </a:lnSpc>
                        <a:spcAft>
                          <a:spcPts val="800"/>
                        </a:spcAft>
                      </a:pP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Cinsiyet (</a:t>
                      </a:r>
                      <a:r>
                        <a:rPr lang="tr-TR" sz="1200" kern="0"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ref</a:t>
                      </a: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Erkek) </a:t>
                      </a:r>
                      <a:endParaRPr lang="x-none" sz="12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nSpc>
                          <a:spcPct val="115000"/>
                        </a:lnSpc>
                        <a:spcAft>
                          <a:spcPts val="800"/>
                        </a:spcAft>
                      </a:pPr>
                      <a:r>
                        <a:rPr lang="tr-TR" sz="1200" ker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x-none" sz="12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1258710814"/>
                  </a:ext>
                </a:extLst>
              </a:tr>
              <a:tr h="218626">
                <a:tc>
                  <a:txBody>
                    <a:bodyPr/>
                    <a:lstStyle/>
                    <a:p>
                      <a:pPr algn="l">
                        <a:lnSpc>
                          <a:spcPct val="115000"/>
                        </a:lnSpc>
                        <a:spcAft>
                          <a:spcPts val="800"/>
                        </a:spcAft>
                      </a:pPr>
                      <a:r>
                        <a:rPr lang="tr-TR" sz="1200" kern="0"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Kadın</a:t>
                      </a: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x-none" sz="12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nSpc>
                          <a:spcPct val="115000"/>
                        </a:lnSpc>
                        <a:spcAft>
                          <a:spcPts val="800"/>
                        </a:spcAft>
                      </a:pPr>
                      <a:r>
                        <a:rPr lang="tr-TR" sz="1200" ker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-0,16 (0,00) *** </a:t>
                      </a:r>
                      <a:endParaRPr lang="x-none" sz="12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3716447402"/>
                  </a:ext>
                </a:extLst>
              </a:tr>
              <a:tr h="218626">
                <a:tc>
                  <a:txBody>
                    <a:bodyPr/>
                    <a:lstStyle/>
                    <a:p>
                      <a:pPr algn="l">
                        <a:lnSpc>
                          <a:spcPct val="115000"/>
                        </a:lnSpc>
                        <a:spcAft>
                          <a:spcPts val="800"/>
                        </a:spcAft>
                      </a:pP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Eğitim (</a:t>
                      </a:r>
                      <a:r>
                        <a:rPr lang="tr-TR" sz="1200" kern="0"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ref</a:t>
                      </a: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Lise altı) </a:t>
                      </a:r>
                      <a:endParaRPr lang="x-none" sz="12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nSpc>
                          <a:spcPct val="115000"/>
                        </a:lnSpc>
                        <a:spcAft>
                          <a:spcPts val="800"/>
                        </a:spcAft>
                      </a:pPr>
                      <a:r>
                        <a:rPr lang="tr-TR" sz="1200" ker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x-none" sz="12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1767135760"/>
                  </a:ext>
                </a:extLst>
              </a:tr>
              <a:tr h="218626">
                <a:tc>
                  <a:txBody>
                    <a:bodyPr/>
                    <a:lstStyle/>
                    <a:p>
                      <a:pPr algn="l">
                        <a:lnSpc>
                          <a:spcPct val="115000"/>
                        </a:lnSpc>
                        <a:spcAft>
                          <a:spcPts val="800"/>
                        </a:spcAft>
                      </a:pPr>
                      <a:r>
                        <a:rPr lang="tr-TR" sz="1200" kern="0"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Lise</a:t>
                      </a: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x-none" sz="12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nSpc>
                          <a:spcPct val="115000"/>
                        </a:lnSpc>
                        <a:spcAft>
                          <a:spcPts val="800"/>
                        </a:spcAft>
                      </a:pPr>
                      <a:r>
                        <a:rPr lang="tr-TR" sz="1200" ker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0,13 (0,01) *** </a:t>
                      </a:r>
                      <a:endParaRPr lang="x-none" sz="12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567355356"/>
                  </a:ext>
                </a:extLst>
              </a:tr>
              <a:tr h="218626">
                <a:tc>
                  <a:txBody>
                    <a:bodyPr/>
                    <a:lstStyle/>
                    <a:p>
                      <a:pPr algn="l">
                        <a:lnSpc>
                          <a:spcPct val="115000"/>
                        </a:lnSpc>
                        <a:spcAft>
                          <a:spcPts val="800"/>
                        </a:spcAft>
                      </a:pPr>
                      <a:r>
                        <a:rPr lang="tr-TR" sz="1200" kern="0"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Lise </a:t>
                      </a: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üstü </a:t>
                      </a:r>
                      <a:endParaRPr lang="x-none" sz="12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nSpc>
                          <a:spcPct val="115000"/>
                        </a:lnSpc>
                        <a:spcAft>
                          <a:spcPts val="800"/>
                        </a:spcAft>
                      </a:pPr>
                      <a:r>
                        <a:rPr lang="tr-TR" sz="1200" ker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0,25 (0,00) ***</a:t>
                      </a:r>
                      <a:endParaRPr lang="x-none" sz="12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4227690567"/>
                  </a:ext>
                </a:extLst>
              </a:tr>
              <a:tr h="218626">
                <a:tc>
                  <a:txBody>
                    <a:bodyPr/>
                    <a:lstStyle/>
                    <a:p>
                      <a:pPr algn="l">
                        <a:lnSpc>
                          <a:spcPct val="115000"/>
                        </a:lnSpc>
                        <a:spcAft>
                          <a:spcPts val="800"/>
                        </a:spcAft>
                      </a:pP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Koşul (</a:t>
                      </a:r>
                      <a:r>
                        <a:rPr lang="tr-TR" sz="1200" kern="0"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ref</a:t>
                      </a: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var) </a:t>
                      </a:r>
                      <a:endParaRPr lang="x-none" sz="12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nSpc>
                          <a:spcPct val="115000"/>
                        </a:lnSpc>
                        <a:spcAft>
                          <a:spcPts val="800"/>
                        </a:spcAft>
                      </a:pPr>
                      <a:r>
                        <a:rPr lang="tr-TR" sz="1200" ker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x-none" sz="12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1061000555"/>
                  </a:ext>
                </a:extLst>
              </a:tr>
              <a:tr h="218626">
                <a:tc>
                  <a:txBody>
                    <a:bodyPr/>
                    <a:lstStyle/>
                    <a:p>
                      <a:pPr algn="l">
                        <a:lnSpc>
                          <a:spcPct val="115000"/>
                        </a:lnSpc>
                        <a:spcAft>
                          <a:spcPts val="800"/>
                        </a:spcAft>
                      </a:pPr>
                      <a:r>
                        <a:rPr lang="tr-TR" sz="1200" kern="0"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Yok</a:t>
                      </a: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x-none" sz="12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nSpc>
                          <a:spcPct val="115000"/>
                        </a:lnSpc>
                        <a:spcAft>
                          <a:spcPts val="800"/>
                        </a:spcAft>
                      </a:pPr>
                      <a:r>
                        <a:rPr lang="tr-TR" sz="1200" ker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-0,03 (0,56)</a:t>
                      </a:r>
                      <a:endParaRPr lang="x-none" sz="12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1113155271"/>
                  </a:ext>
                </a:extLst>
              </a:tr>
              <a:tr h="218626">
                <a:tc>
                  <a:txBody>
                    <a:bodyPr/>
                    <a:lstStyle/>
                    <a:p>
                      <a:pPr algn="l">
                        <a:lnSpc>
                          <a:spcPct val="115000"/>
                        </a:lnSpc>
                        <a:spcAft>
                          <a:spcPts val="800"/>
                        </a:spcAft>
                      </a:pP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R</a:t>
                      </a:r>
                      <a:r>
                        <a:rPr lang="tr-TR" sz="1200" kern="0" baseline="300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2</a:t>
                      </a: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x-none" sz="12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nSpc>
                          <a:spcPct val="115000"/>
                        </a:lnSpc>
                        <a:spcAft>
                          <a:spcPts val="800"/>
                        </a:spcAft>
                      </a:pPr>
                      <a:r>
                        <a:rPr lang="tr-TR" sz="1200" ker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0,14</a:t>
                      </a:r>
                      <a:endParaRPr lang="x-none" sz="1200" kern="10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3440104301"/>
                  </a:ext>
                </a:extLst>
              </a:tr>
              <a:tr h="224435">
                <a:tc>
                  <a:txBody>
                    <a:bodyPr/>
                    <a:lstStyle/>
                    <a:p>
                      <a:pPr algn="l">
                        <a:lnSpc>
                          <a:spcPct val="115000"/>
                        </a:lnSpc>
                        <a:spcAft>
                          <a:spcPts val="800"/>
                        </a:spcAft>
                      </a:pP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N </a:t>
                      </a:r>
                      <a:endParaRPr lang="x-none" sz="12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noFill/>
                  </a:tcPr>
                </a:tc>
                <a:tc>
                  <a:txBody>
                    <a:bodyPr/>
                    <a:lstStyle/>
                    <a:p>
                      <a:pPr>
                        <a:lnSpc>
                          <a:spcPct val="115000"/>
                        </a:lnSpc>
                        <a:spcAft>
                          <a:spcPts val="800"/>
                        </a:spcAft>
                      </a:pPr>
                      <a:r>
                        <a:rPr lang="tr-TR" sz="1200" kern="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269</a:t>
                      </a:r>
                      <a:endParaRPr lang="x-none" sz="12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3498972042"/>
                  </a:ext>
                </a:extLst>
              </a:tr>
            </a:tbl>
          </a:graphicData>
        </a:graphic>
      </p:graphicFrame>
      <p:sp>
        <p:nvSpPr>
          <p:cNvPr id="10" name="TextBox 9">
            <a:extLst>
              <a:ext uri="{FF2B5EF4-FFF2-40B4-BE49-F238E27FC236}">
                <a16:creationId xmlns:a16="http://schemas.microsoft.com/office/drawing/2014/main" id="{42293CA5-D4D4-03D0-6430-18391CC84157}"/>
              </a:ext>
            </a:extLst>
          </p:cNvPr>
          <p:cNvSpPr txBox="1"/>
          <p:nvPr/>
        </p:nvSpPr>
        <p:spPr>
          <a:xfrm>
            <a:off x="4256392" y="1913045"/>
            <a:ext cx="3484880" cy="338554"/>
          </a:xfrm>
          <a:prstGeom prst="rect">
            <a:avLst/>
          </a:prstGeom>
          <a:noFill/>
        </p:spPr>
        <p:txBody>
          <a:bodyPr wrap="square" rtlCol="0">
            <a:spAutoFit/>
          </a:bodyPr>
          <a:lstStyle/>
          <a:p>
            <a:pPr algn="ctr"/>
            <a:r>
              <a:rPr lang="tr-TR"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Rezervasyon ücretlerinin belirleyicileri</a:t>
            </a:r>
            <a:r>
              <a:rPr lang="x-none" sz="1600" dirty="0">
                <a:solidFill>
                  <a:srgbClr val="7030A0"/>
                </a:solidFill>
                <a:effectLst/>
              </a:rPr>
              <a:t> </a:t>
            </a:r>
            <a:endParaRPr lang="x-none" sz="16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495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E7F10-5467-9AFB-A247-21C39718FD61}"/>
              </a:ext>
            </a:extLst>
          </p:cNvPr>
          <p:cNvSpPr>
            <a:spLocks noGrp="1"/>
          </p:cNvSpPr>
          <p:nvPr>
            <p:ph type="title"/>
          </p:nvPr>
        </p:nvSpPr>
        <p:spPr>
          <a:xfrm>
            <a:off x="677334" y="609600"/>
            <a:ext cx="9777306" cy="447040"/>
          </a:xfrm>
        </p:spPr>
        <p:txBody>
          <a:bodyPr>
            <a:normAutofit/>
          </a:bodyPr>
          <a:lstStyle/>
          <a:p>
            <a:r>
              <a:rPr lang="tr-TR" sz="2000" b="1" kern="0" dirty="0">
                <a:solidFill>
                  <a:srgbClr val="7030A0"/>
                </a:solidFill>
                <a:effectLst/>
                <a:latin typeface="Calibri" panose="020F0502020204030204" pitchFamily="34" charset="0"/>
                <a:ea typeface="Calibri Light" panose="020F0302020204030204" pitchFamily="34" charset="0"/>
                <a:cs typeface="Times New Roman" panose="02020603050405020304" pitchFamily="18" charset="0"/>
              </a:rPr>
              <a:t>İŞ ARAYANLARIN TEKLİF EDİLEN İŞİ KABUL ETMEK İÇİN ÖNE SÜRDÜĞÜ KOŞULLAR</a:t>
            </a:r>
            <a:endParaRPr lang="x-none" sz="2000" dirty="0">
              <a:solidFill>
                <a:srgbClr val="7030A0"/>
              </a:solidFill>
            </a:endParaRPr>
          </a:p>
        </p:txBody>
      </p:sp>
      <p:graphicFrame>
        <p:nvGraphicFramePr>
          <p:cNvPr id="5" name="Table 4">
            <a:extLst>
              <a:ext uri="{FF2B5EF4-FFF2-40B4-BE49-F238E27FC236}">
                <a16:creationId xmlns:a16="http://schemas.microsoft.com/office/drawing/2014/main" id="{141C4D0D-A4CC-659E-7FD0-B144E7749A0B}"/>
              </a:ext>
            </a:extLst>
          </p:cNvPr>
          <p:cNvGraphicFramePr>
            <a:graphicFrameLocks noGrp="1"/>
          </p:cNvGraphicFramePr>
          <p:nvPr>
            <p:extLst>
              <p:ext uri="{D42A27DB-BD31-4B8C-83A1-F6EECF244321}">
                <p14:modId xmlns:p14="http://schemas.microsoft.com/office/powerpoint/2010/main" val="109100374"/>
              </p:ext>
            </p:extLst>
          </p:nvPr>
        </p:nvGraphicFramePr>
        <p:xfrm>
          <a:off x="848360" y="1930400"/>
          <a:ext cx="4865370" cy="3656334"/>
        </p:xfrm>
        <a:graphic>
          <a:graphicData uri="http://schemas.openxmlformats.org/drawingml/2006/table">
            <a:tbl>
              <a:tblPr firstRow="1" firstCol="1" bandRow="1"/>
              <a:tblGrid>
                <a:gridCol w="3499022">
                  <a:extLst>
                    <a:ext uri="{9D8B030D-6E8A-4147-A177-3AD203B41FA5}">
                      <a16:colId xmlns:a16="http://schemas.microsoft.com/office/drawing/2014/main" val="172915494"/>
                    </a:ext>
                  </a:extLst>
                </a:gridCol>
                <a:gridCol w="716692">
                  <a:extLst>
                    <a:ext uri="{9D8B030D-6E8A-4147-A177-3AD203B41FA5}">
                      <a16:colId xmlns:a16="http://schemas.microsoft.com/office/drawing/2014/main" val="1788770000"/>
                    </a:ext>
                  </a:extLst>
                </a:gridCol>
                <a:gridCol w="649656">
                  <a:extLst>
                    <a:ext uri="{9D8B030D-6E8A-4147-A177-3AD203B41FA5}">
                      <a16:colId xmlns:a16="http://schemas.microsoft.com/office/drawing/2014/main" val="2381898006"/>
                    </a:ext>
                  </a:extLst>
                </a:gridCol>
              </a:tblGrid>
              <a:tr h="291342">
                <a:tc>
                  <a:txBody>
                    <a:bodyPr/>
                    <a:lstStyle/>
                    <a:p>
                      <a:pPr>
                        <a:lnSpc>
                          <a:spcPct val="115000"/>
                        </a:lnSpc>
                      </a:pPr>
                      <a:endParaRPr lang="x-none" sz="1600" kern="100" dirty="0">
                        <a:solidFill>
                          <a:srgbClr val="7030A0"/>
                        </a:solidFill>
                        <a:effectLst/>
                        <a:latin typeface="Calibri" panose="020F0502020204030204" pitchFamily="34" charset="0"/>
                        <a:cs typeface="Calibri" panose="020F0502020204030204" pitchFamily="34" charset="0"/>
                      </a:endParaRPr>
                    </a:p>
                  </a:txBody>
                  <a:tcPr marL="68580" marR="68580" marT="0" marB="0" anchor="b">
                    <a:lnL w="12700" cap="flat" cmpd="sng" algn="ctr">
                      <a:solidFill>
                        <a:srgbClr val="7030A0"/>
                      </a:solidFill>
                      <a:prstDash val="solid"/>
                      <a:round/>
                      <a:headEnd type="none" w="med" len="med"/>
                      <a:tailEnd type="none" w="med" len="med"/>
                    </a:lnL>
                    <a:lnR>
                      <a:noFill/>
                    </a:lnR>
                    <a:lnT w="12700" cap="flat" cmpd="sng" algn="ctr">
                      <a:solidFill>
                        <a:srgbClr val="7030A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7030A0">
                        <a:alpha val="22000"/>
                      </a:srgbClr>
                    </a:solidFill>
                  </a:tcPr>
                </a:tc>
                <a:tc>
                  <a:txBody>
                    <a:bodyPr/>
                    <a:lstStyle/>
                    <a:p>
                      <a:pPr algn="ctr">
                        <a:lnSpc>
                          <a:spcPct val="115000"/>
                        </a:lnSpc>
                        <a:spcAft>
                          <a:spcPts val="800"/>
                        </a:spcAft>
                      </a:pPr>
                      <a:r>
                        <a:rPr lang="tr-TR" sz="1600" b="1"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Erkek</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w="12700" cap="flat" cmpd="sng" algn="ctr">
                      <a:solidFill>
                        <a:srgbClr val="7030A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7030A0">
                        <a:alpha val="22000"/>
                      </a:srgbClr>
                    </a:solidFill>
                  </a:tcPr>
                </a:tc>
                <a:tc>
                  <a:txBody>
                    <a:bodyPr/>
                    <a:lstStyle/>
                    <a:p>
                      <a:pPr algn="ctr">
                        <a:lnSpc>
                          <a:spcPct val="115000"/>
                        </a:lnSpc>
                        <a:spcAft>
                          <a:spcPts val="800"/>
                        </a:spcAft>
                      </a:pPr>
                      <a:r>
                        <a:rPr lang="tr-TR" sz="1600" b="1"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Kadın</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7030A0">
                        <a:alpha val="22000"/>
                      </a:srgbClr>
                    </a:solidFill>
                  </a:tcPr>
                </a:tc>
                <a:extLst>
                  <a:ext uri="{0D108BD9-81ED-4DB2-BD59-A6C34878D82A}">
                    <a16:rowId xmlns:a16="http://schemas.microsoft.com/office/drawing/2014/main" val="1410875928"/>
                  </a:ext>
                </a:extLst>
              </a:tr>
              <a:tr h="215900">
                <a:tc>
                  <a:txBody>
                    <a:bodyPr/>
                    <a:lstStyle/>
                    <a:p>
                      <a:pP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Hiçbir koşulum yok</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12700" cap="flat" cmpd="sng" algn="ctr">
                      <a:solidFill>
                        <a:srgbClr val="7030A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noFill/>
                  </a:tcPr>
                </a:tc>
                <a:tc>
                  <a:txBody>
                    <a:bodyPr/>
                    <a:lstStyle/>
                    <a:p>
                      <a:pPr algn="ctr">
                        <a:lnSpc>
                          <a:spcPct val="115000"/>
                        </a:lnSpc>
                        <a:spcAft>
                          <a:spcPts val="800"/>
                        </a:spcAft>
                      </a:pPr>
                      <a:r>
                        <a:rPr lang="tr-TR" sz="1600" b="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18,5</a:t>
                      </a:r>
                      <a:endParaRPr lang="x-none" sz="1600" b="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noFill/>
                  </a:tcPr>
                </a:tc>
                <a:tc>
                  <a:txBody>
                    <a:bodyPr/>
                    <a:lstStyle/>
                    <a:p>
                      <a:pPr algn="ctr">
                        <a:lnSpc>
                          <a:spcPct val="115000"/>
                        </a:lnSpc>
                        <a:spcAft>
                          <a:spcPts val="800"/>
                        </a:spcAft>
                      </a:pPr>
                      <a:r>
                        <a:rPr lang="tr-TR" sz="1600" b="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12,1</a:t>
                      </a:r>
                      <a:endParaRPr lang="x-none" sz="1600" b="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10642447"/>
                  </a:ext>
                </a:extLst>
              </a:tr>
              <a:tr h="203200">
                <a:tc>
                  <a:txBody>
                    <a:bodyPr/>
                    <a:lstStyle/>
                    <a:p>
                      <a:pPr>
                        <a:lnSpc>
                          <a:spcPct val="115000"/>
                        </a:lnSpc>
                        <a:spcAft>
                          <a:spcPts val="800"/>
                        </a:spcAft>
                      </a:pPr>
                      <a:r>
                        <a:rPr lang="tr-TR" sz="160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Eğitimini aldığım mesleğe uygun bir iş olmalı</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gn="ct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16,9</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a:noFill/>
                    </a:lnT>
                    <a:lnB>
                      <a:noFill/>
                    </a:lnB>
                    <a:noFill/>
                  </a:tcPr>
                </a:tc>
                <a:tc>
                  <a:txBody>
                    <a:bodyPr/>
                    <a:lstStyle/>
                    <a:p>
                      <a:pPr algn="ctr">
                        <a:lnSpc>
                          <a:spcPct val="115000"/>
                        </a:lnSpc>
                        <a:spcAft>
                          <a:spcPts val="800"/>
                        </a:spcAft>
                      </a:pPr>
                      <a:r>
                        <a:rPr lang="tr-TR" sz="160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15,4</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1330096059"/>
                  </a:ext>
                </a:extLst>
              </a:tr>
              <a:tr h="203200">
                <a:tc>
                  <a:txBody>
                    <a:bodyPr/>
                    <a:lstStyle/>
                    <a:p>
                      <a:pPr>
                        <a:lnSpc>
                          <a:spcPct val="115000"/>
                        </a:lnSpc>
                        <a:spcAft>
                          <a:spcPts val="800"/>
                        </a:spcAft>
                      </a:pPr>
                      <a:r>
                        <a:rPr lang="tr-TR" sz="160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Tam zamanlı bir iş olmalı</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gn="ct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46,8</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a:noFill/>
                    </a:lnT>
                    <a:lnB>
                      <a:noFill/>
                    </a:lnB>
                    <a:noFill/>
                  </a:tcPr>
                </a:tc>
                <a:tc>
                  <a:txBody>
                    <a:bodyPr/>
                    <a:lstStyle/>
                    <a:p>
                      <a:pPr algn="ct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43,6</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3645952008"/>
                  </a:ext>
                </a:extLst>
              </a:tr>
              <a:tr h="203200">
                <a:tc>
                  <a:txBody>
                    <a:bodyPr/>
                    <a:lstStyle/>
                    <a:p>
                      <a:pPr>
                        <a:lnSpc>
                          <a:spcPct val="115000"/>
                        </a:lnSpc>
                        <a:spcAft>
                          <a:spcPts val="800"/>
                        </a:spcAft>
                      </a:pPr>
                      <a:r>
                        <a:rPr lang="tr-TR" sz="160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Evime yakın olmalı</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gn="ct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45,2</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a:noFill/>
                    </a:lnT>
                    <a:lnB>
                      <a:noFill/>
                    </a:lnB>
                    <a:noFill/>
                  </a:tcPr>
                </a:tc>
                <a:tc>
                  <a:txBody>
                    <a:bodyPr/>
                    <a:lstStyle/>
                    <a:p>
                      <a:pPr algn="ct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45,6</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1190944849"/>
                  </a:ext>
                </a:extLst>
              </a:tr>
              <a:tr h="203200">
                <a:tc>
                  <a:txBody>
                    <a:bodyPr/>
                    <a:lstStyle/>
                    <a:p>
                      <a:pPr>
                        <a:lnSpc>
                          <a:spcPct val="115000"/>
                        </a:lnSpc>
                        <a:spcAft>
                          <a:spcPts val="800"/>
                        </a:spcAft>
                      </a:pPr>
                      <a:r>
                        <a:rPr lang="tr-TR" sz="160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Sigortası olmalı</a:t>
                      </a:r>
                      <a:endParaRPr lang="x-none" sz="16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gn="ct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58,1</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a:noFill/>
                    </a:lnT>
                    <a:lnB>
                      <a:noFill/>
                    </a:lnB>
                    <a:noFill/>
                  </a:tcPr>
                </a:tc>
                <a:tc>
                  <a:txBody>
                    <a:bodyPr/>
                    <a:lstStyle/>
                    <a:p>
                      <a:pPr algn="ct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63,1</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1298807123"/>
                  </a:ext>
                </a:extLst>
              </a:tr>
              <a:tr h="203200">
                <a:tc>
                  <a:txBody>
                    <a:bodyPr/>
                    <a:lstStyle/>
                    <a:p>
                      <a:pP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Yol/ yemek gibi nitelikli hakları olmalı</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gn="ct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53,2</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a:noFill/>
                    </a:lnT>
                    <a:lnB>
                      <a:noFill/>
                    </a:lnB>
                    <a:noFill/>
                  </a:tcPr>
                </a:tc>
                <a:tc>
                  <a:txBody>
                    <a:bodyPr/>
                    <a:lstStyle/>
                    <a:p>
                      <a:pPr algn="ct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54,4</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3651484948"/>
                  </a:ext>
                </a:extLst>
              </a:tr>
              <a:tr h="203200">
                <a:tc>
                  <a:txBody>
                    <a:bodyPr/>
                    <a:lstStyle/>
                    <a:p>
                      <a:pP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İş güvenliğinin sağlanmış olması/ tehlikeli bir iş olmaması</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gn="ctr">
                        <a:lnSpc>
                          <a:spcPct val="115000"/>
                        </a:lnSpc>
                        <a:spcAft>
                          <a:spcPts val="800"/>
                        </a:spcAft>
                      </a:pPr>
                      <a:r>
                        <a:rPr lang="tr-TR" sz="1600" b="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35,5</a:t>
                      </a:r>
                      <a:endParaRPr lang="x-none" sz="1600" b="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a:noFill/>
                    </a:lnT>
                    <a:lnB>
                      <a:noFill/>
                    </a:lnB>
                    <a:noFill/>
                  </a:tcPr>
                </a:tc>
                <a:tc>
                  <a:txBody>
                    <a:bodyPr/>
                    <a:lstStyle/>
                    <a:p>
                      <a:pPr algn="ctr">
                        <a:lnSpc>
                          <a:spcPct val="115000"/>
                        </a:lnSpc>
                        <a:spcAft>
                          <a:spcPts val="800"/>
                        </a:spcAft>
                      </a:pPr>
                      <a:r>
                        <a:rPr lang="tr-TR" sz="1600" b="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39,6</a:t>
                      </a:r>
                      <a:endParaRPr lang="x-none" sz="1600" b="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154172522"/>
                  </a:ext>
                </a:extLst>
              </a:tr>
              <a:tr h="203200">
                <a:tc>
                  <a:txBody>
                    <a:bodyPr/>
                    <a:lstStyle/>
                    <a:p>
                      <a:pP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Uzaktan / Evden çalışabileceğim bir iş olmalı</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lnL w="12700" cap="flat" cmpd="sng" algn="ctr">
                      <a:solidFill>
                        <a:srgbClr val="7030A0"/>
                      </a:solidFill>
                      <a:prstDash val="solid"/>
                      <a:round/>
                      <a:headEnd type="none" w="med" len="med"/>
                      <a:tailEnd type="none" w="med" len="med"/>
                    </a:lnL>
                    <a:lnR>
                      <a:noFill/>
                    </a:lnR>
                    <a:lnT>
                      <a:noFill/>
                    </a:lnT>
                    <a:lnB>
                      <a:noFill/>
                    </a:lnB>
                    <a:noFill/>
                  </a:tcPr>
                </a:tc>
                <a:tc>
                  <a:txBody>
                    <a:bodyPr/>
                    <a:lstStyle/>
                    <a:p>
                      <a:pPr algn="ctr">
                        <a:lnSpc>
                          <a:spcPct val="115000"/>
                        </a:lnSpc>
                        <a:spcAft>
                          <a:spcPts val="800"/>
                        </a:spcAft>
                      </a:pPr>
                      <a:r>
                        <a:rPr lang="tr-TR" sz="1600" b="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0,8</a:t>
                      </a:r>
                      <a:endParaRPr lang="x-none" sz="1600" b="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a:noFill/>
                    </a:lnT>
                    <a:lnB>
                      <a:noFill/>
                    </a:lnB>
                    <a:noFill/>
                  </a:tcPr>
                </a:tc>
                <a:tc>
                  <a:txBody>
                    <a:bodyPr/>
                    <a:lstStyle/>
                    <a:p>
                      <a:pPr algn="ctr">
                        <a:lnSpc>
                          <a:spcPct val="115000"/>
                        </a:lnSpc>
                        <a:spcAft>
                          <a:spcPts val="800"/>
                        </a:spcAft>
                      </a:pPr>
                      <a:r>
                        <a:rPr lang="tr-TR" sz="1600" b="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13,4</a:t>
                      </a:r>
                      <a:endParaRPr lang="x-none" sz="1600" b="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a:noFill/>
                    </a:lnB>
                    <a:noFill/>
                  </a:tcPr>
                </a:tc>
                <a:extLst>
                  <a:ext uri="{0D108BD9-81ED-4DB2-BD59-A6C34878D82A}">
                    <a16:rowId xmlns:a16="http://schemas.microsoft.com/office/drawing/2014/main" val="3548919359"/>
                  </a:ext>
                </a:extLst>
              </a:tr>
              <a:tr h="215900">
                <a:tc>
                  <a:txBody>
                    <a:bodyPr/>
                    <a:lstStyle/>
                    <a:p>
                      <a:pPr>
                        <a:lnSpc>
                          <a:spcPct val="115000"/>
                        </a:lnSpc>
                        <a:spcAft>
                          <a:spcPts val="800"/>
                        </a:spcAft>
                      </a:pPr>
                      <a:r>
                        <a:rPr lang="tr-TR" sz="160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Kurumsal bir firma olması</a:t>
                      </a:r>
                      <a:endParaRPr lang="x-none" sz="160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800"/>
                        </a:spcAft>
                      </a:pPr>
                      <a:r>
                        <a:rPr lang="tr-TR" sz="1600" b="0" kern="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16,9</a:t>
                      </a:r>
                      <a:endParaRPr lang="x-none" sz="1600" b="0" kern="10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a:noFill/>
                    </a:lnR>
                    <a:lnT>
                      <a:noFill/>
                    </a:lnT>
                    <a:lnB w="12700" cap="flat" cmpd="sng" algn="ctr">
                      <a:solidFill>
                        <a:srgbClr val="7030A0"/>
                      </a:solidFill>
                      <a:prstDash val="solid"/>
                      <a:round/>
                      <a:headEnd type="none" w="med" len="med"/>
                      <a:tailEnd type="none" w="med" len="med"/>
                    </a:lnB>
                    <a:noFill/>
                  </a:tcPr>
                </a:tc>
                <a:tc>
                  <a:txBody>
                    <a:bodyPr/>
                    <a:lstStyle/>
                    <a:p>
                      <a:pPr algn="ctr">
                        <a:lnSpc>
                          <a:spcPct val="115000"/>
                        </a:lnSpc>
                        <a:spcAft>
                          <a:spcPts val="800"/>
                        </a:spcAft>
                      </a:pPr>
                      <a:r>
                        <a:rPr lang="tr-TR" sz="1600" b="0" kern="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20,8</a:t>
                      </a:r>
                      <a:endParaRPr lang="x-none" sz="1600" b="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b">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noFill/>
                  </a:tcPr>
                </a:tc>
                <a:extLst>
                  <a:ext uri="{0D108BD9-81ED-4DB2-BD59-A6C34878D82A}">
                    <a16:rowId xmlns:a16="http://schemas.microsoft.com/office/drawing/2014/main" val="2331764691"/>
                  </a:ext>
                </a:extLst>
              </a:tr>
            </a:tbl>
          </a:graphicData>
        </a:graphic>
      </p:graphicFrame>
      <p:sp>
        <p:nvSpPr>
          <p:cNvPr id="6" name="TextBox 5">
            <a:extLst>
              <a:ext uri="{FF2B5EF4-FFF2-40B4-BE49-F238E27FC236}">
                <a16:creationId xmlns:a16="http://schemas.microsoft.com/office/drawing/2014/main" id="{1820E4B3-762D-F661-ADB9-D104832BDF1B}"/>
              </a:ext>
            </a:extLst>
          </p:cNvPr>
          <p:cNvSpPr txBox="1"/>
          <p:nvPr/>
        </p:nvSpPr>
        <p:spPr>
          <a:xfrm>
            <a:off x="756920" y="1591846"/>
            <a:ext cx="4956810" cy="338554"/>
          </a:xfrm>
          <a:prstGeom prst="rect">
            <a:avLst/>
          </a:prstGeom>
          <a:noFill/>
        </p:spPr>
        <p:txBody>
          <a:bodyPr wrap="square" rtlCol="0">
            <a:spAutoFit/>
          </a:bodyPr>
          <a:lstStyle/>
          <a:p>
            <a:r>
              <a:rPr lang="tr-TR" sz="1600" b="1" kern="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Cinsiyet ayrımında işsizlerin işi kabul etme koşulları (%)</a:t>
            </a:r>
            <a:endParaRPr lang="x-none" sz="1600"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3691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FDD7-3920-B5A7-B721-1657FE6A1CC7}"/>
              </a:ext>
            </a:extLst>
          </p:cNvPr>
          <p:cNvSpPr>
            <a:spLocks noGrp="1"/>
          </p:cNvSpPr>
          <p:nvPr>
            <p:ph type="title"/>
          </p:nvPr>
        </p:nvSpPr>
        <p:spPr>
          <a:xfrm>
            <a:off x="677334" y="609600"/>
            <a:ext cx="8596668" cy="485506"/>
          </a:xfrm>
        </p:spPr>
        <p:txBody>
          <a:bodyPr>
            <a:normAutofit/>
          </a:bodyPr>
          <a:lstStyle/>
          <a:p>
            <a:r>
              <a:rPr lang="en-GB" sz="2000" b="1" dirty="0">
                <a:solidFill>
                  <a:srgbClr val="7030A0"/>
                </a:solidFill>
                <a:latin typeface="Calibri" panose="020F0502020204030204" pitchFamily="34" charset="0"/>
                <a:cs typeface="Calibri" panose="020F0502020204030204" pitchFamily="34" charset="0"/>
              </a:rPr>
              <a:t>İSTİHDAMDA KARŞILAŞILAN DİĞER GÜÇLÜKLER</a:t>
            </a:r>
            <a:endParaRPr lang="x-none" sz="34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DD84EE8-D3EE-1372-54B7-41F7C2633636}"/>
              </a:ext>
            </a:extLst>
          </p:cNvPr>
          <p:cNvSpPr>
            <a:spLocks noGrp="1"/>
          </p:cNvSpPr>
          <p:nvPr>
            <p:ph idx="1"/>
          </p:nvPr>
        </p:nvSpPr>
        <p:spPr>
          <a:xfrm>
            <a:off x="677334" y="1095106"/>
            <a:ext cx="7257626" cy="857839"/>
          </a:xfrm>
        </p:spPr>
        <p:txBody>
          <a:bodyPr>
            <a:normAutofit/>
          </a:bodyPr>
          <a:lstStyle/>
          <a:p>
            <a:pPr marL="0" indent="0">
              <a:buNone/>
            </a:pPr>
            <a:r>
              <a:rPr lang="tr-TR" sz="1600" kern="0"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*Firmalar </a:t>
            </a:r>
            <a:r>
              <a:rPr lang="tr-TR" sz="1600"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ücret temelli güçlüklere ek olarak ihtiyaç duydukları elemanları bulmakta çeşitli güçlükler yaşamaktadır</a:t>
            </a:r>
            <a:r>
              <a:rPr lang="en-GB" sz="16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lar</a:t>
            </a:r>
            <a:r>
              <a:rPr lang="tr-TR" sz="16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a:t>
            </a:r>
            <a:endParaRPr lang="tr-TR" sz="1600" kern="0"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endParaRPr lang="x-none" sz="1400"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88A4248-A8D0-C737-19FC-BFD4F71832E5}"/>
              </a:ext>
            </a:extLst>
          </p:cNvPr>
          <p:cNvSpPr txBox="1"/>
          <p:nvPr/>
        </p:nvSpPr>
        <p:spPr>
          <a:xfrm>
            <a:off x="2344418" y="3840344"/>
            <a:ext cx="5720081" cy="1969770"/>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tr-TR" sz="1400" b="1" kern="0" dirty="0">
                <a:solidFill>
                  <a:srgbClr val="7030A0"/>
                </a:solidFill>
                <a:latin typeface="Calibri" panose="020F0502020204030204" pitchFamily="34" charset="0"/>
                <a:ea typeface="Calibri" panose="020F0502020204030204" pitchFamily="34" charset="0"/>
                <a:cs typeface="Calibri" panose="020F0502020204030204" pitchFamily="34" charset="0"/>
              </a:rPr>
              <a:t>Bir diğer güçlük de genç kuşağın “ağır” olarak görülen işlere, ücretler göreli olarak yüksek olsa da sıcak bakmamasıdır. </a:t>
            </a:r>
            <a:r>
              <a:rPr lang="tr-TR" sz="1400" b="1"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
            </a:r>
            <a:br>
              <a:rPr lang="tr-TR" sz="1400" b="1"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br>
            <a:endParaRPr lang="tr-TR" sz="1400" b="1" kern="0"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defRPr/>
            </a:pPr>
            <a:r>
              <a:rPr lang="tr-TR" sz="1400" b="1" kern="0" dirty="0">
                <a:solidFill>
                  <a:srgbClr val="7030A0"/>
                </a:solidFill>
                <a:latin typeface="Calibri" panose="020F0502020204030204" pitchFamily="34" charset="0"/>
                <a:ea typeface="Calibri" panose="020F0502020204030204" pitchFamily="34" charset="0"/>
                <a:cs typeface="Calibri" panose="020F0502020204030204" pitchFamily="34" charset="0"/>
              </a:rPr>
              <a:t>Artan maliyetler ve yerli çalışan arzının azlığıyla kayıt dışılık ve göçmen işçi konularını perçinlemektedir</a:t>
            </a:r>
            <a:r>
              <a:rPr lang="tr-TR" sz="1400" b="1"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a:t>
            </a:r>
            <a:br>
              <a:rPr lang="tr-TR" sz="1400" b="1"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br>
            <a:endParaRPr lang="tr-TR" sz="1400" b="1" kern="0"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600"/>
              </a:spcAft>
              <a:buFont typeface="Arial" panose="020B0604020202020204" pitchFamily="34" charset="0"/>
              <a:buChar char="•"/>
              <a:defRPr/>
            </a:pPr>
            <a:r>
              <a:rPr lang="tr-TR" sz="1400" b="1" kern="0" dirty="0">
                <a:solidFill>
                  <a:srgbClr val="7030A0"/>
                </a:solidFill>
                <a:latin typeface="Calibri" panose="020F0502020204030204" pitchFamily="34" charset="0"/>
                <a:ea typeface="Calibri" panose="020F0502020204030204" pitchFamily="34" charset="0"/>
                <a:cs typeface="Calibri" panose="020F0502020204030204" pitchFamily="34" charset="0"/>
              </a:rPr>
              <a:t>Kayıt dışılık ve göçmen işçiler, kurallara uyarak çalışan firmaları haksız rekabetle karşı karşıya bırakmaktadır. </a:t>
            </a:r>
            <a:endParaRPr lang="x-none" sz="1400" b="1" kern="0"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5046AF8-D1D7-35CC-6EC9-B0A114BC21C8}"/>
              </a:ext>
            </a:extLst>
          </p:cNvPr>
          <p:cNvSpPr txBox="1"/>
          <p:nvPr/>
        </p:nvSpPr>
        <p:spPr>
          <a:xfrm>
            <a:off x="677335" y="1794394"/>
            <a:ext cx="7552266" cy="1600438"/>
          </a:xfrm>
          <a:prstGeom prst="rect">
            <a:avLst/>
          </a:prstGeom>
          <a:noFill/>
        </p:spPr>
        <p:txBody>
          <a:bodyPr wrap="square">
            <a:spAutoFit/>
          </a:bodyPr>
          <a:lstStyle/>
          <a:p>
            <a:pPr marL="285750" indent="-285750">
              <a:buFont typeface="Arial" panose="020B0604020202020204" pitchFamily="34" charset="0"/>
              <a:buChar char="•"/>
              <a:defRPr/>
            </a:pP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Eğitim sistemi talep edilen vasıflarda yeterli sayıda mezun üretmemektedir. Bu durum firmaları yeni işe aldıkları elemanlara özel eğitim vermeye zorlamaktadır.</a:t>
            </a:r>
          </a:p>
          <a:p>
            <a:pPr marL="285750" indent="-285750">
              <a:buFont typeface="Arial" panose="020B0604020202020204" pitchFamily="34" charset="0"/>
              <a:buChar char="•"/>
              <a:defRPr/>
            </a:pPr>
            <a:endPar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Eğitimler verildiğinde de firmaların maliyetine katlanarak yetiştirdiği ve deneyim kazanmış elemanları rakip firmalara kaptırma durumu ortaya çıkmakta dolayısıyla çalışan sirkülasyonu diğer ifadeyle istihdamda istikrarsızlık artmaktadır. </a:t>
            </a:r>
          </a:p>
          <a:p>
            <a:pPr marL="285750" indent="-285750">
              <a:buFont typeface="Arial" panose="020B0604020202020204" pitchFamily="34" charset="0"/>
              <a:buChar char="•"/>
              <a:defRPr/>
            </a:pPr>
            <a:endParaRPr lang="x-none" sz="1400" kern="100"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A group of people in orange robes standing in front of a puzzle piece&#10;&#10;Description automatically generated">
            <a:extLst>
              <a:ext uri="{FF2B5EF4-FFF2-40B4-BE49-F238E27FC236}">
                <a16:creationId xmlns:a16="http://schemas.microsoft.com/office/drawing/2014/main" id="{DF9A07C1-10D4-43D6-1598-EC8819AAD31D}"/>
              </a:ext>
            </a:extLst>
          </p:cNvPr>
          <p:cNvPicPr>
            <a:picLocks noChangeAspect="1"/>
          </p:cNvPicPr>
          <p:nvPr/>
        </p:nvPicPr>
        <p:blipFill>
          <a:blip r:embed="rId2"/>
          <a:stretch>
            <a:fillRect/>
          </a:stretch>
        </p:blipFill>
        <p:spPr>
          <a:xfrm>
            <a:off x="813645" y="3332542"/>
            <a:ext cx="1411395" cy="1411395"/>
          </a:xfrm>
          <a:prstGeom prst="rect">
            <a:avLst/>
          </a:prstGeom>
          <a:ln>
            <a:solidFill>
              <a:srgbClr val="7030A0"/>
            </a:solidFill>
          </a:ln>
        </p:spPr>
      </p:pic>
      <p:pic>
        <p:nvPicPr>
          <p:cNvPr id="11" name="Picture 10" descr="A person looking at a person's silhouette&#10;&#10;Description automatically generated">
            <a:extLst>
              <a:ext uri="{FF2B5EF4-FFF2-40B4-BE49-F238E27FC236}">
                <a16:creationId xmlns:a16="http://schemas.microsoft.com/office/drawing/2014/main" id="{BBADAAC6-2106-8B69-9D18-02E9C14DF008}"/>
              </a:ext>
            </a:extLst>
          </p:cNvPr>
          <p:cNvPicPr>
            <a:picLocks noChangeAspect="1"/>
          </p:cNvPicPr>
          <p:nvPr/>
        </p:nvPicPr>
        <p:blipFill>
          <a:blip r:embed="rId3"/>
          <a:stretch>
            <a:fillRect/>
          </a:stretch>
        </p:blipFill>
        <p:spPr>
          <a:xfrm>
            <a:off x="813645" y="4825229"/>
            <a:ext cx="1411395" cy="1411395"/>
          </a:xfrm>
          <a:prstGeom prst="rect">
            <a:avLst/>
          </a:prstGeom>
          <a:ln>
            <a:solidFill>
              <a:srgbClr val="7030A0"/>
            </a:solidFill>
          </a:ln>
        </p:spPr>
      </p:pic>
    </p:spTree>
    <p:extLst>
      <p:ext uri="{BB962C8B-B14F-4D97-AF65-F5344CB8AC3E}">
        <p14:creationId xmlns:p14="http://schemas.microsoft.com/office/powerpoint/2010/main" val="410782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A941-D518-AF04-89DF-EB11BDF614C6}"/>
              </a:ext>
            </a:extLst>
          </p:cNvPr>
          <p:cNvSpPr>
            <a:spLocks noGrp="1"/>
          </p:cNvSpPr>
          <p:nvPr>
            <p:ph type="title"/>
          </p:nvPr>
        </p:nvSpPr>
        <p:spPr>
          <a:xfrm>
            <a:off x="677334" y="609600"/>
            <a:ext cx="8596668" cy="447040"/>
          </a:xfrm>
        </p:spPr>
        <p:txBody>
          <a:bodyPr>
            <a:normAutofit/>
          </a:bodyPr>
          <a:lstStyle/>
          <a:p>
            <a:r>
              <a:rPr lang="tr-TR" sz="2000" b="1" kern="0" dirty="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K</a:t>
            </a:r>
            <a:r>
              <a:rPr lang="en-GB" sz="2000" b="1" kern="0" dirty="0">
                <a:solidFill>
                  <a:srgbClr val="7030A0"/>
                </a:solidFill>
                <a:latin typeface="Calibri" panose="020F0502020204030204" pitchFamily="34" charset="0"/>
                <a:ea typeface="Calibri Light" panose="020F0302020204030204" pitchFamily="34" charset="0"/>
                <a:cs typeface="Calibri" panose="020F0502020204030204" pitchFamily="34" charset="0"/>
              </a:rPr>
              <a:t>ADINLARIN İŞLE İLGİLİ ÖNEMSEDİKLERİ KOŞULLAR</a:t>
            </a:r>
            <a:r>
              <a:rPr lang="tr-TR" sz="2000" b="1" kern="0" dirty="0">
                <a:solidFill>
                  <a:srgbClr val="7030A0"/>
                </a:solidFill>
                <a:effectLst/>
                <a:latin typeface="Calibri" panose="020F0502020204030204" pitchFamily="34" charset="0"/>
                <a:ea typeface="Calibri Light" panose="020F0302020204030204" pitchFamily="34" charset="0"/>
                <a:cs typeface="Calibri" panose="020F0502020204030204" pitchFamily="34" charset="0"/>
              </a:rPr>
              <a:t> </a:t>
            </a:r>
            <a:endParaRPr lang="x-none" sz="20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D1E21CD-7B6F-201F-B4D6-633E80063D40}"/>
              </a:ext>
            </a:extLst>
          </p:cNvPr>
          <p:cNvSpPr>
            <a:spLocks noGrp="1"/>
          </p:cNvSpPr>
          <p:nvPr>
            <p:ph idx="1"/>
          </p:nvPr>
        </p:nvSpPr>
        <p:spPr>
          <a:xfrm>
            <a:off x="677333" y="6037109"/>
            <a:ext cx="7880245" cy="307777"/>
          </a:xfrm>
          <a:noFill/>
        </p:spPr>
        <p:txBody>
          <a:bodyPr wrap="square">
            <a:spAutoFit/>
          </a:bodyPr>
          <a:lstStyle/>
          <a:p>
            <a:pPr marL="0" indent="0">
              <a:lnSpc>
                <a:spcPct val="100000"/>
              </a:lnSpc>
              <a:spcBef>
                <a:spcPts val="0"/>
              </a:spcBef>
              <a:spcAft>
                <a:spcPts val="600"/>
              </a:spcAft>
              <a:buNone/>
            </a:pPr>
            <a:r>
              <a:rPr lang="tr-TR" sz="1400" kern="0" dirty="0" smtClean="0">
                <a:solidFill>
                  <a:srgbClr val="7030A0"/>
                </a:solidFill>
                <a:latin typeface="Calibri" panose="020F0502020204030204" pitchFamily="34" charset="0"/>
                <a:cs typeface="Calibri" panose="020F0502020204030204" pitchFamily="34" charset="0"/>
              </a:rPr>
              <a:t>*Kadınlar</a:t>
            </a:r>
            <a:r>
              <a:rPr lang="en-GB" sz="1400" kern="0" dirty="0">
                <a:solidFill>
                  <a:srgbClr val="7030A0"/>
                </a:solidFill>
                <a:latin typeface="Calibri" panose="020F0502020204030204" pitchFamily="34" charset="0"/>
                <a:cs typeface="Calibri" panose="020F0502020204030204" pitchFamily="34" charset="0"/>
              </a:rPr>
              <a:t>ın en </a:t>
            </a:r>
            <a:r>
              <a:rPr lang="tr-TR" sz="1400" kern="0" dirty="0">
                <a:solidFill>
                  <a:srgbClr val="7030A0"/>
                </a:solidFill>
                <a:latin typeface="Calibri" panose="020F0502020204030204" pitchFamily="34" charset="0"/>
                <a:cs typeface="Calibri" panose="020F0502020204030204" pitchFamily="34" charset="0"/>
              </a:rPr>
              <a:t>fazla önemsedikleri  koşullar işin eve yakınlığı, çalışma saatleri ve güvenli iş ortamıdır </a:t>
            </a:r>
          </a:p>
        </p:txBody>
      </p:sp>
      <p:sp>
        <p:nvSpPr>
          <p:cNvPr id="6" name="TextBox 5">
            <a:extLst>
              <a:ext uri="{FF2B5EF4-FFF2-40B4-BE49-F238E27FC236}">
                <a16:creationId xmlns:a16="http://schemas.microsoft.com/office/drawing/2014/main" id="{0642B5E6-9294-5386-37A8-3BAD5DF054F2}"/>
              </a:ext>
            </a:extLst>
          </p:cNvPr>
          <p:cNvSpPr txBox="1"/>
          <p:nvPr/>
        </p:nvSpPr>
        <p:spPr>
          <a:xfrm>
            <a:off x="677334" y="1281847"/>
            <a:ext cx="7129461" cy="20467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tr-TR" sz="1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“Evli ve çocuğum olduğu için çalışma saatleri ve hafta sonunun tatil olması benim için çok önemli. Esnek çalışma saatlerine uyum sağlayamam. Mesafenin çok uzak olmaması gerekiyor. (Görüşmeci 2)</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tr-TR" sz="1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tr-TR" sz="1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“Vardiyalı bir işte çalışamam. Servis varsa eğer uzak mesafeye gidebilirim. Daha önce tekstilde çalıştığımda çok kadın çalışan vardı ve taciz olayları da olabiliyordu. Bu sebeple tekstil ortamlarını çok sevmiyorum.” (Görüşmeci 3)</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tr-TR" sz="1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BDA27BF-827C-10B6-DF18-29EBEE0BD04F}"/>
              </a:ext>
            </a:extLst>
          </p:cNvPr>
          <p:cNvSpPr txBox="1"/>
          <p:nvPr/>
        </p:nvSpPr>
        <p:spPr>
          <a:xfrm>
            <a:off x="677333" y="3196854"/>
            <a:ext cx="7129461"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tr-TR" sz="1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“Önceliklerim bu saatten sonra beni geliştirecek, güvenli ve rahat bir ortamda çalışabileceğim maaş belki de 3.planda olur benim için.” (Görüşmeci 12)</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tr-TR" sz="1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tr-TR" sz="1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“Öncelikle evime vakit ayırabilmek için çalışma saatleri çok önemli ve vardiyalı iş istemiyorum. Eşim de bu şekilde çalışmamı tercih etmiyor. İhtiyacım olmadığı için ücret çok önemli değil. Erkeklerin çok olduğu bir yerde çalışmayı tercih etmem.” (Görüşmeci 1)</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tr-TR" sz="1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tr-TR" sz="1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“Zaman </a:t>
            </a:r>
            <a:r>
              <a:rPr kumimoji="0" lang="tr-TR" sz="1400" b="0" i="0" u="none" strike="noStrike" kern="0" cap="none" spc="0" normalizeH="0" baseline="0" noProof="0" dirty="0" smtClean="0">
                <a:ln>
                  <a:noFill/>
                </a:ln>
                <a:solidFill>
                  <a:srgbClr val="7030A0"/>
                </a:solidFill>
                <a:effectLst/>
                <a:uLnTx/>
                <a:uFillTx/>
                <a:latin typeface="Calibri" panose="020F0502020204030204" pitchFamily="34" charset="0"/>
                <a:cs typeface="Calibri" panose="020F0502020204030204" pitchFamily="34" charset="0"/>
              </a:rPr>
              <a:t>önemli, </a:t>
            </a:r>
            <a:r>
              <a:rPr kumimoji="0" lang="tr-TR" sz="1400" b="0"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2 tane kızım var onlara vakit ayırmak açısından. Güvenilir olması, yakın yerin olması. Maaştan çok büyük bir beklentim yok verdiğim emeğin karşılığını almak isterim…” (Görüşmeci 14)</a:t>
            </a:r>
          </a:p>
        </p:txBody>
      </p:sp>
    </p:spTree>
    <p:extLst>
      <p:ext uri="{BB962C8B-B14F-4D97-AF65-F5344CB8AC3E}">
        <p14:creationId xmlns:p14="http://schemas.microsoft.com/office/powerpoint/2010/main" val="108343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EEDB-A96D-AFB2-914E-B44A39C1C907}"/>
              </a:ext>
            </a:extLst>
          </p:cNvPr>
          <p:cNvSpPr>
            <a:spLocks noGrp="1"/>
          </p:cNvSpPr>
          <p:nvPr>
            <p:ph type="title"/>
          </p:nvPr>
        </p:nvSpPr>
        <p:spPr>
          <a:xfrm>
            <a:off x="677334" y="609600"/>
            <a:ext cx="8596668" cy="416560"/>
          </a:xfrm>
        </p:spPr>
        <p:txBody>
          <a:bodyPr>
            <a:normAutofit/>
          </a:bodyPr>
          <a:lstStyle/>
          <a:p>
            <a:r>
              <a:rPr lang="tr-TR" sz="2000" b="1" dirty="0">
                <a:solidFill>
                  <a:srgbClr val="7030A0"/>
                </a:solidFill>
                <a:effectLst/>
                <a:uFill>
                  <a:solidFill>
                    <a:srgbClr val="000000"/>
                  </a:solidFill>
                </a:uFill>
                <a:latin typeface="Calibri" panose="020F0502020204030204" pitchFamily="34" charset="0"/>
                <a:ea typeface="Calibri Light" panose="020F0302020204030204" pitchFamily="34" charset="0"/>
                <a:cs typeface="Calibri" panose="020F0502020204030204" pitchFamily="34" charset="0"/>
              </a:rPr>
              <a:t>İ</a:t>
            </a:r>
            <a:r>
              <a:rPr lang="en-GB" sz="2000" b="1" dirty="0">
                <a:solidFill>
                  <a:srgbClr val="7030A0"/>
                </a:solidFill>
                <a:uFill>
                  <a:solidFill>
                    <a:srgbClr val="000000"/>
                  </a:solidFill>
                </a:uFill>
                <a:latin typeface="Calibri" panose="020F0502020204030204" pitchFamily="34" charset="0"/>
                <a:ea typeface="Calibri Light" panose="020F0302020204030204" pitchFamily="34" charset="0"/>
                <a:cs typeface="Calibri" panose="020F0502020204030204" pitchFamily="34" charset="0"/>
              </a:rPr>
              <a:t>ŞE ALIMDA KADINLARA YÖNELİK AYRIMCILIK</a:t>
            </a:r>
            <a:endParaRPr lang="x-none" sz="2800" b="1" dirty="0">
              <a:solidFill>
                <a:srgbClr val="7030A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91406C7-64B6-7CA2-18E1-05407BFC33AF}"/>
              </a:ext>
            </a:extLst>
          </p:cNvPr>
          <p:cNvSpPr>
            <a:spLocks noGrp="1"/>
          </p:cNvSpPr>
          <p:nvPr>
            <p:ph idx="1"/>
          </p:nvPr>
        </p:nvSpPr>
        <p:spPr>
          <a:xfrm>
            <a:off x="677334" y="5955030"/>
            <a:ext cx="9899226" cy="397434"/>
          </a:xfrm>
        </p:spPr>
        <p:txBody>
          <a:bodyPr>
            <a:noAutofit/>
          </a:bodyPr>
          <a:lstStyle/>
          <a:p>
            <a:pPr marL="0" indent="0">
              <a:lnSpc>
                <a:spcPct val="100000"/>
              </a:lnSpc>
              <a:spcBef>
                <a:spcPts val="0"/>
              </a:spcBef>
              <a:spcAft>
                <a:spcPts val="600"/>
              </a:spcAft>
              <a:buNone/>
            </a:pPr>
            <a:r>
              <a:rPr lang="tr-TR" sz="1100" b="1" kern="100" dirty="0" smtClean="0">
                <a:solidFill>
                  <a:srgbClr val="7030A0"/>
                </a:solidFill>
                <a:effectLst/>
                <a:latin typeface="Calibri" panose="020F0502020204030204" pitchFamily="34" charset="0"/>
                <a:ea typeface="Aptos" panose="020B0004020202020204" pitchFamily="34" charset="0"/>
                <a:cs typeface="Calibri" panose="020F0502020204030204" pitchFamily="34" charset="0"/>
              </a:rPr>
              <a:t>*Odak </a:t>
            </a:r>
            <a:r>
              <a:rPr lang="tr-TR"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gruplar</a:t>
            </a:r>
            <a:r>
              <a:rPr lang="en-GB"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a </a:t>
            </a:r>
            <a:r>
              <a:rPr lang="tr-TR"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katılan</a:t>
            </a:r>
            <a:r>
              <a:rPr lang="en-GB"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 </a:t>
            </a:r>
            <a:r>
              <a:rPr lang="tr-TR"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kadınların</a:t>
            </a:r>
            <a:r>
              <a:rPr lang="en-GB"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 </a:t>
            </a:r>
            <a:r>
              <a:rPr lang="tr-TR"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işe alımla ilgili gündeme getirdikleri </a:t>
            </a:r>
            <a:r>
              <a:rPr lang="en-GB"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en </a:t>
            </a:r>
            <a:r>
              <a:rPr lang="tr-TR"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önemli</a:t>
            </a:r>
            <a:r>
              <a:rPr lang="en-GB"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 </a:t>
            </a:r>
            <a:r>
              <a:rPr lang="tr-TR"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sorun</a:t>
            </a:r>
            <a:r>
              <a:rPr lang="en-GB"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a:t>
            </a:r>
            <a:r>
              <a:rPr lang="tr-TR"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rPr>
              <a:t> bazı firmaların çocuk sahipliğine olumsuz </a:t>
            </a:r>
            <a:r>
              <a:rPr lang="tr-TR" sz="1100" b="1" kern="100" dirty="0" smtClean="0">
                <a:solidFill>
                  <a:srgbClr val="7030A0"/>
                </a:solidFill>
                <a:effectLst/>
                <a:latin typeface="Calibri" panose="020F0502020204030204" pitchFamily="34" charset="0"/>
                <a:ea typeface="Aptos" panose="020B0004020202020204" pitchFamily="34" charset="0"/>
                <a:cs typeface="Calibri" panose="020F0502020204030204" pitchFamily="34" charset="0"/>
              </a:rPr>
              <a:t>bakmalarıdır.</a:t>
            </a:r>
            <a:endParaRPr lang="en-GB" sz="1100" b="1" kern="100" dirty="0">
              <a:solidFill>
                <a:srgbClr val="7030A0"/>
              </a:solidFill>
              <a:effectLst/>
              <a:latin typeface="Calibri" panose="020F0502020204030204" pitchFamily="34" charset="0"/>
              <a:ea typeface="Aptos" panose="020B0004020202020204" pitchFamily="34" charset="0"/>
              <a:cs typeface="Calibri" panose="020F0502020204030204" pitchFamily="34" charset="0"/>
            </a:endParaRPr>
          </a:p>
          <a:p>
            <a:pPr marL="0" indent="0">
              <a:lnSpc>
                <a:spcPct val="100000"/>
              </a:lnSpc>
              <a:spcBef>
                <a:spcPts val="0"/>
              </a:spcBef>
              <a:spcAft>
                <a:spcPts val="600"/>
              </a:spcAft>
              <a:buNone/>
            </a:pPr>
            <a:endParaRPr lang="en-GB" sz="1000" b="1" kern="100" dirty="0">
              <a:solidFill>
                <a:srgbClr val="7030A0"/>
              </a:solidFill>
              <a:latin typeface="Calibri" panose="020F0502020204030204" pitchFamily="34" charset="0"/>
              <a:ea typeface="Aptos" panose="020B0004020202020204" pitchFamily="34" charset="0"/>
              <a:cs typeface="Calibri" panose="020F0502020204030204" pitchFamily="34" charset="0"/>
            </a:endParaRPr>
          </a:p>
          <a:p>
            <a:pPr>
              <a:lnSpc>
                <a:spcPct val="100000"/>
              </a:lnSpc>
              <a:spcBef>
                <a:spcPts val="0"/>
              </a:spcBef>
              <a:spcAft>
                <a:spcPts val="600"/>
              </a:spcAft>
            </a:pPr>
            <a:endParaRPr lang="x-none" sz="1000" b="1" kern="100"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7F3B1D2-8556-9668-7CAF-C45360A9A8FE}"/>
              </a:ext>
            </a:extLst>
          </p:cNvPr>
          <p:cNvSpPr txBox="1"/>
          <p:nvPr/>
        </p:nvSpPr>
        <p:spPr>
          <a:xfrm>
            <a:off x="677334" y="1743927"/>
            <a:ext cx="7470986" cy="3354765"/>
          </a:xfrm>
          <a:prstGeom prst="rect">
            <a:avLst/>
          </a:prstGeom>
          <a:noFill/>
        </p:spPr>
        <p:txBody>
          <a:bodyPr wrap="square">
            <a:spAutoFit/>
          </a:bodyPr>
          <a:lstStyle/>
          <a:p>
            <a:pPr>
              <a:spcAft>
                <a:spcPts val="600"/>
              </a:spcAft>
              <a:defRPr/>
            </a:pP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“Görüşmeye gittiğimde medeni durumumu, fazla mesai yapabilme durumumu, yakın zamanda evlilik düşüncesinde olup olmadığımı sormuşlardı.” 16. Görüşmeci (Üniversite mezunu, çalışıyor)</a:t>
            </a:r>
          </a:p>
          <a:p>
            <a:pPr>
              <a:spcAft>
                <a:spcPts val="600"/>
              </a:spcAft>
              <a:defRPr/>
            </a:pPr>
            <a:endParaRPr lang="x-none" sz="1400" kern="100"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defRPr/>
            </a:pP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“Görüşmeye gittiğimde evli misiniz, çocuğunuz var mı soruları sorulmuştu. Bu işe girersen çocuğunla vakit geçirme zamanın kısıtlı olacak, evine vakit ayıramayacaksın tarzında söylemler.” 2. Görüşmeci (Lise mezunu, iş arıyor).</a:t>
            </a:r>
          </a:p>
          <a:p>
            <a:pPr>
              <a:spcAft>
                <a:spcPts val="600"/>
              </a:spcAft>
              <a:defRPr/>
            </a:pPr>
            <a:endPar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defRPr/>
            </a:pPr>
            <a:r>
              <a:rPr lang="en-GB"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a:t>
            </a: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Bir arkadaşım işe girdi ve demişler ki en az 10 yıl evlenmen yasak, hamile kalmadan önce iş yerine haber vereceksin.” 12. Görüşmeci (Üniversite mezunu, çalışıyor)</a:t>
            </a:r>
          </a:p>
          <a:p>
            <a:pPr>
              <a:spcAft>
                <a:spcPts val="600"/>
              </a:spcAft>
              <a:defRPr/>
            </a:pPr>
            <a:endPar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defRPr/>
            </a:pPr>
            <a:r>
              <a:rPr lang="en-GB" sz="14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tr-TR" sz="14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İş </a:t>
            </a: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seyahati ya da akşam yemeklerine gitmen sorun olur </a:t>
            </a:r>
            <a:r>
              <a:rPr lang="tr-TR" sz="14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mu? </a:t>
            </a: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E</a:t>
            </a:r>
            <a:r>
              <a:rPr lang="tr-TR" sz="14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vlenmeyi </a:t>
            </a: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düşünüyor </a:t>
            </a:r>
            <a:r>
              <a:rPr lang="tr-TR" sz="14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musun? </a:t>
            </a: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Ç</a:t>
            </a:r>
            <a:r>
              <a:rPr lang="tr-TR" sz="1400" kern="0" dirty="0" smtClean="0">
                <a:solidFill>
                  <a:srgbClr val="7030A0"/>
                </a:solidFill>
                <a:latin typeface="Calibri" panose="020F0502020204030204" pitchFamily="34" charset="0"/>
                <a:ea typeface="Calibri" panose="020F0502020204030204" pitchFamily="34" charset="0"/>
                <a:cs typeface="Calibri" panose="020F0502020204030204" pitchFamily="34" charset="0"/>
              </a:rPr>
              <a:t>ocuk </a:t>
            </a: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yapacak mısın gibi sorular soruyorlar. Çocuk olayına çok katılar. Birçok arkadaşım doğumdan sonra işini bırakmak zorunda </a:t>
            </a:r>
            <a:r>
              <a:rPr lang="tr-TR" sz="1400" kern="0">
                <a:solidFill>
                  <a:srgbClr val="7030A0"/>
                </a:solidFill>
                <a:latin typeface="Calibri" panose="020F0502020204030204" pitchFamily="34" charset="0"/>
                <a:ea typeface="Calibri" panose="020F0502020204030204" pitchFamily="34" charset="0"/>
                <a:cs typeface="Calibri" panose="020F0502020204030204" pitchFamily="34" charset="0"/>
              </a:rPr>
              <a:t>kaldı</a:t>
            </a:r>
            <a:r>
              <a:rPr lang="tr-TR" sz="1400" kern="0" smtClean="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tr-TR" sz="1400" kern="0" dirty="0">
                <a:solidFill>
                  <a:srgbClr val="7030A0"/>
                </a:solidFill>
                <a:latin typeface="Calibri" panose="020F0502020204030204" pitchFamily="34" charset="0"/>
                <a:ea typeface="Calibri" panose="020F0502020204030204" pitchFamily="34" charset="0"/>
                <a:cs typeface="Calibri" panose="020F0502020204030204" pitchFamily="34" charset="0"/>
              </a:rPr>
              <a:t>3. Görüşmeci (Üniversite mezunu, iş arıyor)</a:t>
            </a:r>
            <a:endParaRPr lang="x-none" sz="1400" kern="100"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57D77540-1C63-B3FC-087F-09C4F6395855}"/>
              </a:ext>
            </a:extLst>
          </p:cNvPr>
          <p:cNvSpPr txBox="1">
            <a:spLocks/>
          </p:cNvSpPr>
          <p:nvPr/>
        </p:nvSpPr>
        <p:spPr>
          <a:xfrm>
            <a:off x="838199" y="5098692"/>
            <a:ext cx="4691063" cy="856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endParaRPr lang="x-none" sz="1400" kern="100" dirty="0">
              <a:solidFill>
                <a:prstClr val="black"/>
              </a:solidFill>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427164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1499</TotalTime>
  <Words>1640</Words>
  <Application>Microsoft Office PowerPoint</Application>
  <PresentationFormat>Widescreen</PresentationFormat>
  <Paragraphs>275</Paragraphs>
  <Slides>20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Aptos</vt:lpstr>
      <vt:lpstr>Aptos Display</vt:lpstr>
      <vt:lpstr>Arial</vt:lpstr>
      <vt:lpstr>Arial Black</vt:lpstr>
      <vt:lpstr>Calibri</vt:lpstr>
      <vt:lpstr>Calibri Light</vt:lpstr>
      <vt:lpstr>Times New Roman</vt:lpstr>
      <vt:lpstr>Trebuchet MS</vt:lpstr>
      <vt:lpstr>Wingdings 3</vt:lpstr>
      <vt:lpstr>Yüzeyler</vt:lpstr>
      <vt:lpstr>Office Theme</vt:lpstr>
      <vt:lpstr>PowerPoint Presentation</vt:lpstr>
      <vt:lpstr>RAPORUN VERİ KAYNAKLARI</vt:lpstr>
      <vt:lpstr>İSTANBUL İŞGÜCÜ PİYASASININ TÜRKİYE’DE KONUMU (2023 TÜİK HİA VERİLERİYLE)</vt:lpstr>
      <vt:lpstr>İSTANBUL İŞGÜCÜ PİYASASININ EN ÖNEMLİ YAPISAL SORUNU: İŞGÜCÜ ARZI İLE TALEBİ ARASINDA UYUMSUZLUK</vt:lpstr>
      <vt:lpstr>İŞ ARAYANLARIN (İŞSİZLERİN) İŞ TEKLİFİNİ KABUL ETMEK İÇİN TALEP ETTİKLERİ ÜCRETLER </vt:lpstr>
      <vt:lpstr>İŞ ARAYANLARIN TEKLİF EDİLEN İŞİ KABUL ETMEK İÇİN ÖNE SÜRDÜĞÜ KOŞULLAR</vt:lpstr>
      <vt:lpstr>İSTİHDAMDA KARŞILAŞILAN DİĞER GÜÇLÜKLER</vt:lpstr>
      <vt:lpstr>KADINLARIN İŞLE İLGİLİ ÖNEMSEDİKLERİ KOŞULLAR </vt:lpstr>
      <vt:lpstr>İŞE ALIMDA KADINLARA YÖNELİK AYRIMCILIK</vt:lpstr>
      <vt:lpstr>ÇALIŞMA YAŞAMINDA KADINLARIN KARŞILAŞTIKLARI ADALETSİZLİKLER</vt:lpstr>
      <vt:lpstr>İŞ YERİNDE İSTİSMAR VE TACİZ</vt:lpstr>
      <vt:lpstr>KADIN İSTİHDAMI VE KADINLARIN ÇALIŞMA HAYATINDA KARŞILAŞTIKLARI SORUNLAR</vt:lpstr>
      <vt:lpstr>Kadınların İstihdamda Karşılaştıkları Engeller</vt:lpstr>
      <vt:lpstr>Bekarlıktan Çocuk Sahipliğine Geçiş</vt:lpstr>
      <vt:lpstr>Eğitim düzeyine göre, bekarlıktan çocuk sahipliğine, kadın istihdam oranı</vt:lpstr>
      <vt:lpstr>Çiftlerin Çocuk Sahipliği ve İstihdam Durumuna Göre Dağılımı</vt:lpstr>
      <vt:lpstr>Evde Eşler Arası İş Bölümü</vt:lpstr>
      <vt:lpstr>Politika Opsiyonları / Bazı Çözüm Önerileri</vt:lpstr>
      <vt:lpstr>İstanbul İşgücü Piyasasının Temel Sorunları</vt:lpstr>
      <vt:lpstr>TEŞEKKÜR EDERİZ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İSTANBUL İŞGÜCÜ PİYASASI VE  KADIN İSTİHDAMI</dc:title>
  <dc:creator>OGUZ YURTOGLU</dc:creator>
  <cp:lastModifiedBy>merve.akgul</cp:lastModifiedBy>
  <cp:revision>83</cp:revision>
  <dcterms:created xsi:type="dcterms:W3CDTF">2025-02-26T09:13:00Z</dcterms:created>
  <dcterms:modified xsi:type="dcterms:W3CDTF">2025-03-06T09:04:19Z</dcterms:modified>
</cp:coreProperties>
</file>