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62" r:id="rId3"/>
    <p:sldId id="268" r:id="rId4"/>
    <p:sldId id="265" r:id="rId5"/>
    <p:sldId id="257" r:id="rId6"/>
    <p:sldId id="267" r:id="rId7"/>
    <p:sldId id="258" r:id="rId8"/>
    <p:sldId id="269" r:id="rId9"/>
    <p:sldId id="270" r:id="rId10"/>
    <p:sldId id="271" r:id="rId11"/>
    <p:sldId id="272" r:id="rId12"/>
    <p:sldId id="273" r:id="rId13"/>
    <p:sldId id="275" r:id="rId14"/>
    <p:sldId id="290" r:id="rId15"/>
    <p:sldId id="291" r:id="rId16"/>
    <p:sldId id="279" r:id="rId17"/>
    <p:sldId id="274" r:id="rId18"/>
    <p:sldId id="280" r:id="rId19"/>
    <p:sldId id="281" r:id="rId20"/>
    <p:sldId id="282" r:id="rId21"/>
    <p:sldId id="283" r:id="rId22"/>
    <p:sldId id="292" r:id="rId23"/>
    <p:sldId id="286" r:id="rId24"/>
    <p:sldId id="287" r:id="rId25"/>
    <p:sldId id="293" r:id="rId26"/>
    <p:sldId id="28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4" autoAdjust="0"/>
    <p:restoredTop sz="94660"/>
  </p:normalViewPr>
  <p:slideViewPr>
    <p:cSldViewPr snapToGrid="0">
      <p:cViewPr varScale="1">
        <p:scale>
          <a:sx n="74" d="100"/>
          <a:sy n="74" d="100"/>
        </p:scale>
        <p:origin x="37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8CCEA7-0D9A-413D-A96F-D6F1E1410FC2}" type="datetimeFigureOut">
              <a:rPr lang="tr-TR" smtClean="0"/>
              <a:t>18.10.2023</a:t>
            </a:fld>
            <a:endParaRPr lang="tr-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6A388B-5B77-4427-8CA0-C7848708C3EB}" type="slidenum">
              <a:rPr lang="tr-TR" smtClean="0"/>
              <a:t>‹#›</a:t>
            </a:fld>
            <a:endParaRPr lang="tr-TR"/>
          </a:p>
        </p:txBody>
      </p:sp>
    </p:spTree>
    <p:extLst>
      <p:ext uri="{BB962C8B-B14F-4D97-AF65-F5344CB8AC3E}">
        <p14:creationId xmlns:p14="http://schemas.microsoft.com/office/powerpoint/2010/main" val="218474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03AA4D-A1D6-42F8-B163-4D346F4DC1CA}" type="datetime1">
              <a:rPr lang="en-US" smtClean="0"/>
              <a:t>10/18/2023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283322-FCE7-4376-8285-95D0B37D9AD7}" type="slidenum">
              <a:rPr lang="en-US" smtClean="0"/>
              <a:t>‹#›</a:t>
            </a:fld>
            <a:endParaRPr lang="en-US"/>
          </a:p>
        </p:txBody>
      </p:sp>
    </p:spTree>
    <p:extLst>
      <p:ext uri="{BB962C8B-B14F-4D97-AF65-F5344CB8AC3E}">
        <p14:creationId xmlns:p14="http://schemas.microsoft.com/office/powerpoint/2010/main" val="102086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F421A6-A491-42F3-9120-A186B7D1EA79}" type="datetime1">
              <a:rPr lang="en-US" smtClean="0"/>
              <a:t>10/18/2023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283322-FCE7-4376-8285-95D0B37D9AD7}" type="slidenum">
              <a:rPr lang="en-US" smtClean="0"/>
              <a:t>‹#›</a:t>
            </a:fld>
            <a:endParaRPr lang="en-US"/>
          </a:p>
        </p:txBody>
      </p:sp>
    </p:spTree>
    <p:extLst>
      <p:ext uri="{BB962C8B-B14F-4D97-AF65-F5344CB8AC3E}">
        <p14:creationId xmlns:p14="http://schemas.microsoft.com/office/powerpoint/2010/main" val="3760775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7B6EEC-39E1-42C5-A4B2-C30F39E760F4}" type="datetime1">
              <a:rPr lang="en-US" smtClean="0"/>
              <a:t>10/18/2023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283322-FCE7-4376-8285-95D0B37D9AD7}" type="slidenum">
              <a:rPr lang="en-US" smtClean="0"/>
              <a:t>‹#›</a:t>
            </a:fld>
            <a:endParaRPr lang="en-US"/>
          </a:p>
        </p:txBody>
      </p:sp>
    </p:spTree>
    <p:extLst>
      <p:ext uri="{BB962C8B-B14F-4D97-AF65-F5344CB8AC3E}">
        <p14:creationId xmlns:p14="http://schemas.microsoft.com/office/powerpoint/2010/main" val="3996812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66074F-B4D8-42D5-9A84-17C9C7722910}" type="datetime1">
              <a:rPr lang="en-US" smtClean="0"/>
              <a:t>10/18/2023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283322-FCE7-4376-8285-95D0B37D9AD7}" type="slidenum">
              <a:rPr lang="en-US" smtClean="0"/>
              <a:t>‹#›</a:t>
            </a:fld>
            <a:endParaRPr lang="en-US"/>
          </a:p>
        </p:txBody>
      </p:sp>
    </p:spTree>
    <p:extLst>
      <p:ext uri="{BB962C8B-B14F-4D97-AF65-F5344CB8AC3E}">
        <p14:creationId xmlns:p14="http://schemas.microsoft.com/office/powerpoint/2010/main" val="2638824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EA9A214-9435-4A83-A771-49F4DD5805B5}" type="datetime1">
              <a:rPr lang="en-US" smtClean="0"/>
              <a:t>10/18/2023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283322-FCE7-4376-8285-95D0B37D9AD7}" type="slidenum">
              <a:rPr lang="en-US" smtClean="0"/>
              <a:t>‹#›</a:t>
            </a:fld>
            <a:endParaRPr lang="en-US"/>
          </a:p>
        </p:txBody>
      </p:sp>
    </p:spTree>
    <p:extLst>
      <p:ext uri="{BB962C8B-B14F-4D97-AF65-F5344CB8AC3E}">
        <p14:creationId xmlns:p14="http://schemas.microsoft.com/office/powerpoint/2010/main" val="2569868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6CFBFF-B78B-417D-A3DA-25CA876C11EB}" type="datetime1">
              <a:rPr lang="en-US" smtClean="0"/>
              <a:t>10/18/2023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283322-FCE7-4376-8285-95D0B37D9AD7}" type="slidenum">
              <a:rPr lang="en-US" smtClean="0"/>
              <a:t>‹#›</a:t>
            </a:fld>
            <a:endParaRPr lang="en-US"/>
          </a:p>
        </p:txBody>
      </p:sp>
    </p:spTree>
    <p:extLst>
      <p:ext uri="{BB962C8B-B14F-4D97-AF65-F5344CB8AC3E}">
        <p14:creationId xmlns:p14="http://schemas.microsoft.com/office/powerpoint/2010/main" val="84699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2FE8A4-411C-4569-BCE8-E9F53C09630F}" type="datetime1">
              <a:rPr lang="en-US" smtClean="0"/>
              <a:t>10/18/2023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283322-FCE7-4376-8285-95D0B37D9AD7}" type="slidenum">
              <a:rPr lang="en-US" smtClean="0"/>
              <a:t>‹#›</a:t>
            </a:fld>
            <a:endParaRPr lang="en-US"/>
          </a:p>
        </p:txBody>
      </p:sp>
    </p:spTree>
    <p:extLst>
      <p:ext uri="{BB962C8B-B14F-4D97-AF65-F5344CB8AC3E}">
        <p14:creationId xmlns:p14="http://schemas.microsoft.com/office/powerpoint/2010/main" val="1933383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49ABB3-0075-48EF-9F55-0B06588FE8C8}" type="datetime1">
              <a:rPr lang="en-US" smtClean="0"/>
              <a:t>10/18/2023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283322-FCE7-4376-8285-95D0B37D9AD7}" type="slidenum">
              <a:rPr lang="en-US" smtClean="0"/>
              <a:t>‹#›</a:t>
            </a:fld>
            <a:endParaRPr lang="en-US"/>
          </a:p>
        </p:txBody>
      </p:sp>
    </p:spTree>
    <p:extLst>
      <p:ext uri="{BB962C8B-B14F-4D97-AF65-F5344CB8AC3E}">
        <p14:creationId xmlns:p14="http://schemas.microsoft.com/office/powerpoint/2010/main" val="3583235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EE32F5-5482-4233-AC9D-E36E19FA8848}" type="datetime1">
              <a:rPr lang="en-US" smtClean="0"/>
              <a:t>10/18/2023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283322-FCE7-4376-8285-95D0B37D9AD7}" type="slidenum">
              <a:rPr lang="en-US" smtClean="0"/>
              <a:t>‹#›</a:t>
            </a:fld>
            <a:endParaRPr lang="en-US"/>
          </a:p>
        </p:txBody>
      </p:sp>
    </p:spTree>
    <p:extLst>
      <p:ext uri="{BB962C8B-B14F-4D97-AF65-F5344CB8AC3E}">
        <p14:creationId xmlns:p14="http://schemas.microsoft.com/office/powerpoint/2010/main" val="1680911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7725F35-744D-4EF7-84BB-A9088EBB1FF8}" type="datetime1">
              <a:rPr lang="en-US" smtClean="0"/>
              <a:t>10/18/2023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283322-FCE7-4376-8285-95D0B37D9AD7}" type="slidenum">
              <a:rPr lang="en-US" smtClean="0"/>
              <a:t>‹#›</a:t>
            </a:fld>
            <a:endParaRPr lang="en-US"/>
          </a:p>
        </p:txBody>
      </p:sp>
    </p:spTree>
    <p:extLst>
      <p:ext uri="{BB962C8B-B14F-4D97-AF65-F5344CB8AC3E}">
        <p14:creationId xmlns:p14="http://schemas.microsoft.com/office/powerpoint/2010/main" val="3429078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E6D7B02-CF8A-40E7-9348-5077EF0277A3}" type="datetime1">
              <a:rPr lang="en-US" smtClean="0"/>
              <a:t>10/18/2023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283322-FCE7-4376-8285-95D0B37D9AD7}" type="slidenum">
              <a:rPr lang="en-US" smtClean="0"/>
              <a:t>‹#›</a:t>
            </a:fld>
            <a:endParaRPr lang="en-US"/>
          </a:p>
        </p:txBody>
      </p:sp>
    </p:spTree>
    <p:extLst>
      <p:ext uri="{BB962C8B-B14F-4D97-AF65-F5344CB8AC3E}">
        <p14:creationId xmlns:p14="http://schemas.microsoft.com/office/powerpoint/2010/main" val="1365349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CC4412-AF53-4627-AE82-640F340BA08D}" type="datetime1">
              <a:rPr lang="en-US" smtClean="0"/>
              <a:t>10/18/2023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283322-FCE7-4376-8285-95D0B37D9AD7}" type="slidenum">
              <a:rPr lang="en-US" smtClean="0"/>
              <a:t>‹#›</a:t>
            </a:fld>
            <a:endParaRPr lang="en-US"/>
          </a:p>
        </p:txBody>
      </p:sp>
    </p:spTree>
    <p:extLst>
      <p:ext uri="{BB962C8B-B14F-4D97-AF65-F5344CB8AC3E}">
        <p14:creationId xmlns:p14="http://schemas.microsoft.com/office/powerpoint/2010/main" val="2044641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iskoc@hacettepe.edu.tr" TargetMode="External"/><Relationship Id="rId3" Type="http://schemas.openxmlformats.org/officeDocument/2006/relationships/hyperlink" Target="#_ftn2"/><Relationship Id="rId7" Type="http://schemas.openxmlformats.org/officeDocument/2006/relationships/hyperlink" Target="#_ftnref2"/><Relationship Id="rId2" Type="http://schemas.openxmlformats.org/officeDocument/2006/relationships/hyperlink" Target="#_ftn1"/><Relationship Id="rId1" Type="http://schemas.openxmlformats.org/officeDocument/2006/relationships/slideLayout" Target="../slideLayouts/slideLayout1.xml"/><Relationship Id="rId6" Type="http://schemas.openxmlformats.org/officeDocument/2006/relationships/hyperlink" Target="mailto:murat.kirdar@boun.edu.tr" TargetMode="External"/><Relationship Id="rId5" Type="http://schemas.openxmlformats.org/officeDocument/2006/relationships/hyperlink" Target="#_ftnref1"/><Relationship Id="rId10" Type="http://schemas.openxmlformats.org/officeDocument/2006/relationships/hyperlink" Target="mailto:meltem.dayioglu@tedu.edu.tr" TargetMode="External"/><Relationship Id="rId4" Type="http://schemas.openxmlformats.org/officeDocument/2006/relationships/hyperlink" Target="#_ftn3"/><Relationship Id="rId9" Type="http://schemas.openxmlformats.org/officeDocument/2006/relationships/hyperlink" Target="#_ftnref3"/></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School Integration of Syrian Refugee Children in Turkey</a:t>
            </a:r>
            <a:endParaRPr lang="en-US" dirty="0"/>
          </a:p>
        </p:txBody>
      </p:sp>
      <p:sp>
        <p:nvSpPr>
          <p:cNvPr id="3" name="Subtitle 2"/>
          <p:cNvSpPr>
            <a:spLocks noGrp="1"/>
          </p:cNvSpPr>
          <p:nvPr>
            <p:ph type="subTitle" idx="1"/>
          </p:nvPr>
        </p:nvSpPr>
        <p:spPr>
          <a:xfrm>
            <a:off x="1755913" y="4483307"/>
            <a:ext cx="9144000" cy="1655762"/>
          </a:xfrm>
        </p:spPr>
        <p:txBody>
          <a:bodyPr>
            <a:normAutofit fontScale="62500" lnSpcReduction="20000"/>
          </a:bodyPr>
          <a:lstStyle/>
          <a:p>
            <a:r>
              <a:rPr lang="en-US" sz="3800" dirty="0"/>
              <a:t>Murat </a:t>
            </a:r>
            <a:r>
              <a:rPr lang="en-US" sz="3800" dirty="0" err="1"/>
              <a:t>Güray</a:t>
            </a:r>
            <a:r>
              <a:rPr lang="en-US" sz="3800" dirty="0"/>
              <a:t> Kırdar</a:t>
            </a:r>
            <a:r>
              <a:rPr lang="en-US" sz="3800" baseline="30000" dirty="0"/>
              <a:t> </a:t>
            </a:r>
            <a:r>
              <a:rPr lang="en-US" sz="3800" u="sng" baseline="30000" dirty="0">
                <a:hlinkClick r:id="rId2"/>
              </a:rPr>
              <a:t>ͱ</a:t>
            </a:r>
            <a:r>
              <a:rPr lang="en-US" sz="3800" dirty="0"/>
              <a:t>, </a:t>
            </a:r>
            <a:r>
              <a:rPr lang="en-US" sz="3800" dirty="0" err="1"/>
              <a:t>İsmet</a:t>
            </a:r>
            <a:r>
              <a:rPr lang="en-US" sz="3800" dirty="0"/>
              <a:t> </a:t>
            </a:r>
            <a:r>
              <a:rPr lang="en-US" sz="3800" dirty="0" err="1"/>
              <a:t>Koç</a:t>
            </a:r>
            <a:r>
              <a:rPr lang="en-US" sz="3800" u="sng" baseline="30000" dirty="0">
                <a:hlinkClick r:id="rId3"/>
              </a:rPr>
              <a:t>#</a:t>
            </a:r>
            <a:r>
              <a:rPr lang="en-US" sz="3800" dirty="0"/>
              <a:t> and </a:t>
            </a:r>
            <a:r>
              <a:rPr lang="en-US" sz="3800" dirty="0" err="1"/>
              <a:t>Meltem</a:t>
            </a:r>
            <a:r>
              <a:rPr lang="en-US" sz="3800" dirty="0"/>
              <a:t> </a:t>
            </a:r>
            <a:r>
              <a:rPr lang="en-US" sz="3800" dirty="0" err="1"/>
              <a:t>Dayıoğlu</a:t>
            </a:r>
            <a:r>
              <a:rPr lang="en-US" sz="3800" u="sng" baseline="30000" dirty="0" err="1">
                <a:hlinkClick r:id="rId4"/>
              </a:rPr>
              <a:t>ɫ</a:t>
            </a:r>
            <a:endParaRPr lang="en-US" sz="3800" dirty="0"/>
          </a:p>
          <a:p>
            <a:r>
              <a:rPr lang="en-US" u="sng" baseline="30000" dirty="0">
                <a:hlinkClick r:id="rId5"/>
              </a:rPr>
              <a:t>ͱ</a:t>
            </a:r>
            <a:r>
              <a:rPr lang="en-US" dirty="0"/>
              <a:t> Department of Economics, Bo</a:t>
            </a:r>
            <a:r>
              <a:rPr lang="tr-TR" dirty="0"/>
              <a:t>ğ</a:t>
            </a:r>
            <a:r>
              <a:rPr lang="en-US" dirty="0" err="1"/>
              <a:t>aziçi</a:t>
            </a:r>
            <a:r>
              <a:rPr lang="en-US" dirty="0"/>
              <a:t> University, </a:t>
            </a:r>
            <a:r>
              <a:rPr lang="en-US" dirty="0" err="1"/>
              <a:t>Bebek</a:t>
            </a:r>
            <a:r>
              <a:rPr lang="en-US" dirty="0"/>
              <a:t>, </a:t>
            </a:r>
            <a:r>
              <a:rPr lang="tr-TR" dirty="0"/>
              <a:t>Is</a:t>
            </a:r>
            <a:r>
              <a:rPr lang="en-US" dirty="0" err="1"/>
              <a:t>tanbul</a:t>
            </a:r>
            <a:r>
              <a:rPr lang="en-US" dirty="0"/>
              <a:t> 34342, Turkey e-mail: </a:t>
            </a:r>
            <a:r>
              <a:rPr lang="en-US" u="sng" dirty="0">
                <a:hlinkClick r:id="rId6"/>
              </a:rPr>
              <a:t>murat.kirdar@boun.edu.tr</a:t>
            </a:r>
            <a:r>
              <a:rPr lang="en-US" u="sng" dirty="0"/>
              <a:t>.</a:t>
            </a:r>
            <a:endParaRPr lang="en-US" dirty="0"/>
          </a:p>
          <a:p>
            <a:r>
              <a:rPr lang="en-US" u="sng" baseline="30000" dirty="0">
                <a:hlinkClick r:id="rId7"/>
              </a:rPr>
              <a:t>#</a:t>
            </a:r>
            <a:r>
              <a:rPr lang="en-US" dirty="0"/>
              <a:t> Institute of Population Studies, </a:t>
            </a:r>
            <a:r>
              <a:rPr lang="en-US" dirty="0" err="1"/>
              <a:t>Hacettepe</a:t>
            </a:r>
            <a:r>
              <a:rPr lang="en-US" dirty="0"/>
              <a:t> University, Ankara, 06800 Turkey, e-mail: </a:t>
            </a:r>
            <a:r>
              <a:rPr lang="en-US" u="sng" dirty="0">
                <a:hlinkClick r:id="rId8"/>
              </a:rPr>
              <a:t>iskoc@hacettepe.edu.tr</a:t>
            </a:r>
            <a:endParaRPr lang="en-US" dirty="0"/>
          </a:p>
          <a:p>
            <a:r>
              <a:rPr lang="en-US" u="sng" baseline="30000" dirty="0">
                <a:hlinkClick r:id="rId9"/>
              </a:rPr>
              <a:t>ɫ</a:t>
            </a:r>
            <a:r>
              <a:rPr lang="en-US" dirty="0"/>
              <a:t> Department of </a:t>
            </a:r>
            <a:r>
              <a:rPr lang="en-US" dirty="0" smtClean="0"/>
              <a:t>Economics</a:t>
            </a:r>
            <a:r>
              <a:rPr lang="en-US" smtClean="0"/>
              <a:t>, TED University</a:t>
            </a:r>
            <a:r>
              <a:rPr lang="en-US" dirty="0"/>
              <a:t>, Ankara</a:t>
            </a:r>
            <a:r>
              <a:rPr lang="en-US"/>
              <a:t>, </a:t>
            </a:r>
            <a:r>
              <a:rPr lang="en-US" smtClean="0"/>
              <a:t>06420</a:t>
            </a:r>
            <a:r>
              <a:rPr lang="en-US" dirty="0" smtClean="0"/>
              <a:t>, </a:t>
            </a:r>
            <a:r>
              <a:rPr lang="en-US" dirty="0"/>
              <a:t>Turkey, e-mail: </a:t>
            </a:r>
            <a:r>
              <a:rPr lang="en-US" u="sng" dirty="0" smtClean="0">
                <a:hlinkClick r:id="rId10"/>
              </a:rPr>
              <a:t>meltem.dayioglu@tedu.edu.tr</a:t>
            </a:r>
            <a:endParaRPr lang="en-US" dirty="0"/>
          </a:p>
          <a:p>
            <a:endParaRPr lang="en-US" dirty="0"/>
          </a:p>
        </p:txBody>
      </p:sp>
      <p:sp>
        <p:nvSpPr>
          <p:cNvPr id="4" name="Slide Number Placeholder 3"/>
          <p:cNvSpPr>
            <a:spLocks noGrp="1"/>
          </p:cNvSpPr>
          <p:nvPr>
            <p:ph type="sldNum" sz="quarter" idx="12"/>
          </p:nvPr>
        </p:nvSpPr>
        <p:spPr/>
        <p:txBody>
          <a:bodyPr/>
          <a:lstStyle/>
          <a:p>
            <a:fld id="{5C283322-FCE7-4376-8285-95D0B37D9AD7}" type="slidenum">
              <a:rPr lang="en-US" smtClean="0"/>
              <a:t>1</a:t>
            </a:fld>
            <a:endParaRPr lang="en-US"/>
          </a:p>
        </p:txBody>
      </p:sp>
    </p:spTree>
    <p:extLst>
      <p:ext uri="{BB962C8B-B14F-4D97-AF65-F5344CB8AC3E}">
        <p14:creationId xmlns:p14="http://schemas.microsoft.com/office/powerpoint/2010/main" val="3321092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83721" y="342900"/>
                <a:ext cx="11715749" cy="5415072"/>
              </a:xfrm>
              <a:prstGeom prst="rect">
                <a:avLst/>
              </a:prstGeom>
              <a:noFill/>
            </p:spPr>
            <p:txBody>
              <a:bodyPr wrap="square" rtlCol="0">
                <a:spAutoFit/>
              </a:bodyPr>
              <a:lstStyle/>
              <a:p>
                <a:r>
                  <a:rPr lang="en-US" sz="2800" u="sng" dirty="0" smtClean="0"/>
                  <a:t>Estimation</a:t>
                </a:r>
              </a:p>
              <a:p>
                <a:endParaRPr lang="en-US" sz="2400" u="sng" dirty="0"/>
              </a:p>
              <a:p>
                <a:r>
                  <a:rPr lang="en-US" sz="2400" dirty="0"/>
                  <a:t>In the estimation of native–refugee differences by gender, we pool the school-age children in our sample (7–17-year-olds) and use the following specification,</a:t>
                </a:r>
              </a:p>
              <a:p>
                <a:endParaRPr lang="en-US" sz="2400" u="sng" dirty="0"/>
              </a:p>
              <a:p>
                <a:pPr/>
                <a14:m>
                  <m:oMathPara xmlns:m="http://schemas.openxmlformats.org/officeDocument/2006/math">
                    <m:oMathParaPr>
                      <m:jc m:val="centerGroup"/>
                    </m:oMathParaPr>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𝑦</m:t>
                          </m:r>
                        </m:e>
                        <m:sub>
                          <m:r>
                            <a:rPr lang="en-US" sz="2400" i="1">
                              <a:latin typeface="Cambria Math" panose="02040503050406030204" pitchFamily="18" charset="0"/>
                            </a:rPr>
                            <m:t>𝑖</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𝛼</m:t>
                          </m:r>
                        </m:e>
                        <m:sub>
                          <m:r>
                            <a:rPr lang="en-US" sz="2400" i="1">
                              <a:latin typeface="Cambria Math" panose="02040503050406030204" pitchFamily="18" charset="0"/>
                            </a:rPr>
                            <m:t>0</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𝛼</m:t>
                          </m:r>
                        </m:e>
                        <m:sub>
                          <m:r>
                            <a:rPr lang="en-US" sz="2400" i="1">
                              <a:latin typeface="Cambria Math" panose="02040503050406030204" pitchFamily="18" charset="0"/>
                            </a:rPr>
                            <m:t>1</m:t>
                          </m:r>
                        </m:sub>
                      </m:sSub>
                      <m:sSub>
                        <m:sSubPr>
                          <m:ctrlPr>
                            <a:rPr lang="en-US" sz="2400" i="1">
                              <a:latin typeface="Cambria Math" panose="02040503050406030204" pitchFamily="18" charset="0"/>
                            </a:rPr>
                          </m:ctrlPr>
                        </m:sSubPr>
                        <m:e>
                          <m:r>
                            <a:rPr lang="en-US" sz="2400" i="1">
                              <a:latin typeface="Cambria Math" panose="02040503050406030204" pitchFamily="18" charset="0"/>
                            </a:rPr>
                            <m:t>𝑠𝑦𝑟𝑖𝑎𝑛</m:t>
                          </m:r>
                        </m:e>
                        <m:sub>
                          <m:r>
                            <a:rPr lang="en-US" sz="2400" i="1">
                              <a:latin typeface="Cambria Math" panose="02040503050406030204" pitchFamily="18" charset="0"/>
                            </a:rPr>
                            <m:t>𝑖</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𝛼</m:t>
                          </m:r>
                        </m:e>
                        <m:sub>
                          <m:r>
                            <a:rPr lang="en-US" sz="2400" i="1">
                              <a:latin typeface="Cambria Math" panose="02040503050406030204" pitchFamily="18" charset="0"/>
                            </a:rPr>
                            <m:t>2</m:t>
                          </m:r>
                        </m:sub>
                      </m:sSub>
                      <m:sSub>
                        <m:sSubPr>
                          <m:ctrlPr>
                            <a:rPr lang="en-US" sz="2400" i="1">
                              <a:latin typeface="Cambria Math" panose="02040503050406030204" pitchFamily="18" charset="0"/>
                            </a:rPr>
                          </m:ctrlPr>
                        </m:sSubPr>
                        <m:e>
                          <m:r>
                            <a:rPr lang="en-US" sz="2400" i="1">
                              <a:latin typeface="Cambria Math" panose="02040503050406030204" pitchFamily="18" charset="0"/>
                            </a:rPr>
                            <m:t>𝑓𝑒𝑚</m:t>
                          </m:r>
                        </m:e>
                        <m:sub>
                          <m:r>
                            <a:rPr lang="en-US" sz="2400" i="1">
                              <a:latin typeface="Cambria Math" panose="02040503050406030204" pitchFamily="18" charset="0"/>
                            </a:rPr>
                            <m:t>𝑖</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𝛼</m:t>
                          </m:r>
                        </m:e>
                        <m:sub>
                          <m:r>
                            <a:rPr lang="en-US" sz="2400" i="1">
                              <a:latin typeface="Cambria Math" panose="02040503050406030204" pitchFamily="18" charset="0"/>
                            </a:rPr>
                            <m:t>3</m:t>
                          </m:r>
                        </m:sub>
                      </m:sSub>
                      <m:sSub>
                        <m:sSubPr>
                          <m:ctrlPr>
                            <a:rPr lang="en-US" sz="2400" i="1">
                              <a:latin typeface="Cambria Math" panose="02040503050406030204" pitchFamily="18" charset="0"/>
                            </a:rPr>
                          </m:ctrlPr>
                        </m:sSubPr>
                        <m:e>
                          <m:r>
                            <a:rPr lang="en-US" sz="2400" i="1">
                              <a:latin typeface="Cambria Math" panose="02040503050406030204" pitchFamily="18" charset="0"/>
                            </a:rPr>
                            <m:t>𝑠𝑦𝑟𝑖𝑎𝑛</m:t>
                          </m:r>
                        </m:e>
                        <m:sub>
                          <m:r>
                            <a:rPr lang="en-US" sz="2400" i="1">
                              <a:latin typeface="Cambria Math" panose="02040503050406030204" pitchFamily="18" charset="0"/>
                            </a:rPr>
                            <m:t>𝑖</m:t>
                          </m:r>
                        </m:sub>
                      </m:sSub>
                      <m:sSub>
                        <m:sSubPr>
                          <m:ctrlPr>
                            <a:rPr lang="en-US" sz="2400" i="1">
                              <a:latin typeface="Cambria Math" panose="02040503050406030204" pitchFamily="18" charset="0"/>
                            </a:rPr>
                          </m:ctrlPr>
                        </m:sSubPr>
                        <m:e>
                          <m:r>
                            <a:rPr lang="en-US" sz="2400" i="1">
                              <a:latin typeface="Cambria Math" panose="02040503050406030204" pitchFamily="18" charset="0"/>
                            </a:rPr>
                            <m:t>∗</m:t>
                          </m:r>
                          <m:r>
                            <a:rPr lang="en-US" sz="2400" i="1">
                              <a:latin typeface="Cambria Math" panose="02040503050406030204" pitchFamily="18" charset="0"/>
                            </a:rPr>
                            <m:t>𝑓𝑒𝑚</m:t>
                          </m:r>
                        </m:e>
                        <m:sub>
                          <m:r>
                            <a:rPr lang="en-US" sz="2400" i="1">
                              <a:latin typeface="Cambria Math" panose="02040503050406030204" pitchFamily="18" charset="0"/>
                            </a:rPr>
                            <m:t>𝑖</m:t>
                          </m:r>
                        </m:sub>
                      </m:sSub>
                      <m:r>
                        <a:rPr lang="en-US" sz="2400" i="1">
                          <a:latin typeface="Cambria Math" panose="02040503050406030204" pitchFamily="18" charset="0"/>
                        </a:rPr>
                        <m:t>+</m:t>
                      </m:r>
                      <m:nary>
                        <m:naryPr>
                          <m:chr m:val="∑"/>
                          <m:limLoc m:val="undOvr"/>
                          <m:ctrlPr>
                            <a:rPr lang="en-US" sz="2400" i="1">
                              <a:latin typeface="Cambria Math" panose="02040503050406030204" pitchFamily="18" charset="0"/>
                            </a:rPr>
                          </m:ctrlPr>
                        </m:naryPr>
                        <m:sub>
                          <m:r>
                            <a:rPr lang="en-US" sz="2400" i="1">
                              <a:latin typeface="Cambria Math" panose="02040503050406030204" pitchFamily="18" charset="0"/>
                            </a:rPr>
                            <m:t>𝑗</m:t>
                          </m:r>
                          <m:r>
                            <a:rPr lang="en-US" sz="2400" i="1">
                              <a:latin typeface="Cambria Math" panose="02040503050406030204" pitchFamily="18" charset="0"/>
                            </a:rPr>
                            <m:t>=7</m:t>
                          </m:r>
                        </m:sub>
                        <m:sup>
                          <m:r>
                            <a:rPr lang="en-US" sz="2400" i="1">
                              <a:latin typeface="Cambria Math" panose="02040503050406030204" pitchFamily="18" charset="0"/>
                            </a:rPr>
                            <m:t>17</m:t>
                          </m:r>
                        </m:sup>
                        <m:e>
                          <m:sSub>
                            <m:sSubPr>
                              <m:ctrlPr>
                                <a:rPr lang="en-US" sz="2400" i="1">
                                  <a:latin typeface="Cambria Math" panose="02040503050406030204" pitchFamily="18" charset="0"/>
                                </a:rPr>
                              </m:ctrlPr>
                            </m:sSubPr>
                            <m:e>
                              <m:r>
                                <a:rPr lang="en-US" sz="2400" i="1">
                                  <a:latin typeface="Cambria Math" panose="02040503050406030204" pitchFamily="18" charset="0"/>
                                </a:rPr>
                                <m:t>𝛽</m:t>
                              </m:r>
                            </m:e>
                            <m:sub>
                              <m:r>
                                <a:rPr lang="en-US" sz="2400" i="1">
                                  <a:latin typeface="Cambria Math" panose="02040503050406030204" pitchFamily="18" charset="0"/>
                                </a:rPr>
                                <m:t>𝑗</m:t>
                              </m:r>
                              <m:r>
                                <a:rPr lang="en-US" sz="2400" i="1">
                                  <a:latin typeface="Cambria Math" panose="02040503050406030204" pitchFamily="18" charset="0"/>
                                </a:rPr>
                                <m:t>−6</m:t>
                              </m:r>
                            </m:sub>
                          </m:sSub>
                        </m:e>
                      </m:nary>
                      <m:r>
                        <a:rPr lang="en-US" sz="2400" i="1">
                          <a:latin typeface="Cambria Math" panose="02040503050406030204" pitchFamily="18" charset="0"/>
                        </a:rPr>
                        <m:t>∗</m:t>
                      </m:r>
                      <m:r>
                        <a:rPr lang="en-US" sz="2400" i="1">
                          <a:latin typeface="Cambria Math" panose="02040503050406030204" pitchFamily="18" charset="0"/>
                        </a:rPr>
                        <m:t>𝐼</m:t>
                      </m:r>
                      <m:d>
                        <m:dPr>
                          <m:ctrlPr>
                            <a:rPr lang="en-US" sz="2400" i="1">
                              <a:latin typeface="Cambria Math" panose="02040503050406030204" pitchFamily="18" charset="0"/>
                            </a:rPr>
                          </m:ctrlPr>
                        </m:dPr>
                        <m:e>
                          <m:r>
                            <a:rPr lang="en-US" sz="2400" i="1">
                              <a:latin typeface="Cambria Math" panose="02040503050406030204" pitchFamily="18" charset="0"/>
                            </a:rPr>
                            <m:t>𝑎𝑔𝑒</m:t>
                          </m:r>
                          <m:r>
                            <a:rPr lang="en-US" sz="2400" i="1">
                              <a:latin typeface="Cambria Math" panose="02040503050406030204" pitchFamily="18" charset="0"/>
                            </a:rPr>
                            <m:t>=</m:t>
                          </m:r>
                          <m:r>
                            <a:rPr lang="en-US" sz="2400" i="1">
                              <a:latin typeface="Cambria Math" panose="02040503050406030204" pitchFamily="18" charset="0"/>
                            </a:rPr>
                            <m:t>𝑗</m:t>
                          </m:r>
                        </m:e>
                      </m:d>
                      <m:r>
                        <a:rPr lang="en-US" sz="2400" i="1">
                          <a:latin typeface="Cambria Math" panose="02040503050406030204" pitchFamily="18" charset="0"/>
                        </a:rPr>
                        <m:t>+</m:t>
                      </m:r>
                      <m:sSubSup>
                        <m:sSubSupPr>
                          <m:ctrlPr>
                            <a:rPr lang="en-US" sz="2400" b="1" i="1">
                              <a:latin typeface="Cambria Math" panose="02040503050406030204" pitchFamily="18" charset="0"/>
                            </a:rPr>
                          </m:ctrlPr>
                        </m:sSubSupPr>
                        <m:e>
                          <m:r>
                            <a:rPr lang="en-US" sz="2400" b="1" i="1">
                              <a:latin typeface="Cambria Math" panose="02040503050406030204" pitchFamily="18" charset="0"/>
                            </a:rPr>
                            <m:t>𝑿</m:t>
                          </m:r>
                        </m:e>
                        <m:sub>
                          <m:r>
                            <a:rPr lang="en-US" sz="2400" b="1" i="1">
                              <a:latin typeface="Cambria Math" panose="02040503050406030204" pitchFamily="18" charset="0"/>
                            </a:rPr>
                            <m:t>𝒊</m:t>
                          </m:r>
                        </m:sub>
                        <m:sup>
                          <m:r>
                            <a:rPr lang="en-US" sz="2400" b="1" i="1">
                              <a:latin typeface="Cambria Math" panose="02040503050406030204" pitchFamily="18" charset="0"/>
                            </a:rPr>
                            <m:t>′</m:t>
                          </m:r>
                        </m:sup>
                      </m:sSubSup>
                      <m:r>
                        <a:rPr lang="en-US" sz="2400" b="1" i="1">
                          <a:latin typeface="Cambria Math" panose="02040503050406030204" pitchFamily="18" charset="0"/>
                        </a:rPr>
                        <m:t>𝚿</m:t>
                      </m:r>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𝑢</m:t>
                          </m:r>
                        </m:e>
                        <m:sub>
                          <m:r>
                            <a:rPr lang="en-US" sz="2400" i="1">
                              <a:latin typeface="Cambria Math" panose="02040503050406030204" pitchFamily="18" charset="0"/>
                            </a:rPr>
                            <m:t>𝑖</m:t>
                          </m:r>
                        </m:sub>
                      </m:sSub>
                    </m:oMath>
                  </m:oMathPara>
                </a14:m>
                <a:endParaRPr lang="en-US" sz="2400" u="sng" dirty="0" smtClean="0"/>
              </a:p>
              <a:p>
                <a:endParaRPr lang="en-US" sz="2400" u="sng" dirty="0"/>
              </a:p>
              <a:p>
                <a:endParaRPr lang="en-US" sz="2400" dirty="0" smtClean="0"/>
              </a:p>
              <a:p>
                <a:r>
                  <a:rPr lang="en-US" sz="2400" dirty="0" smtClean="0"/>
                  <a:t>Heterogeneous Effects by Age:</a:t>
                </a:r>
                <a:endParaRPr lang="en-US" sz="2400" dirty="0"/>
              </a:p>
              <a:p>
                <a:endParaRPr lang="en-US" sz="2400" u="sng" dirty="0" smtClean="0"/>
              </a:p>
              <a:p>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𝑦</m:t>
                        </m:r>
                      </m:e>
                      <m:sub>
                        <m:r>
                          <a:rPr lang="en-US" sz="2400" i="1">
                            <a:latin typeface="Cambria Math" panose="02040503050406030204" pitchFamily="18" charset="0"/>
                          </a:rPr>
                          <m:t>𝑖</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𝛾</m:t>
                        </m:r>
                      </m:e>
                      <m:sub>
                        <m:r>
                          <a:rPr lang="en-US" sz="2400" i="1">
                            <a:latin typeface="Cambria Math" panose="02040503050406030204" pitchFamily="18" charset="0"/>
                          </a:rPr>
                          <m:t>0</m:t>
                        </m:r>
                      </m:sub>
                    </m:sSub>
                    <m:r>
                      <a:rPr lang="en-US" sz="2400" i="1">
                        <a:latin typeface="Cambria Math" panose="02040503050406030204" pitchFamily="18" charset="0"/>
                      </a:rPr>
                      <m:t>+</m:t>
                    </m:r>
                    <m:nary>
                      <m:naryPr>
                        <m:chr m:val="∑"/>
                        <m:limLoc m:val="undOvr"/>
                        <m:ctrlPr>
                          <a:rPr lang="en-US" sz="2400" i="1">
                            <a:latin typeface="Cambria Math" panose="02040503050406030204" pitchFamily="18" charset="0"/>
                          </a:rPr>
                        </m:ctrlPr>
                      </m:naryPr>
                      <m:sub>
                        <m:r>
                          <a:rPr lang="en-US" sz="2400" i="1">
                            <a:latin typeface="Cambria Math" panose="02040503050406030204" pitchFamily="18" charset="0"/>
                          </a:rPr>
                          <m:t>𝑗</m:t>
                        </m:r>
                        <m:r>
                          <a:rPr lang="en-US" sz="2400" i="1">
                            <a:latin typeface="Cambria Math" panose="02040503050406030204" pitchFamily="18" charset="0"/>
                          </a:rPr>
                          <m:t>=7</m:t>
                        </m:r>
                      </m:sub>
                      <m:sup>
                        <m:r>
                          <a:rPr lang="en-US" sz="2400" i="1">
                            <a:latin typeface="Cambria Math" panose="02040503050406030204" pitchFamily="18" charset="0"/>
                          </a:rPr>
                          <m:t>17</m:t>
                        </m:r>
                      </m:sup>
                      <m:e>
                        <m:sSub>
                          <m:sSubPr>
                            <m:ctrlPr>
                              <a:rPr lang="en-US" sz="2400" i="1">
                                <a:latin typeface="Cambria Math" panose="02040503050406030204" pitchFamily="18" charset="0"/>
                              </a:rPr>
                            </m:ctrlPr>
                          </m:sSubPr>
                          <m:e>
                            <m:r>
                              <a:rPr lang="en-US" sz="2400" i="1">
                                <a:latin typeface="Cambria Math" panose="02040503050406030204" pitchFamily="18" charset="0"/>
                              </a:rPr>
                              <m:t>𝛾</m:t>
                            </m:r>
                          </m:e>
                          <m:sub>
                            <m:r>
                              <a:rPr lang="en-US" sz="2400" i="1">
                                <a:latin typeface="Cambria Math" panose="02040503050406030204" pitchFamily="18" charset="0"/>
                              </a:rPr>
                              <m:t>𝑗</m:t>
                            </m:r>
                            <m:r>
                              <a:rPr lang="en-US" sz="2400" i="1">
                                <a:latin typeface="Cambria Math" panose="02040503050406030204" pitchFamily="18" charset="0"/>
                              </a:rPr>
                              <m:t>−6</m:t>
                            </m:r>
                          </m:sub>
                        </m:sSub>
                      </m:e>
                    </m:nary>
                    <m:r>
                      <a:rPr lang="en-US" sz="2400" i="1">
                        <a:latin typeface="Cambria Math" panose="02040503050406030204" pitchFamily="18" charset="0"/>
                      </a:rPr>
                      <m:t>∗</m:t>
                    </m:r>
                    <m:r>
                      <a:rPr lang="en-US" sz="2400" i="1">
                        <a:latin typeface="Cambria Math" panose="02040503050406030204" pitchFamily="18" charset="0"/>
                      </a:rPr>
                      <m:t>𝐼</m:t>
                    </m:r>
                    <m:d>
                      <m:dPr>
                        <m:ctrlPr>
                          <a:rPr lang="en-US" sz="2400" i="1">
                            <a:latin typeface="Cambria Math" panose="02040503050406030204" pitchFamily="18" charset="0"/>
                          </a:rPr>
                        </m:ctrlPr>
                      </m:dPr>
                      <m:e>
                        <m:r>
                          <a:rPr lang="en-US" sz="2400" i="1">
                            <a:latin typeface="Cambria Math" panose="02040503050406030204" pitchFamily="18" charset="0"/>
                          </a:rPr>
                          <m:t>𝑎𝑔𝑒</m:t>
                        </m:r>
                        <m:r>
                          <a:rPr lang="en-US" sz="2400" i="1">
                            <a:latin typeface="Cambria Math" panose="02040503050406030204" pitchFamily="18" charset="0"/>
                          </a:rPr>
                          <m:t>=</m:t>
                        </m:r>
                        <m:r>
                          <a:rPr lang="en-US" sz="2400" i="1">
                            <a:latin typeface="Cambria Math" panose="02040503050406030204" pitchFamily="18" charset="0"/>
                          </a:rPr>
                          <m:t>𝑗</m:t>
                        </m:r>
                      </m:e>
                    </m:d>
                    <m:r>
                      <a:rPr lang="en-US" sz="2400" i="1">
                        <a:latin typeface="Cambria Math" panose="02040503050406030204" pitchFamily="18" charset="0"/>
                      </a:rPr>
                      <m:t>+</m:t>
                    </m:r>
                    <m:nary>
                      <m:naryPr>
                        <m:chr m:val="∑"/>
                        <m:limLoc m:val="undOvr"/>
                        <m:ctrlPr>
                          <a:rPr lang="en-US" sz="2400" i="1">
                            <a:latin typeface="Cambria Math" panose="02040503050406030204" pitchFamily="18" charset="0"/>
                          </a:rPr>
                        </m:ctrlPr>
                      </m:naryPr>
                      <m:sub>
                        <m:r>
                          <a:rPr lang="en-US" sz="2400" i="1">
                            <a:latin typeface="Cambria Math" panose="02040503050406030204" pitchFamily="18" charset="0"/>
                          </a:rPr>
                          <m:t>𝑗</m:t>
                        </m:r>
                        <m:r>
                          <a:rPr lang="en-US" sz="2400" i="1">
                            <a:latin typeface="Cambria Math" panose="02040503050406030204" pitchFamily="18" charset="0"/>
                          </a:rPr>
                          <m:t>=7</m:t>
                        </m:r>
                      </m:sub>
                      <m:sup>
                        <m:r>
                          <a:rPr lang="en-US" sz="2400" i="1">
                            <a:latin typeface="Cambria Math" panose="02040503050406030204" pitchFamily="18" charset="0"/>
                          </a:rPr>
                          <m:t>17</m:t>
                        </m:r>
                      </m:sup>
                      <m:e>
                        <m:sSub>
                          <m:sSubPr>
                            <m:ctrlPr>
                              <a:rPr lang="en-US" sz="2400" i="1">
                                <a:latin typeface="Cambria Math" panose="02040503050406030204" pitchFamily="18" charset="0"/>
                              </a:rPr>
                            </m:ctrlPr>
                          </m:sSubPr>
                          <m:e>
                            <m:r>
                              <a:rPr lang="en-US" sz="2400" i="1">
                                <a:latin typeface="Cambria Math" panose="02040503050406030204" pitchFamily="18" charset="0"/>
                              </a:rPr>
                              <m:t>𝛿</m:t>
                            </m:r>
                          </m:e>
                          <m:sub>
                            <m:r>
                              <a:rPr lang="en-US" sz="2400" i="1">
                                <a:latin typeface="Cambria Math" panose="02040503050406030204" pitchFamily="18" charset="0"/>
                              </a:rPr>
                              <m:t>𝑗</m:t>
                            </m:r>
                            <m:r>
                              <a:rPr lang="en-US" sz="2400" i="1">
                                <a:latin typeface="Cambria Math" panose="02040503050406030204" pitchFamily="18" charset="0"/>
                              </a:rPr>
                              <m:t>−6</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𝑠𝑦𝑟𝑖𝑎𝑛</m:t>
                            </m:r>
                          </m:e>
                          <m:sub>
                            <m:r>
                              <a:rPr lang="en-US" sz="2400" i="1">
                                <a:latin typeface="Cambria Math" panose="02040503050406030204" pitchFamily="18" charset="0"/>
                              </a:rPr>
                              <m:t>𝑖</m:t>
                            </m:r>
                          </m:sub>
                        </m:sSub>
                      </m:e>
                    </m:nary>
                    <m:r>
                      <a:rPr lang="en-US" sz="2400" i="1">
                        <a:latin typeface="Cambria Math" panose="02040503050406030204" pitchFamily="18" charset="0"/>
                      </a:rPr>
                      <m:t>∗</m:t>
                    </m:r>
                    <m:r>
                      <a:rPr lang="en-US" sz="2400" i="1">
                        <a:latin typeface="Cambria Math" panose="02040503050406030204" pitchFamily="18" charset="0"/>
                      </a:rPr>
                      <m:t>𝐼</m:t>
                    </m:r>
                    <m:d>
                      <m:dPr>
                        <m:ctrlPr>
                          <a:rPr lang="en-US" sz="2400" i="1">
                            <a:latin typeface="Cambria Math" panose="02040503050406030204" pitchFamily="18" charset="0"/>
                          </a:rPr>
                        </m:ctrlPr>
                      </m:dPr>
                      <m:e>
                        <m:r>
                          <a:rPr lang="en-US" sz="2400" i="1">
                            <a:latin typeface="Cambria Math" panose="02040503050406030204" pitchFamily="18" charset="0"/>
                          </a:rPr>
                          <m:t>𝑎𝑔𝑒</m:t>
                        </m:r>
                        <m:r>
                          <a:rPr lang="en-US" sz="2400" i="1">
                            <a:latin typeface="Cambria Math" panose="02040503050406030204" pitchFamily="18" charset="0"/>
                          </a:rPr>
                          <m:t>=</m:t>
                        </m:r>
                        <m:r>
                          <a:rPr lang="en-US" sz="2400" i="1">
                            <a:latin typeface="Cambria Math" panose="02040503050406030204" pitchFamily="18" charset="0"/>
                          </a:rPr>
                          <m:t>𝑗</m:t>
                        </m:r>
                      </m:e>
                    </m:d>
                    <m:r>
                      <a:rPr lang="en-US" sz="2400" i="1">
                        <a:latin typeface="Cambria Math" panose="02040503050406030204" pitchFamily="18" charset="0"/>
                      </a:rPr>
                      <m:t>+</m:t>
                    </m:r>
                    <m:nary>
                      <m:naryPr>
                        <m:chr m:val="∑"/>
                        <m:limLoc m:val="undOvr"/>
                        <m:ctrlPr>
                          <a:rPr lang="en-US" sz="2400" i="1">
                            <a:latin typeface="Cambria Math" panose="02040503050406030204" pitchFamily="18" charset="0"/>
                          </a:rPr>
                        </m:ctrlPr>
                      </m:naryPr>
                      <m:sub>
                        <m:r>
                          <a:rPr lang="en-US" sz="2400" i="1">
                            <a:latin typeface="Cambria Math" panose="02040503050406030204" pitchFamily="18" charset="0"/>
                          </a:rPr>
                          <m:t>𝑗</m:t>
                        </m:r>
                        <m:r>
                          <a:rPr lang="en-US" sz="2400" i="1">
                            <a:latin typeface="Cambria Math" panose="02040503050406030204" pitchFamily="18" charset="0"/>
                          </a:rPr>
                          <m:t>=7</m:t>
                        </m:r>
                      </m:sub>
                      <m:sup>
                        <m:r>
                          <a:rPr lang="en-US" sz="2400" i="1">
                            <a:latin typeface="Cambria Math" panose="02040503050406030204" pitchFamily="18" charset="0"/>
                          </a:rPr>
                          <m:t>17</m:t>
                        </m:r>
                      </m:sup>
                      <m:e>
                        <m:sSub>
                          <m:sSubPr>
                            <m:ctrlPr>
                              <a:rPr lang="en-US" sz="2400" i="1">
                                <a:latin typeface="Cambria Math" panose="02040503050406030204" pitchFamily="18" charset="0"/>
                              </a:rPr>
                            </m:ctrlPr>
                          </m:sSubPr>
                          <m:e>
                            <m:r>
                              <a:rPr lang="en-US" sz="2400" i="1">
                                <a:latin typeface="Cambria Math" panose="02040503050406030204" pitchFamily="18" charset="0"/>
                              </a:rPr>
                              <m:t>𝜀</m:t>
                            </m:r>
                          </m:e>
                          <m:sub>
                            <m:r>
                              <a:rPr lang="en-US" sz="2400" i="1">
                                <a:latin typeface="Cambria Math" panose="02040503050406030204" pitchFamily="18" charset="0"/>
                              </a:rPr>
                              <m:t>𝑗</m:t>
                            </m:r>
                            <m:r>
                              <a:rPr lang="en-US" sz="2400" i="1">
                                <a:latin typeface="Cambria Math" panose="02040503050406030204" pitchFamily="18" charset="0"/>
                              </a:rPr>
                              <m:t>−6</m:t>
                            </m:r>
                          </m:sub>
                        </m:sSub>
                      </m:e>
                    </m:nary>
                    <m:r>
                      <a:rPr lang="en-US" sz="2400" i="1">
                        <a:latin typeface="Cambria Math" panose="02040503050406030204" pitchFamily="18" charset="0"/>
                      </a:rPr>
                      <m:t>∗</m:t>
                    </m:r>
                    <m:r>
                      <a:rPr lang="en-US" sz="2400" i="1">
                        <a:latin typeface="Cambria Math" panose="02040503050406030204" pitchFamily="18" charset="0"/>
                      </a:rPr>
                      <m:t>𝑓𝑒𝑚</m:t>
                    </m:r>
                    <m:r>
                      <a:rPr lang="en-US" sz="2400" i="1">
                        <a:latin typeface="Cambria Math" panose="02040503050406030204" pitchFamily="18" charset="0"/>
                      </a:rPr>
                      <m:t>∗</m:t>
                    </m:r>
                    <m:r>
                      <a:rPr lang="en-US" sz="2400" i="1">
                        <a:latin typeface="Cambria Math" panose="02040503050406030204" pitchFamily="18" charset="0"/>
                      </a:rPr>
                      <m:t>𝐼</m:t>
                    </m:r>
                    <m:d>
                      <m:dPr>
                        <m:ctrlPr>
                          <a:rPr lang="en-US" sz="2400" i="1">
                            <a:latin typeface="Cambria Math" panose="02040503050406030204" pitchFamily="18" charset="0"/>
                          </a:rPr>
                        </m:ctrlPr>
                      </m:dPr>
                      <m:e>
                        <m:r>
                          <a:rPr lang="en-US" sz="2400" i="1">
                            <a:latin typeface="Cambria Math" panose="02040503050406030204" pitchFamily="18" charset="0"/>
                          </a:rPr>
                          <m:t>𝑎𝑔𝑒</m:t>
                        </m:r>
                        <m:r>
                          <a:rPr lang="en-US" sz="2400" i="1">
                            <a:latin typeface="Cambria Math" panose="02040503050406030204" pitchFamily="18" charset="0"/>
                          </a:rPr>
                          <m:t>=</m:t>
                        </m:r>
                        <m:r>
                          <a:rPr lang="en-US" sz="2400" i="1">
                            <a:latin typeface="Cambria Math" panose="02040503050406030204" pitchFamily="18" charset="0"/>
                          </a:rPr>
                          <m:t>𝑗</m:t>
                        </m:r>
                      </m:e>
                    </m:d>
                    <m:r>
                      <a:rPr lang="en-US" sz="2400" i="1">
                        <a:latin typeface="Cambria Math" panose="02040503050406030204" pitchFamily="18" charset="0"/>
                      </a:rPr>
                      <m:t>+</m:t>
                    </m:r>
                    <m:nary>
                      <m:naryPr>
                        <m:chr m:val="∑"/>
                        <m:limLoc m:val="undOvr"/>
                        <m:ctrlPr>
                          <a:rPr lang="en-US" sz="2400" i="1">
                            <a:latin typeface="Cambria Math" panose="02040503050406030204" pitchFamily="18" charset="0"/>
                          </a:rPr>
                        </m:ctrlPr>
                      </m:naryPr>
                      <m:sub>
                        <m:r>
                          <a:rPr lang="en-US" sz="2400" i="1">
                            <a:latin typeface="Cambria Math" panose="02040503050406030204" pitchFamily="18" charset="0"/>
                          </a:rPr>
                          <m:t>𝑗</m:t>
                        </m:r>
                        <m:r>
                          <a:rPr lang="en-US" sz="2400" i="1">
                            <a:latin typeface="Cambria Math" panose="02040503050406030204" pitchFamily="18" charset="0"/>
                          </a:rPr>
                          <m:t>=7</m:t>
                        </m:r>
                      </m:sub>
                      <m:sup>
                        <m:r>
                          <a:rPr lang="en-US" sz="2400" i="1">
                            <a:latin typeface="Cambria Math" panose="02040503050406030204" pitchFamily="18" charset="0"/>
                          </a:rPr>
                          <m:t>17</m:t>
                        </m:r>
                      </m:sup>
                      <m:e>
                        <m:sSub>
                          <m:sSubPr>
                            <m:ctrlPr>
                              <a:rPr lang="en-US" sz="2400" i="1">
                                <a:latin typeface="Cambria Math" panose="02040503050406030204" pitchFamily="18" charset="0"/>
                              </a:rPr>
                            </m:ctrlPr>
                          </m:sSubPr>
                          <m:e>
                            <m:r>
                              <a:rPr lang="en-US" sz="2400" i="1">
                                <a:latin typeface="Cambria Math" panose="02040503050406030204" pitchFamily="18" charset="0"/>
                              </a:rPr>
                              <m:t>𝜁</m:t>
                            </m:r>
                          </m:e>
                          <m:sub>
                            <m:r>
                              <a:rPr lang="en-US" sz="2400" i="1">
                                <a:latin typeface="Cambria Math" panose="02040503050406030204" pitchFamily="18" charset="0"/>
                              </a:rPr>
                              <m:t>𝑗</m:t>
                            </m:r>
                            <m:r>
                              <a:rPr lang="en-US" sz="2400" i="1">
                                <a:latin typeface="Cambria Math" panose="02040503050406030204" pitchFamily="18" charset="0"/>
                              </a:rPr>
                              <m:t>−6</m:t>
                            </m:r>
                          </m:sub>
                        </m:sSub>
                      </m:e>
                    </m:nary>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𝑠𝑦𝑟𝑖𝑎𝑛</m:t>
                        </m:r>
                      </m:e>
                      <m:sub>
                        <m:r>
                          <a:rPr lang="en-US" sz="2400" i="1">
                            <a:latin typeface="Cambria Math" panose="02040503050406030204" pitchFamily="18" charset="0"/>
                          </a:rPr>
                          <m:t>𝑖</m:t>
                        </m:r>
                      </m:sub>
                    </m:sSub>
                    <m:sSub>
                      <m:sSubPr>
                        <m:ctrlPr>
                          <a:rPr lang="en-US" sz="2400" i="1">
                            <a:latin typeface="Cambria Math" panose="02040503050406030204" pitchFamily="18" charset="0"/>
                          </a:rPr>
                        </m:ctrlPr>
                      </m:sSubPr>
                      <m:e>
                        <m:r>
                          <a:rPr lang="en-US" sz="2400" i="1">
                            <a:latin typeface="Cambria Math" panose="02040503050406030204" pitchFamily="18" charset="0"/>
                          </a:rPr>
                          <m:t>∗</m:t>
                        </m:r>
                        <m:r>
                          <a:rPr lang="en-US" sz="2400" i="1">
                            <a:latin typeface="Cambria Math" panose="02040503050406030204" pitchFamily="18" charset="0"/>
                          </a:rPr>
                          <m:t>𝑓𝑒𝑚</m:t>
                        </m:r>
                      </m:e>
                      <m:sub>
                        <m:r>
                          <a:rPr lang="en-US" sz="2400" i="1">
                            <a:latin typeface="Cambria Math" panose="02040503050406030204" pitchFamily="18" charset="0"/>
                          </a:rPr>
                          <m:t>𝑖</m:t>
                        </m:r>
                      </m:sub>
                    </m:sSub>
                    <m:r>
                      <a:rPr lang="en-US" sz="2400" i="1">
                        <a:latin typeface="Cambria Math" panose="02040503050406030204" pitchFamily="18" charset="0"/>
                      </a:rPr>
                      <m:t>∗</m:t>
                    </m:r>
                    <m:r>
                      <a:rPr lang="en-US" sz="2400" i="1">
                        <a:latin typeface="Cambria Math" panose="02040503050406030204" pitchFamily="18" charset="0"/>
                      </a:rPr>
                      <m:t>𝐼</m:t>
                    </m:r>
                    <m:d>
                      <m:dPr>
                        <m:ctrlPr>
                          <a:rPr lang="en-US" sz="2400" i="1">
                            <a:latin typeface="Cambria Math" panose="02040503050406030204" pitchFamily="18" charset="0"/>
                          </a:rPr>
                        </m:ctrlPr>
                      </m:dPr>
                      <m:e>
                        <m:r>
                          <a:rPr lang="en-US" sz="2400" i="1">
                            <a:latin typeface="Cambria Math" panose="02040503050406030204" pitchFamily="18" charset="0"/>
                          </a:rPr>
                          <m:t>𝑎𝑔𝑒</m:t>
                        </m:r>
                        <m:r>
                          <a:rPr lang="en-US" sz="2400" i="1">
                            <a:latin typeface="Cambria Math" panose="02040503050406030204" pitchFamily="18" charset="0"/>
                          </a:rPr>
                          <m:t>=</m:t>
                        </m:r>
                        <m:r>
                          <a:rPr lang="en-US" sz="2400" i="1">
                            <a:latin typeface="Cambria Math" panose="02040503050406030204" pitchFamily="18" charset="0"/>
                          </a:rPr>
                          <m:t>𝑗</m:t>
                        </m:r>
                      </m:e>
                    </m:d>
                    <m:r>
                      <a:rPr lang="en-US" sz="2400" i="1">
                        <a:latin typeface="Cambria Math" panose="02040503050406030204" pitchFamily="18" charset="0"/>
                      </a:rPr>
                      <m:t>+</m:t>
                    </m:r>
                    <m:sSubSup>
                      <m:sSubSupPr>
                        <m:ctrlPr>
                          <a:rPr lang="en-US" sz="2400" b="1" i="1">
                            <a:latin typeface="Cambria Math" panose="02040503050406030204" pitchFamily="18" charset="0"/>
                          </a:rPr>
                        </m:ctrlPr>
                      </m:sSubSupPr>
                      <m:e>
                        <m:r>
                          <a:rPr lang="en-US" sz="2400" b="1" i="1">
                            <a:latin typeface="Cambria Math" panose="02040503050406030204" pitchFamily="18" charset="0"/>
                          </a:rPr>
                          <m:t>𝑿</m:t>
                        </m:r>
                      </m:e>
                      <m:sub>
                        <m:r>
                          <a:rPr lang="en-US" sz="2400" b="1" i="1">
                            <a:latin typeface="Cambria Math" panose="02040503050406030204" pitchFamily="18" charset="0"/>
                          </a:rPr>
                          <m:t>𝒊</m:t>
                        </m:r>
                      </m:sub>
                      <m:sup>
                        <m:r>
                          <a:rPr lang="en-US" sz="2400" b="1" i="1">
                            <a:latin typeface="Cambria Math" panose="02040503050406030204" pitchFamily="18" charset="0"/>
                          </a:rPr>
                          <m:t>′</m:t>
                        </m:r>
                      </m:sup>
                    </m:sSubSup>
                    <m:r>
                      <a:rPr lang="en-US" sz="2400" b="1" i="1">
                        <a:latin typeface="Cambria Math" panose="02040503050406030204" pitchFamily="18" charset="0"/>
                      </a:rPr>
                      <m:t>𝚽</m:t>
                    </m:r>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𝑣</m:t>
                        </m:r>
                      </m:e>
                      <m:sub>
                        <m:r>
                          <a:rPr lang="en-US" sz="2400" i="1">
                            <a:latin typeface="Cambria Math" panose="02040503050406030204" pitchFamily="18" charset="0"/>
                          </a:rPr>
                          <m:t>𝑖</m:t>
                        </m:r>
                      </m:sub>
                    </m:sSub>
                  </m:oMath>
                </a14:m>
                <a:r>
                  <a:rPr lang="en-US" sz="2400" i="1" dirty="0"/>
                  <a:t>,</a:t>
                </a:r>
                <a:endParaRPr lang="en-US" sz="2400" u="sng" dirty="0"/>
              </a:p>
            </p:txBody>
          </p:sp>
        </mc:Choice>
        <mc:Fallback xmlns="">
          <p:sp>
            <p:nvSpPr>
              <p:cNvPr id="2" name="TextBox 1"/>
              <p:cNvSpPr txBox="1">
                <a:spLocks noRot="1" noChangeAspect="1" noMove="1" noResize="1" noEditPoints="1" noAdjustHandles="1" noChangeArrowheads="1" noChangeShapeType="1" noTextEdit="1"/>
              </p:cNvSpPr>
              <p:nvPr/>
            </p:nvSpPr>
            <p:spPr>
              <a:xfrm>
                <a:off x="383721" y="342900"/>
                <a:ext cx="11715749" cy="5415072"/>
              </a:xfrm>
              <a:prstGeom prst="rect">
                <a:avLst/>
              </a:prstGeom>
              <a:blipFill>
                <a:blip r:embed="rId2"/>
                <a:stretch>
                  <a:fillRect l="-1093" t="-1012" r="-780" b="-900"/>
                </a:stretch>
              </a:blipFill>
            </p:spPr>
            <p:txBody>
              <a:bodyPr/>
              <a:lstStyle/>
              <a:p>
                <a:r>
                  <a:rPr lang="tr-TR">
                    <a:noFill/>
                  </a:rPr>
                  <a:t> </a:t>
                </a:r>
              </a:p>
            </p:txBody>
          </p:sp>
        </mc:Fallback>
      </mc:AlternateContent>
      <p:sp>
        <p:nvSpPr>
          <p:cNvPr id="3" name="Slide Number Placeholder 2"/>
          <p:cNvSpPr>
            <a:spLocks noGrp="1"/>
          </p:cNvSpPr>
          <p:nvPr>
            <p:ph type="sldNum" sz="quarter" idx="12"/>
          </p:nvPr>
        </p:nvSpPr>
        <p:spPr/>
        <p:txBody>
          <a:bodyPr/>
          <a:lstStyle/>
          <a:p>
            <a:fld id="{5C283322-FCE7-4376-8285-95D0B37D9AD7}" type="slidenum">
              <a:rPr lang="en-US" smtClean="0"/>
              <a:t>10</a:t>
            </a:fld>
            <a:endParaRPr lang="en-US"/>
          </a:p>
        </p:txBody>
      </p:sp>
    </p:spTree>
    <p:extLst>
      <p:ext uri="{BB962C8B-B14F-4D97-AF65-F5344CB8AC3E}">
        <p14:creationId xmlns:p14="http://schemas.microsoft.com/office/powerpoint/2010/main" val="4221303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C283322-FCE7-4376-8285-95D0B37D9AD7}" type="slidenum">
              <a:rPr lang="en-US" smtClean="0"/>
              <a:t>11</a:t>
            </a:fld>
            <a:endParaRPr lang="en-US"/>
          </a:p>
        </p:txBody>
      </p:sp>
      <p:pic>
        <p:nvPicPr>
          <p:cNvPr id="6" name="Picture 5"/>
          <p:cNvPicPr>
            <a:picLocks noChangeAspect="1"/>
          </p:cNvPicPr>
          <p:nvPr/>
        </p:nvPicPr>
        <p:blipFill>
          <a:blip r:embed="rId2"/>
          <a:stretch>
            <a:fillRect/>
          </a:stretch>
        </p:blipFill>
        <p:spPr>
          <a:xfrm>
            <a:off x="630936" y="822960"/>
            <a:ext cx="10213848" cy="5533390"/>
          </a:xfrm>
          <a:prstGeom prst="rect">
            <a:avLst/>
          </a:prstGeom>
        </p:spPr>
      </p:pic>
    </p:spTree>
    <p:extLst>
      <p:ext uri="{BB962C8B-B14F-4D97-AF65-F5344CB8AC3E}">
        <p14:creationId xmlns:p14="http://schemas.microsoft.com/office/powerpoint/2010/main" val="2622241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C283322-FCE7-4376-8285-95D0B37D9AD7}" type="slidenum">
              <a:rPr lang="en-US" smtClean="0"/>
              <a:t>12</a:t>
            </a:fld>
            <a:endParaRPr lang="en-US"/>
          </a:p>
        </p:txBody>
      </p:sp>
      <p:pic>
        <p:nvPicPr>
          <p:cNvPr id="5" name="Picture 4"/>
          <p:cNvPicPr>
            <a:picLocks noChangeAspect="1"/>
          </p:cNvPicPr>
          <p:nvPr/>
        </p:nvPicPr>
        <p:blipFill>
          <a:blip r:embed="rId2"/>
          <a:stretch>
            <a:fillRect/>
          </a:stretch>
        </p:blipFill>
        <p:spPr>
          <a:xfrm>
            <a:off x="1133856" y="557784"/>
            <a:ext cx="9957816" cy="5678424"/>
          </a:xfrm>
          <a:prstGeom prst="rect">
            <a:avLst/>
          </a:prstGeom>
        </p:spPr>
      </p:pic>
    </p:spTree>
    <p:extLst>
      <p:ext uri="{BB962C8B-B14F-4D97-AF65-F5344CB8AC3E}">
        <p14:creationId xmlns:p14="http://schemas.microsoft.com/office/powerpoint/2010/main" val="1574018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7779" y="334736"/>
            <a:ext cx="11854543" cy="461665"/>
          </a:xfrm>
          <a:prstGeom prst="rect">
            <a:avLst/>
          </a:prstGeom>
          <a:noFill/>
        </p:spPr>
        <p:txBody>
          <a:bodyPr wrap="square" rtlCol="0">
            <a:spAutoFit/>
          </a:bodyPr>
          <a:lstStyle/>
          <a:p>
            <a:pPr algn="ctr"/>
            <a:r>
              <a:rPr lang="en-US" sz="2400" dirty="0"/>
              <a:t>Refugee-Native Differences in Predicted </a:t>
            </a:r>
            <a:r>
              <a:rPr lang="en-US" sz="2400" dirty="0" smtClean="0"/>
              <a:t>Enrollment</a:t>
            </a:r>
            <a:endParaRPr lang="en-US" sz="2400" dirty="0"/>
          </a:p>
        </p:txBody>
      </p:sp>
      <p:sp>
        <p:nvSpPr>
          <p:cNvPr id="4" name="Slide Number Placeholder 3"/>
          <p:cNvSpPr>
            <a:spLocks noGrp="1"/>
          </p:cNvSpPr>
          <p:nvPr>
            <p:ph type="sldNum" sz="quarter" idx="12"/>
          </p:nvPr>
        </p:nvSpPr>
        <p:spPr/>
        <p:txBody>
          <a:bodyPr/>
          <a:lstStyle/>
          <a:p>
            <a:fld id="{5C283322-FCE7-4376-8285-95D0B37D9AD7}" type="slidenum">
              <a:rPr lang="en-US" smtClean="0"/>
              <a:t>13</a:t>
            </a:fld>
            <a:endParaRPr lang="en-US"/>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1096" y="1289304"/>
            <a:ext cx="7854696" cy="5202936"/>
          </a:xfrm>
          <a:prstGeom prst="rect">
            <a:avLst/>
          </a:prstGeom>
          <a:noFill/>
          <a:ln>
            <a:noFill/>
          </a:ln>
        </p:spPr>
      </p:pic>
    </p:spTree>
    <p:extLst>
      <p:ext uri="{BB962C8B-B14F-4D97-AF65-F5344CB8AC3E}">
        <p14:creationId xmlns:p14="http://schemas.microsoft.com/office/powerpoint/2010/main" val="520222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C283322-FCE7-4376-8285-95D0B37D9AD7}" type="slidenum">
              <a:rPr lang="en-US" smtClean="0"/>
              <a:t>14</a:t>
            </a:fld>
            <a:endParaRPr lang="en-US"/>
          </a:p>
        </p:txBody>
      </p:sp>
      <p:pic>
        <p:nvPicPr>
          <p:cNvPr id="3" name="Picture 2"/>
          <p:cNvPicPr>
            <a:picLocks noChangeAspect="1"/>
          </p:cNvPicPr>
          <p:nvPr/>
        </p:nvPicPr>
        <p:blipFill>
          <a:blip r:embed="rId2"/>
          <a:stretch>
            <a:fillRect/>
          </a:stretch>
        </p:blipFill>
        <p:spPr>
          <a:xfrm>
            <a:off x="1472184" y="1298448"/>
            <a:ext cx="7845552" cy="5157216"/>
          </a:xfrm>
          <a:prstGeom prst="rect">
            <a:avLst/>
          </a:prstGeom>
        </p:spPr>
      </p:pic>
      <p:sp>
        <p:nvSpPr>
          <p:cNvPr id="7" name="Rectangle 6"/>
          <p:cNvSpPr/>
          <p:nvPr/>
        </p:nvSpPr>
        <p:spPr>
          <a:xfrm>
            <a:off x="1472184" y="620006"/>
            <a:ext cx="5020056" cy="369332"/>
          </a:xfrm>
          <a:prstGeom prst="rect">
            <a:avLst/>
          </a:prstGeom>
        </p:spPr>
        <p:txBody>
          <a:bodyPr wrap="square">
            <a:spAutoFit/>
          </a:bodyPr>
          <a:lstStyle/>
          <a:p>
            <a:r>
              <a:rPr lang="en-US" dirty="0"/>
              <a:t>A1) Difference in Enrollment by Age at Arrival</a:t>
            </a:r>
            <a:endParaRPr lang="tr-TR" dirty="0"/>
          </a:p>
        </p:txBody>
      </p:sp>
    </p:spTree>
    <p:extLst>
      <p:ext uri="{BB962C8B-B14F-4D97-AF65-F5344CB8AC3E}">
        <p14:creationId xmlns:p14="http://schemas.microsoft.com/office/powerpoint/2010/main" val="471441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C283322-FCE7-4376-8285-95D0B37D9AD7}" type="slidenum">
              <a:rPr lang="en-US" smtClean="0"/>
              <a:t>15</a:t>
            </a:fld>
            <a:endParaRPr lang="en-US"/>
          </a:p>
        </p:txBody>
      </p:sp>
      <p:pic>
        <p:nvPicPr>
          <p:cNvPr id="3" name="Picture 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29384" y="1481328"/>
            <a:ext cx="7598664" cy="4681728"/>
          </a:xfrm>
          <a:prstGeom prst="rect">
            <a:avLst/>
          </a:prstGeom>
          <a:noFill/>
          <a:ln>
            <a:noFill/>
          </a:ln>
        </p:spPr>
      </p:pic>
      <p:sp>
        <p:nvSpPr>
          <p:cNvPr id="4" name="Rectangle 3"/>
          <p:cNvSpPr/>
          <p:nvPr/>
        </p:nvSpPr>
        <p:spPr>
          <a:xfrm>
            <a:off x="1929384" y="748022"/>
            <a:ext cx="4550413" cy="369332"/>
          </a:xfrm>
          <a:prstGeom prst="rect">
            <a:avLst/>
          </a:prstGeom>
        </p:spPr>
        <p:txBody>
          <a:bodyPr wrap="none">
            <a:spAutoFit/>
          </a:bodyPr>
          <a:lstStyle/>
          <a:p>
            <a:r>
              <a:rPr lang="en-US" dirty="0"/>
              <a:t>B1) Difference in Enrollment by Years in Turkey</a:t>
            </a:r>
            <a:endParaRPr lang="tr-TR" dirty="0"/>
          </a:p>
        </p:txBody>
      </p:sp>
    </p:spTree>
    <p:extLst>
      <p:ext uri="{BB962C8B-B14F-4D97-AF65-F5344CB8AC3E}">
        <p14:creationId xmlns:p14="http://schemas.microsoft.com/office/powerpoint/2010/main" val="233849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0107" y="2514600"/>
            <a:ext cx="7258050" cy="1231106"/>
          </a:xfrm>
          <a:prstGeom prst="rect">
            <a:avLst/>
          </a:prstGeom>
          <a:noFill/>
        </p:spPr>
        <p:txBody>
          <a:bodyPr wrap="square" rtlCol="0">
            <a:spAutoFit/>
          </a:bodyPr>
          <a:lstStyle/>
          <a:p>
            <a:pPr marL="0" lvl="1" algn="ctr"/>
            <a:r>
              <a:rPr lang="en-US" sz="2800" b="1" dirty="0"/>
              <a:t>Understanding school enrollment gaps in the context of child labor and marriage</a:t>
            </a:r>
          </a:p>
          <a:p>
            <a:endParaRPr lang="en-US" dirty="0"/>
          </a:p>
        </p:txBody>
      </p:sp>
      <p:sp>
        <p:nvSpPr>
          <p:cNvPr id="3" name="Slide Number Placeholder 2"/>
          <p:cNvSpPr>
            <a:spLocks noGrp="1"/>
          </p:cNvSpPr>
          <p:nvPr>
            <p:ph type="sldNum" sz="quarter" idx="12"/>
          </p:nvPr>
        </p:nvSpPr>
        <p:spPr/>
        <p:txBody>
          <a:bodyPr/>
          <a:lstStyle/>
          <a:p>
            <a:fld id="{5C283322-FCE7-4376-8285-95D0B37D9AD7}" type="slidenum">
              <a:rPr lang="en-US" smtClean="0"/>
              <a:t>16</a:t>
            </a:fld>
            <a:endParaRPr lang="en-US"/>
          </a:p>
        </p:txBody>
      </p:sp>
    </p:spTree>
    <p:extLst>
      <p:ext uri="{BB962C8B-B14F-4D97-AF65-F5344CB8AC3E}">
        <p14:creationId xmlns:p14="http://schemas.microsoft.com/office/powerpoint/2010/main" val="4289343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C283322-FCE7-4376-8285-95D0B37D9AD7}" type="slidenum">
              <a:rPr lang="en-US" smtClean="0"/>
              <a:t>17</a:t>
            </a:fld>
            <a:endParaRPr lang="en-US"/>
          </a:p>
        </p:txBody>
      </p:sp>
      <p:pic>
        <p:nvPicPr>
          <p:cNvPr id="4" name="Picture 3"/>
          <p:cNvPicPr>
            <a:picLocks noChangeAspect="1"/>
          </p:cNvPicPr>
          <p:nvPr/>
        </p:nvPicPr>
        <p:blipFill>
          <a:blip r:embed="rId2"/>
          <a:stretch>
            <a:fillRect/>
          </a:stretch>
        </p:blipFill>
        <p:spPr>
          <a:xfrm>
            <a:off x="1124712" y="210313"/>
            <a:ext cx="9281160" cy="6511162"/>
          </a:xfrm>
          <a:prstGeom prst="rect">
            <a:avLst/>
          </a:prstGeom>
        </p:spPr>
      </p:pic>
    </p:spTree>
    <p:extLst>
      <p:ext uri="{BB962C8B-B14F-4D97-AF65-F5344CB8AC3E}">
        <p14:creationId xmlns:p14="http://schemas.microsoft.com/office/powerpoint/2010/main" val="7778420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C283322-FCE7-4376-8285-95D0B37D9AD7}" type="slidenum">
              <a:rPr lang="en-US" smtClean="0"/>
              <a:t>18</a:t>
            </a:fld>
            <a:endParaRPr lang="en-US"/>
          </a:p>
        </p:txBody>
      </p:sp>
      <p:pic>
        <p:nvPicPr>
          <p:cNvPr id="4" name="Picture 3"/>
          <p:cNvPicPr>
            <a:picLocks noChangeAspect="1"/>
          </p:cNvPicPr>
          <p:nvPr/>
        </p:nvPicPr>
        <p:blipFill>
          <a:blip r:embed="rId2"/>
          <a:stretch>
            <a:fillRect/>
          </a:stretch>
        </p:blipFill>
        <p:spPr>
          <a:xfrm>
            <a:off x="1307592" y="237744"/>
            <a:ext cx="9235440" cy="6483731"/>
          </a:xfrm>
          <a:prstGeom prst="rect">
            <a:avLst/>
          </a:prstGeom>
        </p:spPr>
      </p:pic>
    </p:spTree>
    <p:extLst>
      <p:ext uri="{BB962C8B-B14F-4D97-AF65-F5344CB8AC3E}">
        <p14:creationId xmlns:p14="http://schemas.microsoft.com/office/powerpoint/2010/main" val="719385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C283322-FCE7-4376-8285-95D0B37D9AD7}" type="slidenum">
              <a:rPr lang="en-US" smtClean="0"/>
              <a:t>19</a:t>
            </a:fld>
            <a:endParaRPr lang="en-US"/>
          </a:p>
        </p:txBody>
      </p:sp>
      <p:pic>
        <p:nvPicPr>
          <p:cNvPr id="5" name="Picture 4"/>
          <p:cNvPicPr>
            <a:picLocks noChangeAspect="1"/>
          </p:cNvPicPr>
          <p:nvPr/>
        </p:nvPicPr>
        <p:blipFill>
          <a:blip r:embed="rId2"/>
          <a:stretch>
            <a:fillRect/>
          </a:stretch>
        </p:blipFill>
        <p:spPr>
          <a:xfrm>
            <a:off x="841248" y="1033272"/>
            <a:ext cx="10168128" cy="5449824"/>
          </a:xfrm>
          <a:prstGeom prst="rect">
            <a:avLst/>
          </a:prstGeom>
        </p:spPr>
      </p:pic>
    </p:spTree>
    <p:extLst>
      <p:ext uri="{BB962C8B-B14F-4D97-AF65-F5344CB8AC3E}">
        <p14:creationId xmlns:p14="http://schemas.microsoft.com/office/powerpoint/2010/main" val="2061864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7394" y="326571"/>
            <a:ext cx="11568792" cy="4447371"/>
          </a:xfrm>
          <a:prstGeom prst="rect">
            <a:avLst/>
          </a:prstGeom>
          <a:noFill/>
        </p:spPr>
        <p:txBody>
          <a:bodyPr wrap="square" rtlCol="0">
            <a:spAutoFit/>
          </a:bodyPr>
          <a:lstStyle/>
          <a:p>
            <a:r>
              <a:rPr lang="en-US" sz="2800" i="1" u="sng" dirty="0" smtClean="0"/>
              <a:t>What we do</a:t>
            </a:r>
          </a:p>
          <a:p>
            <a:endParaRPr lang="en-US" sz="2400" dirty="0" smtClean="0"/>
          </a:p>
          <a:p>
            <a:pPr marL="285750" indent="-285750">
              <a:spcAft>
                <a:spcPts val="1800"/>
              </a:spcAft>
              <a:buFont typeface="Arial" panose="020B0604020202020204" pitchFamily="34" charset="0"/>
              <a:buChar char="•"/>
            </a:pPr>
            <a:r>
              <a:rPr lang="en-US" sz="2400" dirty="0" smtClean="0"/>
              <a:t>We document the differences in schooling outcomes of native and refugee children and seek </a:t>
            </a:r>
            <a:r>
              <a:rPr lang="en-US" sz="2400" dirty="0"/>
              <a:t>to understand the underlying causes of </a:t>
            </a:r>
            <a:r>
              <a:rPr lang="en-US" sz="2400" dirty="0" smtClean="0"/>
              <a:t>these differences.</a:t>
            </a:r>
          </a:p>
          <a:p>
            <a:pPr marL="285750" indent="-285750">
              <a:spcAft>
                <a:spcPts val="1800"/>
              </a:spcAft>
              <a:buFont typeface="Arial" panose="020B0604020202020204" pitchFamily="34" charset="0"/>
              <a:buChar char="•"/>
            </a:pPr>
            <a:r>
              <a:rPr lang="en-US" sz="2400" dirty="0" smtClean="0"/>
              <a:t>We </a:t>
            </a:r>
            <a:r>
              <a:rPr lang="en-US" sz="2400" dirty="0"/>
              <a:t>analyze several </a:t>
            </a:r>
            <a:r>
              <a:rPr lang="en-US" sz="2400" dirty="0" smtClean="0"/>
              <a:t>schooling outcomes</a:t>
            </a:r>
            <a:r>
              <a:rPr lang="en-US" sz="2400" dirty="0"/>
              <a:t>, including enrollment status, ever </a:t>
            </a:r>
            <a:r>
              <a:rPr lang="en-US" sz="2400" dirty="0" smtClean="0"/>
              <a:t>attending school</a:t>
            </a:r>
            <a:r>
              <a:rPr lang="en-US" sz="2400" dirty="0"/>
              <a:t>, grade for age, as well as school performance indicators, such as progressing, repeating, and dropping out conditional on enrollment. </a:t>
            </a:r>
          </a:p>
          <a:p>
            <a:pPr marL="285750" indent="-285750">
              <a:spcAft>
                <a:spcPts val="1800"/>
              </a:spcAft>
              <a:buFont typeface="Arial" panose="020B0604020202020204" pitchFamily="34" charset="0"/>
              <a:buChar char="•"/>
            </a:pPr>
            <a:r>
              <a:rPr lang="en-US" sz="2400" dirty="0" smtClean="0"/>
              <a:t>We </a:t>
            </a:r>
            <a:r>
              <a:rPr lang="en-US" sz="2400" dirty="0"/>
              <a:t>also examine children’s employment and marriage outcomes to better understand the observed patterns in schooling outcomes. </a:t>
            </a:r>
          </a:p>
          <a:p>
            <a:endParaRPr lang="en-US" dirty="0"/>
          </a:p>
        </p:txBody>
      </p:sp>
      <p:sp>
        <p:nvSpPr>
          <p:cNvPr id="3" name="Slide Number Placeholder 2"/>
          <p:cNvSpPr>
            <a:spLocks noGrp="1"/>
          </p:cNvSpPr>
          <p:nvPr>
            <p:ph type="sldNum" sz="quarter" idx="12"/>
          </p:nvPr>
        </p:nvSpPr>
        <p:spPr/>
        <p:txBody>
          <a:bodyPr/>
          <a:lstStyle/>
          <a:p>
            <a:fld id="{5C283322-FCE7-4376-8285-95D0B37D9AD7}" type="slidenum">
              <a:rPr lang="en-US" smtClean="0"/>
              <a:t>2</a:t>
            </a:fld>
            <a:endParaRPr lang="en-US"/>
          </a:p>
        </p:txBody>
      </p:sp>
    </p:spTree>
    <p:extLst>
      <p:ext uri="{BB962C8B-B14F-4D97-AF65-F5344CB8AC3E}">
        <p14:creationId xmlns:p14="http://schemas.microsoft.com/office/powerpoint/2010/main" val="29567614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30979" y="2490107"/>
            <a:ext cx="6074228" cy="1569660"/>
          </a:xfrm>
          <a:prstGeom prst="rect">
            <a:avLst/>
          </a:prstGeom>
          <a:noFill/>
        </p:spPr>
        <p:txBody>
          <a:bodyPr wrap="square" rtlCol="0">
            <a:spAutoFit/>
          </a:bodyPr>
          <a:lstStyle/>
          <a:p>
            <a:r>
              <a:rPr lang="en-US" sz="3200" b="1" dirty="0"/>
              <a:t>Other schooling outcomes, including performance indicators</a:t>
            </a:r>
          </a:p>
          <a:p>
            <a:r>
              <a:rPr lang="en-US" sz="3200" dirty="0" smtClean="0"/>
              <a:t> </a:t>
            </a:r>
            <a:endParaRPr lang="en-US" sz="3200" dirty="0"/>
          </a:p>
        </p:txBody>
      </p:sp>
      <p:sp>
        <p:nvSpPr>
          <p:cNvPr id="3" name="Slide Number Placeholder 2"/>
          <p:cNvSpPr>
            <a:spLocks noGrp="1"/>
          </p:cNvSpPr>
          <p:nvPr>
            <p:ph type="sldNum" sz="quarter" idx="12"/>
          </p:nvPr>
        </p:nvSpPr>
        <p:spPr/>
        <p:txBody>
          <a:bodyPr/>
          <a:lstStyle/>
          <a:p>
            <a:fld id="{5C283322-FCE7-4376-8285-95D0B37D9AD7}" type="slidenum">
              <a:rPr lang="en-US" smtClean="0"/>
              <a:t>20</a:t>
            </a:fld>
            <a:endParaRPr lang="en-US"/>
          </a:p>
        </p:txBody>
      </p:sp>
    </p:spTree>
    <p:extLst>
      <p:ext uri="{BB962C8B-B14F-4D97-AF65-F5344CB8AC3E}">
        <p14:creationId xmlns:p14="http://schemas.microsoft.com/office/powerpoint/2010/main" val="2561807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C283322-FCE7-4376-8285-95D0B37D9AD7}" type="slidenum">
              <a:rPr lang="en-US" smtClean="0"/>
              <a:t>21</a:t>
            </a:fld>
            <a:endParaRPr lang="en-US"/>
          </a:p>
        </p:txBody>
      </p:sp>
      <p:pic>
        <p:nvPicPr>
          <p:cNvPr id="3" name="Picture 2"/>
          <p:cNvPicPr>
            <a:picLocks noChangeAspect="1"/>
          </p:cNvPicPr>
          <p:nvPr/>
        </p:nvPicPr>
        <p:blipFill>
          <a:blip r:embed="rId2"/>
          <a:stretch>
            <a:fillRect/>
          </a:stretch>
        </p:blipFill>
        <p:spPr>
          <a:xfrm>
            <a:off x="1051560" y="502920"/>
            <a:ext cx="9857232" cy="6071616"/>
          </a:xfrm>
          <a:prstGeom prst="rect">
            <a:avLst/>
          </a:prstGeom>
        </p:spPr>
      </p:pic>
    </p:spTree>
    <p:extLst>
      <p:ext uri="{BB962C8B-B14F-4D97-AF65-F5344CB8AC3E}">
        <p14:creationId xmlns:p14="http://schemas.microsoft.com/office/powerpoint/2010/main" val="15872573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C283322-FCE7-4376-8285-95D0B37D9AD7}" type="slidenum">
              <a:rPr lang="en-US" smtClean="0"/>
              <a:t>22</a:t>
            </a:fld>
            <a:endParaRPr lang="en-US"/>
          </a:p>
        </p:txBody>
      </p:sp>
      <p:pic>
        <p:nvPicPr>
          <p:cNvPr id="3" name="Picture 2"/>
          <p:cNvPicPr>
            <a:picLocks noChangeAspect="1"/>
          </p:cNvPicPr>
          <p:nvPr/>
        </p:nvPicPr>
        <p:blipFill>
          <a:blip r:embed="rId2"/>
          <a:stretch>
            <a:fillRect/>
          </a:stretch>
        </p:blipFill>
        <p:spPr>
          <a:xfrm>
            <a:off x="512064" y="621792"/>
            <a:ext cx="10841736" cy="5870448"/>
          </a:xfrm>
          <a:prstGeom prst="rect">
            <a:avLst/>
          </a:prstGeom>
        </p:spPr>
      </p:pic>
    </p:spTree>
    <p:extLst>
      <p:ext uri="{BB962C8B-B14F-4D97-AF65-F5344CB8AC3E}">
        <p14:creationId xmlns:p14="http://schemas.microsoft.com/office/powerpoint/2010/main" val="4249493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6571" y="244929"/>
            <a:ext cx="11585122" cy="5447645"/>
          </a:xfrm>
          <a:prstGeom prst="rect">
            <a:avLst/>
          </a:prstGeom>
          <a:noFill/>
        </p:spPr>
        <p:txBody>
          <a:bodyPr wrap="square" rtlCol="0">
            <a:spAutoFit/>
          </a:bodyPr>
          <a:lstStyle/>
          <a:p>
            <a:r>
              <a:rPr lang="en-US" sz="2400" u="sng" dirty="0" smtClean="0"/>
              <a:t>Conclusion</a:t>
            </a:r>
          </a:p>
          <a:p>
            <a:endParaRPr lang="en-US" sz="2400" dirty="0"/>
          </a:p>
          <a:p>
            <a:r>
              <a:rPr lang="en-US" sz="2400" dirty="0" smtClean="0"/>
              <a:t>A </a:t>
            </a:r>
            <a:r>
              <a:rPr lang="en-US" sz="2400" dirty="0"/>
              <a:t>significant fraction of </a:t>
            </a:r>
            <a:r>
              <a:rPr lang="en-US" sz="2400" dirty="0" smtClean="0"/>
              <a:t>native-refugee differences in school enrollment </a:t>
            </a:r>
            <a:r>
              <a:rPr lang="en-US" sz="2400" dirty="0"/>
              <a:t>(about half for boys and two-thirds for girls) can be explained by differences in socioeconomic characteristics between Syrian and Turkish households. </a:t>
            </a:r>
            <a:endParaRPr lang="en-US" sz="2400" dirty="0" smtClean="0"/>
          </a:p>
          <a:p>
            <a:endParaRPr lang="en-US" sz="2400" dirty="0"/>
          </a:p>
          <a:p>
            <a:r>
              <a:rPr lang="en-US" sz="2400" dirty="0" smtClean="0"/>
              <a:t>A </a:t>
            </a:r>
            <a:r>
              <a:rPr lang="en-US" sz="2400" dirty="0"/>
              <a:t>key finding is that once we restrict the refugee sample to children who have arrived in Turkey at or before age 8 and account for the socioeconomic differences, the native–refugee gap completely disappears both for boys and girls</a:t>
            </a:r>
            <a:r>
              <a:rPr lang="en-US" sz="2400" dirty="0" smtClean="0"/>
              <a:t>.</a:t>
            </a:r>
          </a:p>
          <a:p>
            <a:endParaRPr lang="en-US" sz="2400" dirty="0"/>
          </a:p>
          <a:p>
            <a:r>
              <a:rPr lang="en-US" sz="2400" dirty="0" smtClean="0"/>
              <a:t>We </a:t>
            </a:r>
            <a:r>
              <a:rPr lang="en-US" sz="2400" dirty="0"/>
              <a:t>also find a strong association between the timing of school dropouts and the timing of labor market entry among refugee boys, suggesting that these decisions are driven by a similar set of underlying factors. </a:t>
            </a:r>
            <a:endParaRPr lang="en-US" sz="2400" dirty="0" smtClean="0"/>
          </a:p>
          <a:p>
            <a:endParaRPr lang="en-US" dirty="0"/>
          </a:p>
          <a:p>
            <a:endParaRPr lang="en-US" dirty="0"/>
          </a:p>
        </p:txBody>
      </p:sp>
      <p:sp>
        <p:nvSpPr>
          <p:cNvPr id="3" name="Slide Number Placeholder 2"/>
          <p:cNvSpPr>
            <a:spLocks noGrp="1"/>
          </p:cNvSpPr>
          <p:nvPr>
            <p:ph type="sldNum" sz="quarter" idx="12"/>
          </p:nvPr>
        </p:nvSpPr>
        <p:spPr/>
        <p:txBody>
          <a:bodyPr/>
          <a:lstStyle/>
          <a:p>
            <a:fld id="{5C283322-FCE7-4376-8285-95D0B37D9AD7}" type="slidenum">
              <a:rPr lang="en-US" smtClean="0"/>
              <a:t>23</a:t>
            </a:fld>
            <a:endParaRPr lang="en-US"/>
          </a:p>
        </p:txBody>
      </p:sp>
    </p:spTree>
    <p:extLst>
      <p:ext uri="{BB962C8B-B14F-4D97-AF65-F5344CB8AC3E}">
        <p14:creationId xmlns:p14="http://schemas.microsoft.com/office/powerpoint/2010/main" val="19551123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1693" y="489857"/>
            <a:ext cx="11291207" cy="5632311"/>
          </a:xfrm>
          <a:prstGeom prst="rect">
            <a:avLst/>
          </a:prstGeom>
          <a:noFill/>
        </p:spPr>
        <p:txBody>
          <a:bodyPr wrap="square" rtlCol="0">
            <a:spAutoFit/>
          </a:bodyPr>
          <a:lstStyle/>
          <a:p>
            <a:r>
              <a:rPr lang="en-US" sz="2400" dirty="0"/>
              <a:t>The </a:t>
            </a:r>
            <a:r>
              <a:rPr lang="en-US" sz="2400" dirty="0" smtClean="0"/>
              <a:t>native-refugee </a:t>
            </a:r>
            <a:r>
              <a:rPr lang="en-US" sz="2400" dirty="0"/>
              <a:t>differences in school enrollment essentially stem from refugees’ higher propensity for never enrolling in school. </a:t>
            </a:r>
            <a:r>
              <a:rPr lang="en-US" sz="2400" dirty="0" smtClean="0"/>
              <a:t>When </a:t>
            </a:r>
            <a:r>
              <a:rPr lang="en-US" sz="2400" dirty="0"/>
              <a:t>we control for the socioeconomic differences between refugees and natives, refugees are, on average, no more likely to drop out than natives once they are enrolled in school</a:t>
            </a:r>
            <a:r>
              <a:rPr lang="en-US" sz="2400" dirty="0" smtClean="0"/>
              <a:t>.</a:t>
            </a:r>
          </a:p>
          <a:p>
            <a:endParaRPr lang="en-US" sz="2400" dirty="0"/>
          </a:p>
          <a:p>
            <a:r>
              <a:rPr lang="en-US" sz="2400" dirty="0" smtClean="0"/>
              <a:t>In </a:t>
            </a:r>
            <a:r>
              <a:rPr lang="en-US" sz="2400" dirty="0"/>
              <a:t>terms of school performance, conditional on enrollment, refugee boys fall behind native boys, although they are a more select group due to their lower enrollment rates</a:t>
            </a:r>
            <a:r>
              <a:rPr lang="en-US" sz="2400" dirty="0" smtClean="0"/>
              <a:t>.</a:t>
            </a:r>
          </a:p>
          <a:p>
            <a:endParaRPr lang="en-US" sz="2400" dirty="0"/>
          </a:p>
          <a:p>
            <a:endParaRPr lang="en-US" sz="2400" dirty="0" smtClean="0"/>
          </a:p>
          <a:p>
            <a:r>
              <a:rPr lang="en-US" sz="2400" dirty="0" smtClean="0"/>
              <a:t>Policy Implications:</a:t>
            </a:r>
          </a:p>
          <a:p>
            <a:endParaRPr lang="en-US" sz="2400" dirty="0"/>
          </a:p>
          <a:p>
            <a:r>
              <a:rPr lang="en-US" sz="2400" dirty="0" smtClean="0"/>
              <a:t>Targeted program for children arriving at older ages</a:t>
            </a:r>
          </a:p>
          <a:p>
            <a:endParaRPr lang="en-US" sz="2400" dirty="0"/>
          </a:p>
          <a:p>
            <a:r>
              <a:rPr lang="en-US" sz="2400" dirty="0" smtClean="0"/>
              <a:t>Improving </a:t>
            </a:r>
            <a:r>
              <a:rPr lang="en-US" sz="2400" dirty="0"/>
              <a:t>refugee households’ income and living conditions </a:t>
            </a:r>
            <a:r>
              <a:rPr lang="en-US" sz="2400" dirty="0" smtClean="0"/>
              <a:t>would </a:t>
            </a:r>
            <a:r>
              <a:rPr lang="en-US" sz="2400" dirty="0"/>
              <a:t>help improve children’s school outcomes</a:t>
            </a:r>
          </a:p>
        </p:txBody>
      </p:sp>
      <p:sp>
        <p:nvSpPr>
          <p:cNvPr id="3" name="Slide Number Placeholder 2"/>
          <p:cNvSpPr>
            <a:spLocks noGrp="1"/>
          </p:cNvSpPr>
          <p:nvPr>
            <p:ph type="sldNum" sz="quarter" idx="12"/>
          </p:nvPr>
        </p:nvSpPr>
        <p:spPr/>
        <p:txBody>
          <a:bodyPr/>
          <a:lstStyle/>
          <a:p>
            <a:fld id="{5C283322-FCE7-4376-8285-95D0B37D9AD7}" type="slidenum">
              <a:rPr lang="en-US" smtClean="0"/>
              <a:t>24</a:t>
            </a:fld>
            <a:endParaRPr lang="en-US"/>
          </a:p>
        </p:txBody>
      </p:sp>
    </p:spTree>
    <p:extLst>
      <p:ext uri="{BB962C8B-B14F-4D97-AF65-F5344CB8AC3E}">
        <p14:creationId xmlns:p14="http://schemas.microsoft.com/office/powerpoint/2010/main" val="18281628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C283322-FCE7-4376-8285-95D0B37D9AD7}" type="slidenum">
              <a:rPr lang="en-US" smtClean="0"/>
              <a:t>25</a:t>
            </a:fld>
            <a:endParaRPr lang="en-US"/>
          </a:p>
        </p:txBody>
      </p:sp>
      <p:pic>
        <p:nvPicPr>
          <p:cNvPr id="3" name="Picture 2"/>
          <p:cNvPicPr>
            <a:picLocks noChangeAspect="1"/>
          </p:cNvPicPr>
          <p:nvPr/>
        </p:nvPicPr>
        <p:blipFill>
          <a:blip r:embed="rId2"/>
          <a:stretch>
            <a:fillRect/>
          </a:stretch>
        </p:blipFill>
        <p:spPr>
          <a:xfrm>
            <a:off x="978408" y="969264"/>
            <a:ext cx="9646920" cy="5157215"/>
          </a:xfrm>
          <a:prstGeom prst="rect">
            <a:avLst/>
          </a:prstGeom>
        </p:spPr>
      </p:pic>
    </p:spTree>
    <p:extLst>
      <p:ext uri="{BB962C8B-B14F-4D97-AF65-F5344CB8AC3E}">
        <p14:creationId xmlns:p14="http://schemas.microsoft.com/office/powerpoint/2010/main" val="22299201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227359" y="318407"/>
            <a:ext cx="8363317" cy="7135198"/>
          </a:xfrm>
          <a:prstGeom prst="rect">
            <a:avLst/>
          </a:prstGeom>
        </p:spPr>
      </p:pic>
      <p:sp>
        <p:nvSpPr>
          <p:cNvPr id="3" name="Slide Number Placeholder 2"/>
          <p:cNvSpPr>
            <a:spLocks noGrp="1"/>
          </p:cNvSpPr>
          <p:nvPr>
            <p:ph type="sldNum" sz="quarter" idx="12"/>
          </p:nvPr>
        </p:nvSpPr>
        <p:spPr/>
        <p:txBody>
          <a:bodyPr/>
          <a:lstStyle/>
          <a:p>
            <a:fld id="{5C283322-FCE7-4376-8285-95D0B37D9AD7}" type="slidenum">
              <a:rPr lang="en-US" smtClean="0"/>
              <a:t>26</a:t>
            </a:fld>
            <a:endParaRPr lang="en-US"/>
          </a:p>
        </p:txBody>
      </p:sp>
    </p:spTree>
    <p:extLst>
      <p:ext uri="{BB962C8B-B14F-4D97-AF65-F5344CB8AC3E}">
        <p14:creationId xmlns:p14="http://schemas.microsoft.com/office/powerpoint/2010/main" val="955036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5557" y="293916"/>
            <a:ext cx="11650436" cy="6063198"/>
          </a:xfrm>
          <a:prstGeom prst="rect">
            <a:avLst/>
          </a:prstGeom>
          <a:noFill/>
        </p:spPr>
        <p:txBody>
          <a:bodyPr wrap="square" rtlCol="0">
            <a:spAutoFit/>
          </a:bodyPr>
          <a:lstStyle/>
          <a:p>
            <a:r>
              <a:rPr lang="en-US" sz="2800" u="sng" dirty="0" smtClean="0"/>
              <a:t>Data</a:t>
            </a:r>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r>
              <a:rPr lang="en-US" sz="2400" dirty="0" smtClean="0"/>
              <a:t>Turkey </a:t>
            </a:r>
            <a:r>
              <a:rPr lang="en-US" sz="2400" dirty="0"/>
              <a:t>Demographic and Health Survey (</a:t>
            </a:r>
            <a:r>
              <a:rPr lang="en-US" sz="2400" dirty="0" smtClean="0"/>
              <a:t>TDHS). For </a:t>
            </a:r>
            <a:r>
              <a:rPr lang="en-US" sz="2400" dirty="0"/>
              <a:t>the first time in 2018, the TDHS included a module (TDHS-S) to collect information on Syrian refugees in Turkey</a:t>
            </a:r>
            <a:r>
              <a:rPr lang="en-US" sz="2400" dirty="0" smtClean="0"/>
              <a:t>.</a:t>
            </a:r>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r>
              <a:rPr lang="en-US" sz="2400" dirty="0" smtClean="0"/>
              <a:t>Both </a:t>
            </a:r>
            <a:r>
              <a:rPr lang="en-US" sz="2400" dirty="0"/>
              <a:t>the TDHS and TDHS-S collect rich information on sample households’ demographic and socioeconomic characteristics, including children’s </a:t>
            </a:r>
            <a:r>
              <a:rPr lang="en-US" sz="2400" dirty="0" smtClean="0"/>
              <a:t>schooling. </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smtClean="0"/>
              <a:t>In </a:t>
            </a:r>
            <a:r>
              <a:rPr lang="en-US" sz="2400" dirty="0"/>
              <a:t>addition, both the TDHS and TDHS-S are </a:t>
            </a:r>
            <a:r>
              <a:rPr lang="en-US" sz="2400" i="1" dirty="0"/>
              <a:t>representative</a:t>
            </a:r>
            <a:r>
              <a:rPr lang="en-US" sz="2400" dirty="0"/>
              <a:t> of their respective populations. </a:t>
            </a:r>
            <a:endParaRPr lang="en-US" sz="2400" dirty="0" smtClean="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smtClean="0"/>
              <a:t>Our </a:t>
            </a:r>
            <a:r>
              <a:rPr lang="en-US" sz="2400" dirty="0"/>
              <a:t>main target group is school-aged children. </a:t>
            </a:r>
            <a:endParaRPr lang="en-US" sz="2400" dirty="0" smtClean="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smtClean="0"/>
              <a:t>Considering </a:t>
            </a:r>
            <a:r>
              <a:rPr lang="en-US" sz="2400" dirty="0"/>
              <a:t>late school entry for both Turkish and Syrian children, we restrict the sample to 7–17-year-olds. </a:t>
            </a:r>
            <a:endParaRPr lang="en-US" sz="2400" dirty="0" smtClean="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smtClean="0"/>
              <a:t>7,219 </a:t>
            </a:r>
            <a:r>
              <a:rPr lang="en-US" sz="2400" dirty="0"/>
              <a:t>children </a:t>
            </a:r>
            <a:r>
              <a:rPr lang="en-US" sz="2400" dirty="0" smtClean="0"/>
              <a:t>in </a:t>
            </a:r>
            <a:r>
              <a:rPr lang="en-US" sz="2400" dirty="0"/>
              <a:t>the Turkish </a:t>
            </a:r>
            <a:r>
              <a:rPr lang="en-US" sz="2400" dirty="0" smtClean="0"/>
              <a:t>sample </a:t>
            </a:r>
            <a:r>
              <a:rPr lang="en-US" sz="2400" dirty="0"/>
              <a:t>and </a:t>
            </a:r>
            <a:r>
              <a:rPr lang="en-US" sz="2400" dirty="0" smtClean="0"/>
              <a:t>3,010 children in the </a:t>
            </a:r>
            <a:r>
              <a:rPr lang="en-US" sz="2400" dirty="0"/>
              <a:t>Syrian </a:t>
            </a:r>
            <a:r>
              <a:rPr lang="en-US" sz="2400" dirty="0" smtClean="0"/>
              <a:t>sample</a:t>
            </a:r>
            <a:endParaRPr lang="en-US" sz="2400" dirty="0"/>
          </a:p>
        </p:txBody>
      </p:sp>
      <p:sp>
        <p:nvSpPr>
          <p:cNvPr id="3" name="Slide Number Placeholder 2"/>
          <p:cNvSpPr>
            <a:spLocks noGrp="1"/>
          </p:cNvSpPr>
          <p:nvPr>
            <p:ph type="sldNum" sz="quarter" idx="12"/>
          </p:nvPr>
        </p:nvSpPr>
        <p:spPr/>
        <p:txBody>
          <a:bodyPr/>
          <a:lstStyle/>
          <a:p>
            <a:fld id="{5C283322-FCE7-4376-8285-95D0B37D9AD7}" type="slidenum">
              <a:rPr lang="en-US" smtClean="0"/>
              <a:t>3</a:t>
            </a:fld>
            <a:endParaRPr lang="en-US"/>
          </a:p>
        </p:txBody>
      </p:sp>
    </p:spTree>
    <p:extLst>
      <p:ext uri="{BB962C8B-B14F-4D97-AF65-F5344CB8AC3E}">
        <p14:creationId xmlns:p14="http://schemas.microsoft.com/office/powerpoint/2010/main" val="949087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0243" y="253093"/>
            <a:ext cx="11511643" cy="6647974"/>
          </a:xfrm>
          <a:prstGeom prst="rect">
            <a:avLst/>
          </a:prstGeom>
          <a:noFill/>
        </p:spPr>
        <p:txBody>
          <a:bodyPr wrap="square" rtlCol="0">
            <a:spAutoFit/>
          </a:bodyPr>
          <a:lstStyle/>
          <a:p>
            <a:r>
              <a:rPr lang="en-US" sz="2800" u="sng" dirty="0" smtClean="0"/>
              <a:t>Summary of Key Findings</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smtClean="0"/>
              <a:t>Accounting </a:t>
            </a:r>
            <a:r>
              <a:rPr lang="en-US" sz="2400" dirty="0"/>
              <a:t>for a rich set of socioeconomic variables, we find that the native–refugee gap in school enrollment drops by half for boys and two-thirds for girls, but the gap persists for both genders</a:t>
            </a:r>
            <a:r>
              <a:rPr lang="en-US" sz="2400" dirty="0" smtClean="0"/>
              <a:t>.</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smtClean="0"/>
              <a:t>When </a:t>
            </a:r>
            <a:r>
              <a:rPr lang="en-US" sz="2400" dirty="0"/>
              <a:t>we restrict the sample to refugees who arrived in Turkey at or before age 8 and account for socioeconomic differences, the native–refugee gap completely vanishes for both boys and girls, indicating that school integration of refugee children in Turkey has been possible conditional on their age at arrival. </a:t>
            </a:r>
            <a:endParaRPr lang="en-US" sz="2400" dirty="0" smtClean="0"/>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smtClean="0"/>
              <a:t>We </a:t>
            </a:r>
            <a:r>
              <a:rPr lang="en-US" sz="2400" dirty="0"/>
              <a:t>also find that the timing of boys’ school dropouts coincides with their entry into the labor market, whereas girls’ dropouts mostly occur before marriage age</a:t>
            </a:r>
            <a:r>
              <a:rPr lang="en-US" sz="2400" dirty="0" smtClean="0"/>
              <a:t>.</a:t>
            </a:r>
          </a:p>
          <a:p>
            <a:pPr marL="285750" indent="-285750">
              <a:buFont typeface="Arial" panose="020B0604020202020204" pitchFamily="34" charset="0"/>
              <a:buChar char="•"/>
            </a:pPr>
            <a:endParaRPr lang="en-US" sz="2400" dirty="0" smtClean="0"/>
          </a:p>
          <a:p>
            <a:pPr marL="285750" indent="-285750">
              <a:buFont typeface="Arial" panose="020B0604020202020204" pitchFamily="34" charset="0"/>
              <a:buChar char="•"/>
            </a:pPr>
            <a:r>
              <a:rPr lang="en-US" sz="2400" dirty="0" smtClean="0"/>
              <a:t> </a:t>
            </a:r>
            <a:r>
              <a:rPr lang="en-US" sz="2400" dirty="0"/>
              <a:t>Finally, we </a:t>
            </a:r>
            <a:r>
              <a:rPr lang="en-US" sz="2400" dirty="0" smtClean="0"/>
              <a:t>document </a:t>
            </a:r>
            <a:r>
              <a:rPr lang="en-US" sz="2400" dirty="0"/>
              <a:t>important differences between natives and refugees, as well as early and late arrivers among refugees, in never starting school, grade progression and repetition, dropping out, and grade for age.</a:t>
            </a:r>
          </a:p>
          <a:p>
            <a:pPr marL="285750" indent="-285750">
              <a:buFont typeface="Arial" panose="020B0604020202020204" pitchFamily="34" charset="0"/>
              <a:buChar char="•"/>
            </a:pPr>
            <a:endParaRPr lang="en-US" dirty="0"/>
          </a:p>
        </p:txBody>
      </p:sp>
      <p:sp>
        <p:nvSpPr>
          <p:cNvPr id="3" name="Slide Number Placeholder 2"/>
          <p:cNvSpPr>
            <a:spLocks noGrp="1"/>
          </p:cNvSpPr>
          <p:nvPr>
            <p:ph type="sldNum" sz="quarter" idx="12"/>
          </p:nvPr>
        </p:nvSpPr>
        <p:spPr/>
        <p:txBody>
          <a:bodyPr/>
          <a:lstStyle/>
          <a:p>
            <a:fld id="{5C283322-FCE7-4376-8285-95D0B37D9AD7}" type="slidenum">
              <a:rPr lang="en-US" smtClean="0"/>
              <a:t>4</a:t>
            </a:fld>
            <a:endParaRPr lang="en-US"/>
          </a:p>
        </p:txBody>
      </p:sp>
    </p:spTree>
    <p:extLst>
      <p:ext uri="{BB962C8B-B14F-4D97-AF65-F5344CB8AC3E}">
        <p14:creationId xmlns:p14="http://schemas.microsoft.com/office/powerpoint/2010/main" val="1114534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26671" y="555171"/>
            <a:ext cx="9829800" cy="830997"/>
          </a:xfrm>
          <a:prstGeom prst="rect">
            <a:avLst/>
          </a:prstGeom>
          <a:noFill/>
        </p:spPr>
        <p:txBody>
          <a:bodyPr wrap="square" rtlCol="0">
            <a:spAutoFit/>
          </a:bodyPr>
          <a:lstStyle/>
          <a:p>
            <a:pPr algn="ctr"/>
            <a:r>
              <a:rPr lang="en-US" sz="2400" dirty="0"/>
              <a:t>Pre-war Period School Enrollment Rates of Syrian and Turkish Children by Age and Gender, SFHS-2009 and TDHS-2008</a:t>
            </a:r>
          </a:p>
        </p:txBody>
      </p:sp>
      <p:pic>
        <p:nvPicPr>
          <p:cNvPr id="7" name="Picture 6"/>
          <p:cNvPicPr>
            <a:picLocks noChangeAspect="1"/>
          </p:cNvPicPr>
          <p:nvPr/>
        </p:nvPicPr>
        <p:blipFill>
          <a:blip r:embed="rId2"/>
          <a:stretch>
            <a:fillRect/>
          </a:stretch>
        </p:blipFill>
        <p:spPr>
          <a:xfrm>
            <a:off x="2149043" y="1736891"/>
            <a:ext cx="8019983" cy="4855886"/>
          </a:xfrm>
          <a:prstGeom prst="rect">
            <a:avLst/>
          </a:prstGeom>
        </p:spPr>
      </p:pic>
      <p:sp>
        <p:nvSpPr>
          <p:cNvPr id="2" name="Slide Number Placeholder 1"/>
          <p:cNvSpPr>
            <a:spLocks noGrp="1"/>
          </p:cNvSpPr>
          <p:nvPr>
            <p:ph type="sldNum" sz="quarter" idx="12"/>
          </p:nvPr>
        </p:nvSpPr>
        <p:spPr/>
        <p:txBody>
          <a:bodyPr/>
          <a:lstStyle/>
          <a:p>
            <a:fld id="{5C283322-FCE7-4376-8285-95D0B37D9AD7}" type="slidenum">
              <a:rPr lang="en-US" smtClean="0"/>
              <a:t>5</a:t>
            </a:fld>
            <a:endParaRPr lang="en-US"/>
          </a:p>
        </p:txBody>
      </p:sp>
    </p:spTree>
    <p:extLst>
      <p:ext uri="{BB962C8B-B14F-4D97-AF65-F5344CB8AC3E}">
        <p14:creationId xmlns:p14="http://schemas.microsoft.com/office/powerpoint/2010/main" val="878393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5991" y="751116"/>
            <a:ext cx="11250387" cy="5509200"/>
          </a:xfrm>
          <a:prstGeom prst="rect">
            <a:avLst/>
          </a:prstGeom>
          <a:noFill/>
        </p:spPr>
        <p:txBody>
          <a:bodyPr wrap="square" rtlCol="0">
            <a:spAutoFit/>
          </a:bodyPr>
          <a:lstStyle/>
          <a:p>
            <a:pPr marL="342900" indent="-342900">
              <a:buFont typeface="Arial" panose="020B0604020202020204" pitchFamily="34" charset="0"/>
              <a:buChar char="•"/>
            </a:pPr>
            <a:r>
              <a:rPr lang="en-US" sz="2200" dirty="0" smtClean="0"/>
              <a:t>Initially, refugee children </a:t>
            </a:r>
            <a:r>
              <a:rPr lang="en-US" sz="2200" dirty="0"/>
              <a:t>attended schools set up at the initiative of camp administrators. </a:t>
            </a:r>
            <a:r>
              <a:rPr lang="en-US" sz="2200" dirty="0" smtClean="0"/>
              <a:t>These </a:t>
            </a:r>
            <a:r>
              <a:rPr lang="en-US" sz="2200" dirty="0"/>
              <a:t>camp schools were later turned into Temporary Education Centers (TECs) and established in off-camp areas as refugees gradually moved out of camps. </a:t>
            </a:r>
            <a:endParaRPr lang="en-US" sz="2200" dirty="0" smtClean="0"/>
          </a:p>
          <a:p>
            <a:endParaRPr lang="en-US" sz="2200" dirty="0"/>
          </a:p>
          <a:p>
            <a:pPr marL="342900" indent="-342900">
              <a:buFont typeface="Arial" panose="020B0604020202020204" pitchFamily="34" charset="0"/>
              <a:buChar char="•"/>
            </a:pPr>
            <a:r>
              <a:rPr lang="en-US" sz="2200" dirty="0" smtClean="0"/>
              <a:t>Starting </a:t>
            </a:r>
            <a:r>
              <a:rPr lang="en-US" sz="2200" dirty="0"/>
              <a:t>with the 2014–2015 school year, Syrian refugee children were accepted into Turkish public schools</a:t>
            </a:r>
            <a:r>
              <a:rPr lang="en-US" sz="2200" dirty="0" smtClean="0"/>
              <a:t>.</a:t>
            </a:r>
          </a:p>
          <a:p>
            <a:endParaRPr lang="en-US" sz="2200" dirty="0"/>
          </a:p>
          <a:p>
            <a:pPr marL="342900" indent="-342900">
              <a:buFont typeface="Arial" panose="020B0604020202020204" pitchFamily="34" charset="0"/>
              <a:buChar char="•"/>
            </a:pPr>
            <a:r>
              <a:rPr lang="en-US" sz="2200" dirty="0" smtClean="0"/>
              <a:t>The </a:t>
            </a:r>
            <a:r>
              <a:rPr lang="en-US" sz="2200" dirty="0"/>
              <a:t>latest statistics </a:t>
            </a:r>
            <a:r>
              <a:rPr lang="en-US" sz="2200" dirty="0" smtClean="0"/>
              <a:t>from </a:t>
            </a:r>
            <a:r>
              <a:rPr lang="en-US" sz="2200" dirty="0"/>
              <a:t>the Ministry of Education of Turkey (</a:t>
            </a:r>
            <a:r>
              <a:rPr lang="en-US" sz="2200" dirty="0" err="1"/>
              <a:t>MoNE</a:t>
            </a:r>
            <a:r>
              <a:rPr lang="en-US" sz="2200" dirty="0"/>
              <a:t>) indicate that over a third of school-aged Syrian children are not attending school (</a:t>
            </a:r>
            <a:r>
              <a:rPr lang="en-US" sz="2200" dirty="0" err="1"/>
              <a:t>MoNE</a:t>
            </a:r>
            <a:r>
              <a:rPr lang="en-US" sz="2200" dirty="0"/>
              <a:t>, 2021a). </a:t>
            </a:r>
            <a:endParaRPr lang="en-US" sz="2200" dirty="0" smtClean="0"/>
          </a:p>
          <a:p>
            <a:endParaRPr lang="en-US" sz="2200" dirty="0"/>
          </a:p>
          <a:p>
            <a:pPr marL="342900" indent="-342900">
              <a:buFont typeface="Arial" panose="020B0604020202020204" pitchFamily="34" charset="0"/>
              <a:buChar char="•"/>
            </a:pPr>
            <a:r>
              <a:rPr lang="en-US" sz="2200" dirty="0" smtClean="0"/>
              <a:t>While 41% </a:t>
            </a:r>
            <a:r>
              <a:rPr lang="en-US" sz="2200" dirty="0"/>
              <a:t>of Syrian children were enrolled in the 2014–2015 school year, and this rate increased to </a:t>
            </a:r>
            <a:r>
              <a:rPr lang="en-US" sz="2200" dirty="0" smtClean="0"/>
              <a:t>64% in </a:t>
            </a:r>
            <a:r>
              <a:rPr lang="en-US" sz="2200" dirty="0"/>
              <a:t>the 2020–2021 school year. </a:t>
            </a:r>
            <a:endParaRPr lang="en-US" sz="2200" dirty="0" smtClean="0"/>
          </a:p>
          <a:p>
            <a:endParaRPr lang="en-US" sz="2200" dirty="0"/>
          </a:p>
          <a:p>
            <a:pPr marL="342900" indent="-342900">
              <a:buFont typeface="Arial" panose="020B0604020202020204" pitchFamily="34" charset="0"/>
              <a:buChar char="•"/>
            </a:pPr>
            <a:r>
              <a:rPr lang="en-US" sz="2200" dirty="0" smtClean="0"/>
              <a:t>The </a:t>
            </a:r>
            <a:r>
              <a:rPr lang="en-US" sz="2200" dirty="0"/>
              <a:t>most significant improvement was at primary and middle school levels, where the enrollment rate reached nearly </a:t>
            </a:r>
            <a:r>
              <a:rPr lang="en-US" sz="2200" dirty="0" smtClean="0"/>
              <a:t>80%; </a:t>
            </a:r>
            <a:r>
              <a:rPr lang="en-US" sz="2200" dirty="0"/>
              <a:t>however, enrollment remained low at </a:t>
            </a:r>
            <a:r>
              <a:rPr lang="en-US" sz="2200" dirty="0" smtClean="0"/>
              <a:t>39% at </a:t>
            </a:r>
            <a:r>
              <a:rPr lang="en-US" sz="2200" dirty="0"/>
              <a:t>the high school </a:t>
            </a:r>
            <a:r>
              <a:rPr lang="en-US" sz="2200" dirty="0" smtClean="0"/>
              <a:t>level.</a:t>
            </a:r>
            <a:endParaRPr lang="en-US" dirty="0"/>
          </a:p>
        </p:txBody>
      </p:sp>
      <p:sp>
        <p:nvSpPr>
          <p:cNvPr id="3" name="Slide Number Placeholder 2"/>
          <p:cNvSpPr>
            <a:spLocks noGrp="1"/>
          </p:cNvSpPr>
          <p:nvPr>
            <p:ph type="sldNum" sz="quarter" idx="12"/>
          </p:nvPr>
        </p:nvSpPr>
        <p:spPr/>
        <p:txBody>
          <a:bodyPr/>
          <a:lstStyle/>
          <a:p>
            <a:fld id="{5C283322-FCE7-4376-8285-95D0B37D9AD7}" type="slidenum">
              <a:rPr lang="en-US" smtClean="0"/>
              <a:t>6</a:t>
            </a:fld>
            <a:endParaRPr lang="en-US"/>
          </a:p>
        </p:txBody>
      </p:sp>
    </p:spTree>
    <p:extLst>
      <p:ext uri="{BB962C8B-B14F-4D97-AF65-F5344CB8AC3E}">
        <p14:creationId xmlns:p14="http://schemas.microsoft.com/office/powerpoint/2010/main" val="501180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754410" y="1348481"/>
            <a:ext cx="8934462" cy="5139374"/>
          </a:xfrm>
          <a:prstGeom prst="rect">
            <a:avLst/>
          </a:prstGeom>
        </p:spPr>
      </p:pic>
      <p:sp>
        <p:nvSpPr>
          <p:cNvPr id="3" name="TextBox 2"/>
          <p:cNvSpPr txBox="1"/>
          <p:nvPr/>
        </p:nvSpPr>
        <p:spPr>
          <a:xfrm>
            <a:off x="759734" y="253093"/>
            <a:ext cx="10923814" cy="830997"/>
          </a:xfrm>
          <a:prstGeom prst="rect">
            <a:avLst/>
          </a:prstGeom>
          <a:noFill/>
        </p:spPr>
        <p:txBody>
          <a:bodyPr wrap="square" rtlCol="0">
            <a:spAutoFit/>
          </a:bodyPr>
          <a:lstStyle/>
          <a:p>
            <a:pPr algn="ctr"/>
            <a:r>
              <a:rPr lang="en-US" sz="2400" dirty="0"/>
              <a:t>Number of Syrian Students in TECs, Public Schools and Out-of-School Children, and School Enrolment Rates</a:t>
            </a:r>
          </a:p>
        </p:txBody>
      </p:sp>
      <p:sp>
        <p:nvSpPr>
          <p:cNvPr id="4" name="Slide Number Placeholder 3"/>
          <p:cNvSpPr>
            <a:spLocks noGrp="1"/>
          </p:cNvSpPr>
          <p:nvPr>
            <p:ph type="sldNum" sz="quarter" idx="12"/>
          </p:nvPr>
        </p:nvSpPr>
        <p:spPr/>
        <p:txBody>
          <a:bodyPr/>
          <a:lstStyle/>
          <a:p>
            <a:fld id="{5C283322-FCE7-4376-8285-95D0B37D9AD7}" type="slidenum">
              <a:rPr lang="en-US" smtClean="0"/>
              <a:t>7</a:t>
            </a:fld>
            <a:endParaRPr lang="en-US"/>
          </a:p>
        </p:txBody>
      </p:sp>
    </p:spTree>
    <p:extLst>
      <p:ext uri="{BB962C8B-B14F-4D97-AF65-F5344CB8AC3E}">
        <p14:creationId xmlns:p14="http://schemas.microsoft.com/office/powerpoint/2010/main" val="1869931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1029" y="1292679"/>
            <a:ext cx="10972691" cy="5485464"/>
          </a:xfrm>
          <a:prstGeom prst="rect">
            <a:avLst/>
          </a:prstGeom>
          <a:noFill/>
          <a:ln>
            <a:noFill/>
          </a:ln>
        </p:spPr>
      </p:pic>
      <p:sp>
        <p:nvSpPr>
          <p:cNvPr id="3" name="TextBox 2"/>
          <p:cNvSpPr txBox="1"/>
          <p:nvPr/>
        </p:nvSpPr>
        <p:spPr>
          <a:xfrm>
            <a:off x="2441121" y="522514"/>
            <a:ext cx="7837715" cy="461665"/>
          </a:xfrm>
          <a:prstGeom prst="rect">
            <a:avLst/>
          </a:prstGeom>
          <a:noFill/>
        </p:spPr>
        <p:txBody>
          <a:bodyPr wrap="square" rtlCol="0">
            <a:spAutoFit/>
          </a:bodyPr>
          <a:lstStyle/>
          <a:p>
            <a:pPr algn="ctr"/>
            <a:r>
              <a:rPr lang="en-US" sz="2400" dirty="0" smtClean="0"/>
              <a:t>A) School Enrollment </a:t>
            </a:r>
            <a:r>
              <a:rPr lang="en-US" sz="2400" dirty="0"/>
              <a:t>by Native-Refugee Status and Gender</a:t>
            </a:r>
          </a:p>
        </p:txBody>
      </p:sp>
      <p:sp>
        <p:nvSpPr>
          <p:cNvPr id="4" name="Slide Number Placeholder 3"/>
          <p:cNvSpPr>
            <a:spLocks noGrp="1"/>
          </p:cNvSpPr>
          <p:nvPr>
            <p:ph type="sldNum" sz="quarter" idx="12"/>
          </p:nvPr>
        </p:nvSpPr>
        <p:spPr/>
        <p:txBody>
          <a:bodyPr/>
          <a:lstStyle/>
          <a:p>
            <a:fld id="{5C283322-FCE7-4376-8285-95D0B37D9AD7}" type="slidenum">
              <a:rPr lang="en-US" smtClean="0"/>
              <a:t>8</a:t>
            </a:fld>
            <a:endParaRPr lang="en-US"/>
          </a:p>
        </p:txBody>
      </p:sp>
    </p:spTree>
    <p:extLst>
      <p:ext uri="{BB962C8B-B14F-4D97-AF65-F5344CB8AC3E}">
        <p14:creationId xmlns:p14="http://schemas.microsoft.com/office/powerpoint/2010/main" val="1621255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40696" y="1762093"/>
            <a:ext cx="10755581" cy="5530592"/>
          </a:xfrm>
          <a:prstGeom prst="rect">
            <a:avLst/>
          </a:prstGeom>
        </p:spPr>
      </p:pic>
      <p:sp>
        <p:nvSpPr>
          <p:cNvPr id="3" name="Slide Number Placeholder 2"/>
          <p:cNvSpPr>
            <a:spLocks noGrp="1"/>
          </p:cNvSpPr>
          <p:nvPr>
            <p:ph type="sldNum" sz="quarter" idx="12"/>
          </p:nvPr>
        </p:nvSpPr>
        <p:spPr/>
        <p:txBody>
          <a:bodyPr/>
          <a:lstStyle/>
          <a:p>
            <a:fld id="{5C283322-FCE7-4376-8285-95D0B37D9AD7}" type="slidenum">
              <a:rPr lang="en-US" smtClean="0"/>
              <a:t>9</a:t>
            </a:fld>
            <a:endParaRPr lang="en-US"/>
          </a:p>
        </p:txBody>
      </p:sp>
    </p:spTree>
    <p:extLst>
      <p:ext uri="{BB962C8B-B14F-4D97-AF65-F5344CB8AC3E}">
        <p14:creationId xmlns:p14="http://schemas.microsoft.com/office/powerpoint/2010/main" val="29329984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2791</TotalTime>
  <Words>936</Words>
  <Application>Microsoft Office PowerPoint</Application>
  <PresentationFormat>Geniş ekran</PresentationFormat>
  <Paragraphs>103</Paragraphs>
  <Slides>26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26</vt:i4>
      </vt:variant>
    </vt:vector>
  </HeadingPairs>
  <TitlesOfParts>
    <vt:vector size="31" baseType="lpstr">
      <vt:lpstr>Arial</vt:lpstr>
      <vt:lpstr>Calibri</vt:lpstr>
      <vt:lpstr>Calibri Light</vt:lpstr>
      <vt:lpstr>Cambria Math</vt:lpstr>
      <vt:lpstr>Office Theme</vt:lpstr>
      <vt:lpstr>School Integration of Syrian Refugee Children in Turkey</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Brown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Integration of Syrian Refugee Children in Turkey</dc:title>
  <dc:creator>Murat Kirdar</dc:creator>
  <cp:lastModifiedBy>Windows Kullanıcısı</cp:lastModifiedBy>
  <cp:revision>44</cp:revision>
  <cp:lastPrinted>2022-12-02T05:43:49Z</cp:lastPrinted>
  <dcterms:created xsi:type="dcterms:W3CDTF">2022-11-30T16:31:25Z</dcterms:created>
  <dcterms:modified xsi:type="dcterms:W3CDTF">2023-10-18T18:51:56Z</dcterms:modified>
</cp:coreProperties>
</file>