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7"/>
  </p:notesMasterIdLst>
  <p:sldIdLst>
    <p:sldId id="256" r:id="rId2"/>
    <p:sldId id="353" r:id="rId3"/>
    <p:sldId id="259" r:id="rId4"/>
    <p:sldId id="260" r:id="rId5"/>
    <p:sldId id="356" r:id="rId6"/>
    <p:sldId id="365" r:id="rId7"/>
    <p:sldId id="366" r:id="rId8"/>
    <p:sldId id="263" r:id="rId9"/>
    <p:sldId id="360" r:id="rId10"/>
    <p:sldId id="354" r:id="rId11"/>
    <p:sldId id="367" r:id="rId12"/>
    <p:sldId id="355" r:id="rId13"/>
    <p:sldId id="362" r:id="rId14"/>
    <p:sldId id="373" r:id="rId15"/>
    <p:sldId id="370" r:id="rId16"/>
    <p:sldId id="347" r:id="rId17"/>
    <p:sldId id="348" r:id="rId18"/>
    <p:sldId id="375" r:id="rId19"/>
    <p:sldId id="378" r:id="rId20"/>
    <p:sldId id="374" r:id="rId21"/>
    <p:sldId id="282" r:id="rId22"/>
    <p:sldId id="385" r:id="rId23"/>
    <p:sldId id="368" r:id="rId24"/>
    <p:sldId id="352" r:id="rId25"/>
    <p:sldId id="381" r:id="rId26"/>
    <p:sldId id="371" r:id="rId27"/>
    <p:sldId id="372" r:id="rId28"/>
    <p:sldId id="376" r:id="rId29"/>
    <p:sldId id="377" r:id="rId30"/>
    <p:sldId id="379" r:id="rId31"/>
    <p:sldId id="380" r:id="rId32"/>
    <p:sldId id="382" r:id="rId33"/>
    <p:sldId id="383" r:id="rId34"/>
    <p:sldId id="384" r:id="rId35"/>
    <p:sldId id="386"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89" autoAdjust="0"/>
    <p:restoredTop sz="96189" autoAdjust="0"/>
  </p:normalViewPr>
  <p:slideViewPr>
    <p:cSldViewPr snapToGrid="0" snapToObjects="1">
      <p:cViewPr varScale="1">
        <p:scale>
          <a:sx n="130" d="100"/>
          <a:sy n="130" d="100"/>
        </p:scale>
        <p:origin x="680"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530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42628-8C82-B844-AA3A-999204246B00}" type="datetimeFigureOut">
              <a:rPr lang="en-US" smtClean="0"/>
              <a:t>9/27/23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501CB-8F94-D644-A7E1-5E2CDB6E3518}" type="slidenum">
              <a:rPr lang="en-US" smtClean="0"/>
              <a:t>‹#›</a:t>
            </a:fld>
            <a:endParaRPr lang="en-US"/>
          </a:p>
        </p:txBody>
      </p:sp>
    </p:spTree>
    <p:extLst>
      <p:ext uri="{BB962C8B-B14F-4D97-AF65-F5344CB8AC3E}">
        <p14:creationId xmlns:p14="http://schemas.microsoft.com/office/powerpoint/2010/main" val="204187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501CB-8F94-D644-A7E1-5E2CDB6E3518}" type="slidenum">
              <a:rPr lang="en-US" smtClean="0"/>
              <a:t>1</a:t>
            </a:fld>
            <a:endParaRPr lang="en-US"/>
          </a:p>
        </p:txBody>
      </p:sp>
    </p:spTree>
    <p:extLst>
      <p:ext uri="{BB962C8B-B14F-4D97-AF65-F5344CB8AC3E}">
        <p14:creationId xmlns:p14="http://schemas.microsoft.com/office/powerpoint/2010/main" val="4041381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988501CB-8F94-D644-A7E1-5E2CDB6E3518}" type="slidenum">
              <a:rPr lang="en-US" smtClean="0"/>
              <a:t>2</a:t>
            </a:fld>
            <a:endParaRPr lang="en-US"/>
          </a:p>
        </p:txBody>
      </p:sp>
    </p:spTree>
    <p:extLst>
      <p:ext uri="{BB962C8B-B14F-4D97-AF65-F5344CB8AC3E}">
        <p14:creationId xmlns:p14="http://schemas.microsoft.com/office/powerpoint/2010/main" val="239329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501CB-8F94-D644-A7E1-5E2CDB6E3518}" type="slidenum">
              <a:rPr lang="en-US" smtClean="0"/>
              <a:t>3</a:t>
            </a:fld>
            <a:endParaRPr lang="en-US"/>
          </a:p>
        </p:txBody>
      </p:sp>
    </p:spTree>
    <p:extLst>
      <p:ext uri="{BB962C8B-B14F-4D97-AF65-F5344CB8AC3E}">
        <p14:creationId xmlns:p14="http://schemas.microsoft.com/office/powerpoint/2010/main" val="118900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501CB-8F94-D644-A7E1-5E2CDB6E3518}" type="slidenum">
              <a:rPr lang="en-US" smtClean="0"/>
              <a:t>4</a:t>
            </a:fld>
            <a:endParaRPr lang="en-US"/>
          </a:p>
        </p:txBody>
      </p:sp>
    </p:spTree>
    <p:extLst>
      <p:ext uri="{BB962C8B-B14F-4D97-AF65-F5344CB8AC3E}">
        <p14:creationId xmlns:p14="http://schemas.microsoft.com/office/powerpoint/2010/main" val="4079283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988501CB-8F94-D644-A7E1-5E2CDB6E3518}" type="slidenum">
              <a:rPr lang="en-US" smtClean="0"/>
              <a:t>6</a:t>
            </a:fld>
            <a:endParaRPr lang="en-US"/>
          </a:p>
        </p:txBody>
      </p:sp>
    </p:spTree>
    <p:extLst>
      <p:ext uri="{BB962C8B-B14F-4D97-AF65-F5344CB8AC3E}">
        <p14:creationId xmlns:p14="http://schemas.microsoft.com/office/powerpoint/2010/main" val="333528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88501CB-8F94-D644-A7E1-5E2CDB6E3518}" type="slidenum">
              <a:rPr lang="en-US" smtClean="0"/>
              <a:t>8</a:t>
            </a:fld>
            <a:endParaRPr lang="en-US"/>
          </a:p>
        </p:txBody>
      </p:sp>
    </p:spTree>
    <p:extLst>
      <p:ext uri="{BB962C8B-B14F-4D97-AF65-F5344CB8AC3E}">
        <p14:creationId xmlns:p14="http://schemas.microsoft.com/office/powerpoint/2010/main" val="395872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501CB-8F94-D644-A7E1-5E2CDB6E3518}" type="slidenum">
              <a:rPr lang="en-US" smtClean="0"/>
              <a:t>14</a:t>
            </a:fld>
            <a:endParaRPr lang="en-US"/>
          </a:p>
        </p:txBody>
      </p:sp>
    </p:spTree>
    <p:extLst>
      <p:ext uri="{BB962C8B-B14F-4D97-AF65-F5344CB8AC3E}">
        <p14:creationId xmlns:p14="http://schemas.microsoft.com/office/powerpoint/2010/main" val="3324314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501CB-8F94-D644-A7E1-5E2CDB6E3518}" type="slidenum">
              <a:rPr lang="en-US" smtClean="0"/>
              <a:t>21</a:t>
            </a:fld>
            <a:endParaRPr lang="en-US"/>
          </a:p>
        </p:txBody>
      </p:sp>
    </p:spTree>
    <p:extLst>
      <p:ext uri="{BB962C8B-B14F-4D97-AF65-F5344CB8AC3E}">
        <p14:creationId xmlns:p14="http://schemas.microsoft.com/office/powerpoint/2010/main" val="241410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4DB15B-F3DC-3141-BCE2-9FA277071F8F}" type="datetime1">
              <a:rPr lang="tr-TR" smtClean="0"/>
              <a:t>27.09.2023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C99EE2-C410-6F46-86A9-7FE7C5F8457B}" type="slidenum">
              <a:rPr lang="tr-TR" smtClean="0"/>
              <a:t>‹#›</a:t>
            </a:fld>
            <a:endParaRPr lang="tr-TR"/>
          </a:p>
        </p:txBody>
      </p:sp>
    </p:spTree>
    <p:extLst>
      <p:ext uri="{BB962C8B-B14F-4D97-AF65-F5344CB8AC3E}">
        <p14:creationId xmlns:p14="http://schemas.microsoft.com/office/powerpoint/2010/main" val="120873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E96A3-D6A5-D94E-90EF-71C9318ADB9F}" type="datetime1">
              <a:rPr lang="tr-TR" smtClean="0"/>
              <a:t>27.09.2023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C99EE2-C410-6F46-86A9-7FE7C5F8457B}" type="slidenum">
              <a:rPr lang="tr-TR" smtClean="0"/>
              <a:t>‹#›</a:t>
            </a:fld>
            <a:endParaRPr lang="tr-TR"/>
          </a:p>
        </p:txBody>
      </p:sp>
    </p:spTree>
    <p:extLst>
      <p:ext uri="{BB962C8B-B14F-4D97-AF65-F5344CB8AC3E}">
        <p14:creationId xmlns:p14="http://schemas.microsoft.com/office/powerpoint/2010/main" val="30834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F321F-7C4B-514F-97D4-0E60F87A20EE}" type="datetime1">
              <a:rPr lang="tr-TR" smtClean="0"/>
              <a:t>27.09.2023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C99EE2-C410-6F46-86A9-7FE7C5F8457B}" type="slidenum">
              <a:rPr lang="tr-TR" smtClean="0"/>
              <a:t>‹#›</a:t>
            </a:fld>
            <a:endParaRPr lang="tr-TR"/>
          </a:p>
        </p:txBody>
      </p:sp>
    </p:spTree>
    <p:extLst>
      <p:ext uri="{BB962C8B-B14F-4D97-AF65-F5344CB8AC3E}">
        <p14:creationId xmlns:p14="http://schemas.microsoft.com/office/powerpoint/2010/main" val="334450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D8E15E-FAE9-D741-A6BF-7A02093F4F70}" type="datetime1">
              <a:rPr lang="tr-TR" smtClean="0"/>
              <a:t>27.09.2023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C99EE2-C410-6F46-86A9-7FE7C5F8457B}" type="slidenum">
              <a:rPr lang="tr-TR" smtClean="0"/>
              <a:t>‹#›</a:t>
            </a:fld>
            <a:endParaRPr lang="tr-TR"/>
          </a:p>
        </p:txBody>
      </p:sp>
    </p:spTree>
    <p:extLst>
      <p:ext uri="{BB962C8B-B14F-4D97-AF65-F5344CB8AC3E}">
        <p14:creationId xmlns:p14="http://schemas.microsoft.com/office/powerpoint/2010/main" val="162826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807B04-995B-A144-8A88-E6CDA32365B8}" type="datetime1">
              <a:rPr lang="tr-TR" smtClean="0"/>
              <a:t>27.09.2023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C99EE2-C410-6F46-86A9-7FE7C5F8457B}" type="slidenum">
              <a:rPr lang="tr-TR" smtClean="0"/>
              <a:t>‹#›</a:t>
            </a:fld>
            <a:endParaRPr lang="tr-TR"/>
          </a:p>
        </p:txBody>
      </p:sp>
    </p:spTree>
    <p:extLst>
      <p:ext uri="{BB962C8B-B14F-4D97-AF65-F5344CB8AC3E}">
        <p14:creationId xmlns:p14="http://schemas.microsoft.com/office/powerpoint/2010/main" val="428282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028863-A39A-FA43-BB02-B877396910DF}" type="datetime1">
              <a:rPr lang="tr-TR" smtClean="0"/>
              <a:t>27.09.2023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8C99EE2-C410-6F46-86A9-7FE7C5F8457B}" type="slidenum">
              <a:rPr lang="tr-TR" smtClean="0"/>
              <a:t>‹#›</a:t>
            </a:fld>
            <a:endParaRPr lang="tr-TR"/>
          </a:p>
        </p:txBody>
      </p:sp>
    </p:spTree>
    <p:extLst>
      <p:ext uri="{BB962C8B-B14F-4D97-AF65-F5344CB8AC3E}">
        <p14:creationId xmlns:p14="http://schemas.microsoft.com/office/powerpoint/2010/main" val="368412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D706B7-82D5-6C4A-847B-8680A86B714F}" type="datetime1">
              <a:rPr lang="tr-TR" smtClean="0"/>
              <a:t>27.09.2023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8C99EE2-C410-6F46-86A9-7FE7C5F8457B}" type="slidenum">
              <a:rPr lang="tr-TR" smtClean="0"/>
              <a:t>‹#›</a:t>
            </a:fld>
            <a:endParaRPr lang="tr-TR"/>
          </a:p>
        </p:txBody>
      </p:sp>
    </p:spTree>
    <p:extLst>
      <p:ext uri="{BB962C8B-B14F-4D97-AF65-F5344CB8AC3E}">
        <p14:creationId xmlns:p14="http://schemas.microsoft.com/office/powerpoint/2010/main" val="263523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1B0F97-EC4F-AF4D-A1B8-3D025DF848AE}" type="datetime1">
              <a:rPr lang="tr-TR" smtClean="0"/>
              <a:t>27.09.2023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8C99EE2-C410-6F46-86A9-7FE7C5F8457B}" type="slidenum">
              <a:rPr lang="tr-TR" smtClean="0"/>
              <a:t>‹#›</a:t>
            </a:fld>
            <a:endParaRPr lang="tr-TR"/>
          </a:p>
        </p:txBody>
      </p:sp>
    </p:spTree>
    <p:extLst>
      <p:ext uri="{BB962C8B-B14F-4D97-AF65-F5344CB8AC3E}">
        <p14:creationId xmlns:p14="http://schemas.microsoft.com/office/powerpoint/2010/main" val="114646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027BE-2A63-7E4E-9FE9-31B14370C661}" type="datetime1">
              <a:rPr lang="tr-TR" smtClean="0"/>
              <a:t>27.09.2023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8C99EE2-C410-6F46-86A9-7FE7C5F8457B}" type="slidenum">
              <a:rPr lang="tr-TR" smtClean="0"/>
              <a:t>‹#›</a:t>
            </a:fld>
            <a:endParaRPr lang="tr-TR"/>
          </a:p>
        </p:txBody>
      </p:sp>
    </p:spTree>
    <p:extLst>
      <p:ext uri="{BB962C8B-B14F-4D97-AF65-F5344CB8AC3E}">
        <p14:creationId xmlns:p14="http://schemas.microsoft.com/office/powerpoint/2010/main" val="2387664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18B890-42E6-294B-9A1E-1276537B5A6E}" type="datetime1">
              <a:rPr lang="tr-TR" smtClean="0"/>
              <a:t>27.09.2023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8C99EE2-C410-6F46-86A9-7FE7C5F8457B}" type="slidenum">
              <a:rPr lang="tr-TR" smtClean="0"/>
              <a:t>‹#›</a:t>
            </a:fld>
            <a:endParaRPr lang="tr-TR"/>
          </a:p>
        </p:txBody>
      </p:sp>
    </p:spTree>
    <p:extLst>
      <p:ext uri="{BB962C8B-B14F-4D97-AF65-F5344CB8AC3E}">
        <p14:creationId xmlns:p14="http://schemas.microsoft.com/office/powerpoint/2010/main" val="273042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27CAF1-FA5B-E246-A30C-48EE8B999A31}" type="datetime1">
              <a:rPr lang="tr-TR" smtClean="0"/>
              <a:t>27.09.2023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8C99EE2-C410-6F46-86A9-7FE7C5F8457B}" type="slidenum">
              <a:rPr lang="tr-TR" smtClean="0"/>
              <a:t>‹#›</a:t>
            </a:fld>
            <a:endParaRPr lang="tr-TR"/>
          </a:p>
        </p:txBody>
      </p:sp>
    </p:spTree>
    <p:extLst>
      <p:ext uri="{BB962C8B-B14F-4D97-AF65-F5344CB8AC3E}">
        <p14:creationId xmlns:p14="http://schemas.microsoft.com/office/powerpoint/2010/main" val="57447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D345C-3E5D-2344-863E-E58B8054CB6F}" type="datetime1">
              <a:rPr lang="tr-TR" smtClean="0"/>
              <a:t>27.09.2023</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99EE2-C410-6F46-86A9-7FE7C5F8457B}" type="slidenum">
              <a:rPr lang="tr-TR" smtClean="0"/>
              <a:t>‹#›</a:t>
            </a:fld>
            <a:endParaRPr lang="tr-TR"/>
          </a:p>
        </p:txBody>
      </p:sp>
    </p:spTree>
    <p:extLst>
      <p:ext uri="{BB962C8B-B14F-4D97-AF65-F5344CB8AC3E}">
        <p14:creationId xmlns:p14="http://schemas.microsoft.com/office/powerpoint/2010/main" val="589971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1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29.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slide" Target="slide3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2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3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3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3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3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798693C-7445-6242-9C86-115B2F15EBB4}"/>
              </a:ext>
            </a:extLst>
          </p:cNvPr>
          <p:cNvSpPr txBox="1">
            <a:spLocks/>
          </p:cNvSpPr>
          <p:nvPr/>
        </p:nvSpPr>
        <p:spPr>
          <a:xfrm>
            <a:off x="650240" y="4153711"/>
            <a:ext cx="7772400" cy="1646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SEVENTH ANNUAL ISTANBUL MEETING ON HUMAN CAPITAL</a:t>
            </a:r>
          </a:p>
          <a:p>
            <a:r>
              <a:rPr lang="en-US" sz="1800" dirty="0">
                <a:latin typeface="Times New Roman" panose="02020603050405020304" pitchFamily="18" charset="0"/>
                <a:cs typeface="Times New Roman" panose="02020603050405020304" pitchFamily="18" charset="0"/>
              </a:rPr>
              <a:t>October</a:t>
            </a:r>
            <a:r>
              <a:rPr lang="tr-T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19, 2023</a:t>
            </a:r>
          </a:p>
        </p:txBody>
      </p:sp>
      <p:sp>
        <p:nvSpPr>
          <p:cNvPr id="6" name="Title 5">
            <a:extLst>
              <a:ext uri="{FF2B5EF4-FFF2-40B4-BE49-F238E27FC236}">
                <a16:creationId xmlns:a16="http://schemas.microsoft.com/office/drawing/2014/main" id="{AFA4B010-08F1-0D47-9AE6-4486AA1500B1}"/>
              </a:ext>
            </a:extLst>
          </p:cNvPr>
          <p:cNvSpPr>
            <a:spLocks noGrp="1"/>
          </p:cNvSpPr>
          <p:nvPr>
            <p:ph type="ctrTitle"/>
          </p:nvPr>
        </p:nvSpPr>
        <p:spPr>
          <a:xfrm>
            <a:off x="650240" y="340043"/>
            <a:ext cx="7772400" cy="2387600"/>
          </a:xfrm>
        </p:spPr>
        <p:txBody>
          <a:bodyPr>
            <a:normAutofit/>
          </a:bodyPr>
          <a:lstStyle/>
          <a:p>
            <a:r>
              <a:rPr lang="en-US" sz="4400" b="1" dirty="0">
                <a:solidFill>
                  <a:schemeClr val="accent5">
                    <a:lumMod val="75000"/>
                  </a:schemeClr>
                </a:solidFill>
                <a:latin typeface="Times New Roman" panose="02020603050405020304" pitchFamily="18" charset="0"/>
                <a:cs typeface="Times New Roman" panose="02020603050405020304" pitchFamily="18" charset="0"/>
              </a:rPr>
              <a:t>Mother’s Education and Early Childhood Educational Care</a:t>
            </a:r>
            <a:endParaRPr lang="tr-TR" sz="4400" dirty="0">
              <a:solidFill>
                <a:schemeClr val="accent5">
                  <a:lumMod val="75000"/>
                </a:schemeClr>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D4C01758-0193-1C48-88D1-C825CDAAAB15}"/>
              </a:ext>
            </a:extLst>
          </p:cNvPr>
          <p:cNvGraphicFramePr>
            <a:graphicFrameLocks noGrp="1"/>
          </p:cNvGraphicFramePr>
          <p:nvPr>
            <p:extLst>
              <p:ext uri="{D42A27DB-BD31-4B8C-83A1-F6EECF244321}">
                <p14:modId xmlns:p14="http://schemas.microsoft.com/office/powerpoint/2010/main" val="3150219547"/>
              </p:ext>
            </p:extLst>
          </p:nvPr>
        </p:nvGraphicFramePr>
        <p:xfrm>
          <a:off x="1907432" y="3074410"/>
          <a:ext cx="5641231" cy="548640"/>
        </p:xfrm>
        <a:graphic>
          <a:graphicData uri="http://schemas.openxmlformats.org/drawingml/2006/table">
            <a:tbl>
              <a:tblPr firstRow="1" firstCol="1" bandRow="1"/>
              <a:tblGrid>
                <a:gridCol w="1607295">
                  <a:extLst>
                    <a:ext uri="{9D8B030D-6E8A-4147-A177-3AD203B41FA5}">
                      <a16:colId xmlns:a16="http://schemas.microsoft.com/office/drawing/2014/main" val="3128057288"/>
                    </a:ext>
                  </a:extLst>
                </a:gridCol>
                <a:gridCol w="1846973">
                  <a:extLst>
                    <a:ext uri="{9D8B030D-6E8A-4147-A177-3AD203B41FA5}">
                      <a16:colId xmlns:a16="http://schemas.microsoft.com/office/drawing/2014/main" val="1971663224"/>
                    </a:ext>
                  </a:extLst>
                </a:gridCol>
                <a:gridCol w="2186963">
                  <a:extLst>
                    <a:ext uri="{9D8B030D-6E8A-4147-A177-3AD203B41FA5}">
                      <a16:colId xmlns:a16="http://schemas.microsoft.com/office/drawing/2014/main" val="3795836743"/>
                    </a:ext>
                  </a:extLst>
                </a:gridCol>
              </a:tblGrid>
              <a:tr h="534552">
                <a:tc>
                  <a:txBody>
                    <a:bodyPr/>
                    <a:lstStyle/>
                    <a:p>
                      <a:pPr algn="ctr">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Betul</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Akar</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TUBITAK</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Pelin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Akyol</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Bilkent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University</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Cagla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Okten</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Bilkent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University</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252500540"/>
                  </a:ext>
                </a:extLst>
              </a:tr>
            </a:tbl>
          </a:graphicData>
        </a:graphic>
      </p:graphicFrame>
    </p:spTree>
    <p:extLst>
      <p:ext uri="{BB962C8B-B14F-4D97-AF65-F5344CB8AC3E}">
        <p14:creationId xmlns:p14="http://schemas.microsoft.com/office/powerpoint/2010/main" val="261698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4E04-F3E1-624E-8E9C-5EB8C1704424}"/>
              </a:ext>
            </a:extLst>
          </p:cNvPr>
          <p:cNvSpPr>
            <a:spLocks noGrp="1"/>
          </p:cNvSpPr>
          <p:nvPr>
            <p:ph type="title"/>
          </p:nvPr>
        </p:nvSpPr>
        <p:spPr>
          <a:xfrm>
            <a:off x="628650" y="365127"/>
            <a:ext cx="7886700" cy="938380"/>
          </a:xfrm>
        </p:spPr>
        <p:txBody>
          <a:bodyPr>
            <a:normAutofit fontScale="90000"/>
          </a:bodyPr>
          <a:lstStyle/>
          <a:p>
            <a:br>
              <a:rPr lang="en-US" b="1" dirty="0">
                <a:solidFill>
                  <a:schemeClr val="accent5">
                    <a:lumMod val="75000"/>
                  </a:schemeClr>
                </a:solidFill>
                <a:latin typeface="Times New Roman" panose="02020603050405020304" pitchFamily="18" charset="0"/>
                <a:cs typeface="Times New Roman" panose="02020603050405020304" pitchFamily="18" charset="0"/>
              </a:rPr>
            </a:br>
            <a:r>
              <a:rPr lang="en-US" b="1" dirty="0">
                <a:solidFill>
                  <a:schemeClr val="accent5">
                    <a:lumMod val="75000"/>
                  </a:schemeClr>
                </a:solidFill>
                <a:latin typeface="Times New Roman" panose="02020603050405020304" pitchFamily="18" charset="0"/>
                <a:cs typeface="Times New Roman" panose="02020603050405020304" pitchFamily="18" charset="0"/>
              </a:rPr>
              <a:t>IDENTIFICATION</a:t>
            </a:r>
            <a:br>
              <a:rPr lang="tr-TR" b="1" dirty="0">
                <a:solidFill>
                  <a:schemeClr val="accent5">
                    <a:lumMod val="75000"/>
                  </a:schemeClr>
                </a:solidFill>
                <a:latin typeface="Times New Roman" panose="02020603050405020304" pitchFamily="18" charset="0"/>
                <a:cs typeface="Times New Roman" panose="02020603050405020304" pitchFamily="18" charset="0"/>
              </a:rPr>
            </a:br>
            <a:endParaRPr lang="tr-TR" b="1" dirty="0">
              <a:solidFill>
                <a:schemeClr val="accent5">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2F7426-5B24-6E4F-8E99-1A678E9D0EC0}"/>
                  </a:ext>
                </a:extLst>
              </p:cNvPr>
              <p:cNvSpPr>
                <a:spLocks noGrp="1"/>
              </p:cNvSpPr>
              <p:nvPr>
                <p:ph idx="1"/>
              </p:nvPr>
            </p:nvSpPr>
            <p:spPr>
              <a:xfrm>
                <a:off x="628649" y="1303507"/>
                <a:ext cx="8087333" cy="4737370"/>
              </a:xfrm>
            </p:spPr>
            <p:txBody>
              <a:bodyPr>
                <a:normAutofit lnSpcReduction="10000"/>
              </a:bodyPr>
              <a:lstStyle/>
              <a:p>
                <a:pPr marL="0" indent="0">
                  <a:buNone/>
                </a:pPr>
                <a:r>
                  <a:rPr lang="en-US" sz="2000" dirty="0">
                    <a:latin typeface="Times New Roman" panose="02020603050405020304" pitchFamily="18" charset="0"/>
                    <a:cs typeface="Times New Roman" panose="02020603050405020304" pitchFamily="18" charset="0"/>
                  </a:rPr>
                  <a:t>We first examine the impact of the education reform on the maternal education by estimating the following functional form</a:t>
                </a:r>
              </a:p>
              <a:p>
                <a:pPr marL="0" indent="0">
                  <a:buNone/>
                </a:pPr>
                <a:endParaRPr lang="tr-TR" sz="2000" dirty="0">
                  <a:latin typeface="Times New Roman" panose="02020603050405020304" pitchFamily="18" charset="0"/>
                  <a:cs typeface="Times New Roman" panose="02020603050405020304" pitchFamily="18" charset="0"/>
                </a:endParaRPr>
              </a:p>
              <a:p>
                <a:pPr marL="0" indent="0" algn="ctr">
                  <a:buNone/>
                </a:pPr>
                <a14:m>
                  <m:oMath xmlns:m="http://schemas.openxmlformats.org/officeDocument/2006/math">
                    <m:sSub>
                      <m:sSubPr>
                        <m:ctrlPr>
                          <a:rPr lang="tr-TR" sz="1600" i="1">
                            <a:latin typeface="Cambria Math" panose="02040503050406030204" pitchFamily="18" charset="0"/>
                          </a:rPr>
                        </m:ctrlPr>
                      </m:sSubPr>
                      <m:e>
                        <m:r>
                          <a:rPr lang="en-US" sz="1600" i="1">
                            <a:latin typeface="Cambria Math" panose="02040503050406030204" pitchFamily="18" charset="0"/>
                          </a:rPr>
                          <m:t>                 </m:t>
                        </m:r>
                        <m:r>
                          <a:rPr lang="en-US" sz="1600" b="0" i="1" smtClean="0">
                            <a:latin typeface="Cambria Math" panose="02040503050406030204" pitchFamily="18" charset="0"/>
                          </a:rPr>
                          <m:t>𝐸𝑑𝑢𝑐</m:t>
                        </m:r>
                      </m:e>
                      <m:sub>
                        <m:r>
                          <a:rPr lang="en-US" sz="1600" i="1">
                            <a:latin typeface="Cambria Math" panose="02040503050406030204" pitchFamily="18" charset="0"/>
                          </a:rPr>
                          <m:t>𝑖</m:t>
                        </m:r>
                      </m:sub>
                    </m:sSub>
                    <m:r>
                      <a:rPr lang="en-US" sz="1600" i="1">
                        <a:latin typeface="Cambria Math" panose="02040503050406030204" pitchFamily="18" charset="0"/>
                      </a:rPr>
                      <m:t>= </m:t>
                    </m:r>
                    <m:sSub>
                      <m:sSubPr>
                        <m:ctrlPr>
                          <a:rPr lang="tr-TR" sz="1600" i="1">
                            <a:latin typeface="Cambria Math" panose="02040503050406030204" pitchFamily="18" charset="0"/>
                          </a:rPr>
                        </m:ctrlPr>
                      </m:sSubPr>
                      <m:e>
                        <m:r>
                          <a:rPr lang="en-US" sz="1600" i="1">
                            <a:latin typeface="Cambria Math" panose="02040503050406030204" pitchFamily="18" charset="0"/>
                          </a:rPr>
                          <m:t>𝛾</m:t>
                        </m:r>
                      </m:e>
                      <m:sub>
                        <m:r>
                          <a:rPr lang="en-US" sz="1600" i="1">
                            <a:latin typeface="Cambria Math" panose="02040503050406030204" pitchFamily="18" charset="0"/>
                          </a:rPr>
                          <m:t>0 </m:t>
                        </m:r>
                      </m:sub>
                    </m:sSub>
                    <m:r>
                      <a:rPr lang="en-US" sz="1600" i="1">
                        <a:latin typeface="Cambria Math" panose="02040503050406030204" pitchFamily="18" charset="0"/>
                      </a:rPr>
                      <m:t>+ </m:t>
                    </m:r>
                    <m:sSub>
                      <m:sSubPr>
                        <m:ctrlPr>
                          <a:rPr lang="tr-TR" sz="1600" i="1">
                            <a:latin typeface="Cambria Math" panose="02040503050406030204" pitchFamily="18" charset="0"/>
                          </a:rPr>
                        </m:ctrlPr>
                      </m:sSubPr>
                      <m:e>
                        <m:r>
                          <a:rPr lang="en-US" sz="1600" i="1">
                            <a:latin typeface="Cambria Math" panose="02040503050406030204" pitchFamily="18" charset="0"/>
                          </a:rPr>
                          <m:t>𝛾</m:t>
                        </m:r>
                      </m:e>
                      <m:sub>
                        <m:r>
                          <a:rPr lang="en-US" sz="1600" i="1">
                            <a:latin typeface="Cambria Math" panose="02040503050406030204" pitchFamily="18" charset="0"/>
                          </a:rPr>
                          <m:t>1</m:t>
                        </m:r>
                      </m:sub>
                    </m:sSub>
                    <m:sSub>
                      <m:sSubPr>
                        <m:ctrlPr>
                          <a:rPr lang="tr-TR" sz="1600" i="1">
                            <a:latin typeface="Cambria Math" panose="02040503050406030204" pitchFamily="18" charset="0"/>
                          </a:rPr>
                        </m:ctrlPr>
                      </m:sSubPr>
                      <m:e>
                        <m:r>
                          <a:rPr lang="en-US" sz="1600" i="1">
                            <a:latin typeface="Cambria Math" panose="02040503050406030204" pitchFamily="18" charset="0"/>
                          </a:rPr>
                          <m:t>𝑅𝑒𝑓𝑜𝑟𝑚</m:t>
                        </m:r>
                      </m:e>
                      <m:sub>
                        <m:r>
                          <a:rPr lang="en-US" sz="1600" i="1">
                            <a:latin typeface="Cambria Math" panose="02040503050406030204" pitchFamily="18" charset="0"/>
                          </a:rPr>
                          <m:t>𝑖</m:t>
                        </m:r>
                      </m:sub>
                    </m:sSub>
                    <m:r>
                      <a:rPr lang="en-US" sz="1600" i="1">
                        <a:latin typeface="Cambria Math" panose="02040503050406030204" pitchFamily="18" charset="0"/>
                      </a:rPr>
                      <m:t>+ </m:t>
                    </m:r>
                    <m:sSub>
                      <m:sSubPr>
                        <m:ctrlPr>
                          <a:rPr lang="tr-TR" sz="1600" i="1">
                            <a:latin typeface="Cambria Math" panose="02040503050406030204" pitchFamily="18" charset="0"/>
                          </a:rPr>
                        </m:ctrlPr>
                      </m:sSubPr>
                      <m:e>
                        <m:r>
                          <a:rPr lang="en-US" sz="1600" i="1">
                            <a:latin typeface="Cambria Math" panose="02040503050406030204" pitchFamily="18" charset="0"/>
                          </a:rPr>
                          <m:t>𝛾</m:t>
                        </m:r>
                      </m:e>
                      <m:sub>
                        <m:r>
                          <a:rPr lang="en-US" sz="1600" i="1">
                            <a:latin typeface="Cambria Math" panose="02040503050406030204" pitchFamily="18" charset="0"/>
                          </a:rPr>
                          <m:t>2</m:t>
                        </m:r>
                      </m:sub>
                    </m:sSub>
                    <m:sSub>
                      <m:sSubPr>
                        <m:ctrlPr>
                          <a:rPr lang="tr-TR"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𝑖</m:t>
                        </m:r>
                      </m:sub>
                    </m:sSub>
                    <m:r>
                      <a:rPr lang="en-US" sz="1600" i="1">
                        <a:latin typeface="Cambria Math" panose="02040503050406030204" pitchFamily="18" charset="0"/>
                      </a:rPr>
                      <m:t>+</m:t>
                    </m:r>
                    <m:sSub>
                      <m:sSubPr>
                        <m:ctrlPr>
                          <a:rPr lang="tr-TR" sz="1600" i="1">
                            <a:latin typeface="Cambria Math" panose="02040503050406030204" pitchFamily="18" charset="0"/>
                          </a:rPr>
                        </m:ctrlPr>
                      </m:sSubPr>
                      <m:e>
                        <m:r>
                          <a:rPr lang="en-US" sz="1600" i="1">
                            <a:latin typeface="Cambria Math" panose="02040503050406030204" pitchFamily="18" charset="0"/>
                          </a:rPr>
                          <m:t>𝛾</m:t>
                        </m:r>
                      </m:e>
                      <m:sub>
                        <m:r>
                          <a:rPr lang="en-US" sz="1600" i="1">
                            <a:latin typeface="Cambria Math" panose="02040503050406030204" pitchFamily="18" charset="0"/>
                          </a:rPr>
                          <m:t>3</m:t>
                        </m:r>
                      </m:sub>
                    </m:sSub>
                    <m:sSub>
                      <m:sSubPr>
                        <m:ctrlPr>
                          <a:rPr lang="tr-TR" sz="1600" i="1">
                            <a:latin typeface="Cambria Math" panose="02040503050406030204" pitchFamily="18" charset="0"/>
                          </a:rPr>
                        </m:ctrlPr>
                      </m:sSubPr>
                      <m:e>
                        <m:r>
                          <a:rPr lang="en-US" sz="1600" i="1">
                            <a:latin typeface="Cambria Math" panose="02040503050406030204" pitchFamily="18" charset="0"/>
                          </a:rPr>
                          <m:t>𝑌</m:t>
                        </m:r>
                      </m:e>
                      <m:sub>
                        <m:r>
                          <a:rPr lang="en-US" sz="1600" i="1">
                            <a:latin typeface="Cambria Math" panose="02040503050406030204" pitchFamily="18" charset="0"/>
                          </a:rPr>
                          <m:t>𝑖</m:t>
                        </m:r>
                      </m:sub>
                    </m:sSub>
                    <m:sSub>
                      <m:sSubPr>
                        <m:ctrlPr>
                          <a:rPr lang="tr-TR" sz="1600" i="1">
                            <a:latin typeface="Cambria Math" panose="02040503050406030204" pitchFamily="18" charset="0"/>
                          </a:rPr>
                        </m:ctrlPr>
                      </m:sSubPr>
                      <m:e>
                        <m:r>
                          <a:rPr lang="en-US" sz="1600" i="1">
                            <a:latin typeface="Cambria Math" panose="02040503050406030204" pitchFamily="18" charset="0"/>
                          </a:rPr>
                          <m:t>+</m:t>
                        </m:r>
                        <m:r>
                          <a:rPr lang="en-US" sz="1600" i="1">
                            <a:latin typeface="Cambria Math" panose="02040503050406030204" pitchFamily="18" charset="0"/>
                          </a:rPr>
                          <m:t>𝜇</m:t>
                        </m:r>
                      </m:e>
                      <m:sub>
                        <m:r>
                          <a:rPr lang="en-US" sz="1600" i="1">
                            <a:latin typeface="Cambria Math" panose="02040503050406030204" pitchFamily="18" charset="0"/>
                          </a:rPr>
                          <m:t>𝑖</m:t>
                        </m:r>
                      </m:sub>
                    </m:sSub>
                  </m:oMath>
                </a14:m>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(2)</a:t>
                </a:r>
                <a:endParaRPr lang="tr-TR" sz="1600" dirty="0">
                  <a:latin typeface="Times New Roman" panose="02020603050405020304" pitchFamily="18" charset="0"/>
                  <a:cs typeface="Times New Roman" panose="02020603050405020304" pitchFamily="18" charset="0"/>
                </a:endParaRPr>
              </a:p>
              <a:p>
                <a:endParaRPr lang="en-US" sz="1400" i="1" dirty="0">
                  <a:latin typeface="Times New Roman" panose="02020603050405020304" pitchFamily="18" charset="0"/>
                  <a:cs typeface="Times New Roman" panose="02020603050405020304" pitchFamily="18" charset="0"/>
                </a:endParaRPr>
              </a:p>
              <a:p>
                <a:r>
                  <a:rPr lang="en-US" sz="1800" i="1" dirty="0" err="1">
                    <a:latin typeface="Times New Roman" panose="02020603050405020304" pitchFamily="18" charset="0"/>
                    <a:cs typeface="Times New Roman" panose="02020603050405020304" pitchFamily="18" charset="0"/>
                  </a:rPr>
                  <a:t>Educ</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is a binary variable that is equal to 1 if the individual completes at least middle school/high school/ university, 0 otherwise</a:t>
                </a:r>
                <a:r>
                  <a:rPr lang="tr-TR" sz="1800" dirty="0">
                    <a:latin typeface="Times New Roman" panose="02020603050405020304" pitchFamily="18" charset="0"/>
                    <a:cs typeface="Times New Roman" panose="02020603050405020304" pitchFamily="18" charset="0"/>
                  </a:rPr>
                  <a:t> </a:t>
                </a:r>
              </a:p>
              <a:p>
                <a:r>
                  <a:rPr lang="en-US" sz="1800" i="1" dirty="0">
                    <a:latin typeface="Times New Roman" panose="02020603050405020304" pitchFamily="18" charset="0"/>
                    <a:cs typeface="Times New Roman" panose="02020603050405020304" pitchFamily="18" charset="0"/>
                  </a:rPr>
                  <a:t>Reform is </a:t>
                </a:r>
                <a:r>
                  <a:rPr lang="en-US" sz="1800" dirty="0">
                    <a:latin typeface="Times New Roman" panose="02020603050405020304" pitchFamily="18" charset="0"/>
                    <a:cs typeface="Times New Roman" panose="02020603050405020304" pitchFamily="18" charset="0"/>
                  </a:rPr>
                  <a:t>equal to 1 if the individual was born after 1986, and 0 otherwise. </a:t>
                </a:r>
              </a:p>
              <a:p>
                <a14:m>
                  <m:oMath xmlns:m="http://schemas.openxmlformats.org/officeDocument/2006/math">
                    <m:sSub>
                      <m:sSubPr>
                        <m:ctrlPr>
                          <a:rPr lang="tr-TR" sz="1800" i="1">
                            <a:latin typeface="Cambria Math" panose="02040503050406030204" pitchFamily="18" charset="0"/>
                          </a:rPr>
                        </m:ctrlPr>
                      </m:sSubPr>
                      <m:e>
                        <m:r>
                          <a:rPr lang="en-US" sz="1800" i="1">
                            <a:latin typeface="Cambria Math" panose="02040503050406030204" pitchFamily="18" charset="0"/>
                          </a:rPr>
                          <m:t>𝑋</m:t>
                        </m:r>
                      </m:e>
                      <m:sub>
                        <m:r>
                          <a:rPr lang="en-US" sz="1800" i="1">
                            <a:latin typeface="Cambria Math" panose="02040503050406030204" pitchFamily="18" charset="0"/>
                          </a:rPr>
                          <m:t>𝑖</m:t>
                        </m:r>
                      </m:sub>
                    </m:sSub>
                  </m:oMath>
                </a14:m>
                <a:r>
                  <a:rPr lang="en-US" sz="1800" dirty="0">
                    <a:latin typeface="Times New Roman" panose="02020603050405020304" pitchFamily="18" charset="0"/>
                    <a:cs typeface="Times New Roman" panose="02020603050405020304" pitchFamily="18" charset="0"/>
                  </a:rPr>
                  <a:t> represents a vector of dummy variables for survey-month fix effects, survey-year fixed effects, and the region of residence fixed effects. </a:t>
                </a:r>
              </a:p>
              <a:p>
                <a14:m>
                  <m:oMath xmlns:m="http://schemas.openxmlformats.org/officeDocument/2006/math">
                    <m:sSub>
                      <m:sSubPr>
                        <m:ctrlPr>
                          <a:rPr lang="tr-TR"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𝑖</m:t>
                        </m:r>
                      </m:sub>
                    </m:sSub>
                  </m:oMath>
                </a14:m>
                <a:r>
                  <a:rPr lang="en-US" sz="1800" dirty="0">
                    <a:latin typeface="Times New Roman" panose="02020603050405020304" pitchFamily="18" charset="0"/>
                    <a:cs typeface="Times New Roman" panose="02020603050405020304" pitchFamily="18" charset="0"/>
                  </a:rPr>
                  <a:t> is a vector of control variables such as re-centered birth year for treatment group (</a:t>
                </a:r>
                <a14:m>
                  <m:oMath xmlns:m="http://schemas.openxmlformats.org/officeDocument/2006/math">
                    <m:sSub>
                      <m:sSubPr>
                        <m:ctrlPr>
                          <a:rPr lang="tr-TR" sz="1600" i="1">
                            <a:latin typeface="Cambria Math" panose="02040503050406030204" pitchFamily="18" charset="0"/>
                          </a:rPr>
                        </m:ctrlPr>
                      </m:sSubPr>
                      <m:e>
                        <m:sSub>
                          <m:sSubPr>
                            <m:ctrlPr>
                              <a:rPr lang="tr-TR" sz="1600" i="1">
                                <a:latin typeface="Cambria Math" panose="02040503050406030204" pitchFamily="18" charset="0"/>
                              </a:rPr>
                            </m:ctrlPr>
                          </m:sSubPr>
                          <m:e>
                            <m:r>
                              <a:rPr lang="en-US" sz="1600" b="0" i="1" smtClean="0">
                                <a:latin typeface="Cambria Math" panose="02040503050406030204" pitchFamily="18" charset="0"/>
                              </a:rPr>
                              <m:t>𝐵</m:t>
                            </m:r>
                            <m:r>
                              <a:rPr lang="en-US" sz="1600" i="1">
                                <a:latin typeface="Cambria Math" panose="02040503050406030204" pitchFamily="18" charset="0"/>
                              </a:rPr>
                              <m:t>𝑌𝑒𝑎𝑟</m:t>
                            </m:r>
                          </m:e>
                          <m:sub>
                            <m:r>
                              <a:rPr lang="en-US" sz="1600" i="1">
                                <a:latin typeface="Cambria Math" panose="02040503050406030204" pitchFamily="18" charset="0"/>
                              </a:rPr>
                              <m:t>𝑡𝑟𝑒</m:t>
                            </m:r>
                          </m:sub>
                        </m:sSub>
                        <m:r>
                          <a:rPr lang="en-US" sz="1600" i="1">
                            <a:latin typeface="Cambria Math" panose="02040503050406030204" pitchFamily="18" charset="0"/>
                          </a:rPr>
                          <m:t>=</m:t>
                        </m:r>
                        <m:r>
                          <a:rPr lang="en-US" sz="1600" i="1">
                            <a:latin typeface="Cambria Math" panose="02040503050406030204" pitchFamily="18" charset="0"/>
                          </a:rPr>
                          <m:t>𝑅𝑒𝑓𝑜𝑟𝑚</m:t>
                        </m:r>
                      </m:e>
                      <m:sub>
                        <m:r>
                          <a:rPr lang="en-US" sz="1600" i="1">
                            <a:latin typeface="Cambria Math" panose="02040503050406030204" pitchFamily="18" charset="0"/>
                          </a:rPr>
                          <m:t>𝑖</m:t>
                        </m:r>
                      </m:sub>
                    </m:sSub>
                    <m:r>
                      <a:rPr lang="en-US" sz="1600" i="1">
                        <a:latin typeface="Cambria Math" panose="02040503050406030204" pitchFamily="18" charset="0"/>
                      </a:rPr>
                      <m:t>×(</m:t>
                    </m:r>
                    <m:r>
                      <a:rPr lang="en-US" sz="1600" i="1">
                        <a:latin typeface="Cambria Math" panose="02040503050406030204" pitchFamily="18" charset="0"/>
                      </a:rPr>
                      <m:t>𝑌𝑒𝑎𝑟</m:t>
                    </m:r>
                    <m:r>
                      <a:rPr lang="en-US" sz="1600" i="1">
                        <a:latin typeface="Cambria Math" panose="02040503050406030204" pitchFamily="18" charset="0"/>
                      </a:rPr>
                      <m:t>−</m:t>
                    </m:r>
                    <m:r>
                      <a:rPr lang="en-US" sz="1600">
                        <a:latin typeface="Cambria Math" panose="02040503050406030204" pitchFamily="18" charset="0"/>
                      </a:rPr>
                      <m:t>1986</m:t>
                    </m:r>
                    <m:r>
                      <a:rPr lang="en-US" sz="1600" i="1">
                        <a:latin typeface="Cambria Math" panose="02040503050406030204" pitchFamily="18" charset="0"/>
                      </a:rPr>
                      <m:t>)</m:t>
                    </m:r>
                  </m:oMath>
                </a14:m>
                <a:r>
                  <a:rPr lang="en-US" sz="16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and re-centered birth year for control group </a:t>
                </a:r>
                <a:r>
                  <a:rPr lang="en-US" sz="16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tr-TR" sz="1600" i="1">
                            <a:latin typeface="Cambria Math" panose="02040503050406030204" pitchFamily="18" charset="0"/>
                          </a:rPr>
                        </m:ctrlPr>
                      </m:sSubPr>
                      <m:e>
                        <m:sSub>
                          <m:sSubPr>
                            <m:ctrlPr>
                              <a:rPr lang="tr-TR" sz="1600" i="1">
                                <a:latin typeface="Cambria Math" panose="02040503050406030204" pitchFamily="18" charset="0"/>
                              </a:rPr>
                            </m:ctrlPr>
                          </m:sSubPr>
                          <m:e>
                            <m:r>
                              <a:rPr lang="en-US" sz="1600" b="0" i="1" smtClean="0">
                                <a:latin typeface="Cambria Math" panose="02040503050406030204" pitchFamily="18" charset="0"/>
                              </a:rPr>
                              <m:t>𝐵</m:t>
                            </m:r>
                            <m:r>
                              <a:rPr lang="en-US" sz="1600" i="1">
                                <a:latin typeface="Cambria Math" panose="02040503050406030204" pitchFamily="18" charset="0"/>
                              </a:rPr>
                              <m:t>𝑌𝑒𝑎𝑟</m:t>
                            </m:r>
                          </m:e>
                          <m:sub>
                            <m:r>
                              <a:rPr lang="en-US" sz="1600" i="1">
                                <a:latin typeface="Cambria Math" panose="02040503050406030204" pitchFamily="18" charset="0"/>
                              </a:rPr>
                              <m:t>𝑐𝑜𝑛𝑡</m:t>
                            </m:r>
                          </m:sub>
                        </m:sSub>
                        <m:r>
                          <a:rPr lang="en-US" sz="1600" i="1">
                            <a:latin typeface="Cambria Math" panose="02040503050406030204" pitchFamily="18" charset="0"/>
                          </a:rPr>
                          <m:t>=(1−</m:t>
                        </m:r>
                        <m:r>
                          <a:rPr lang="en-US" sz="1600" i="1">
                            <a:latin typeface="Cambria Math" panose="02040503050406030204" pitchFamily="18" charset="0"/>
                          </a:rPr>
                          <m:t>𝑅𝑒𝑓𝑜𝑟𝑚</m:t>
                        </m:r>
                      </m:e>
                      <m:sub>
                        <m:r>
                          <a:rPr lang="en-US" sz="1600" i="1">
                            <a:latin typeface="Cambria Math" panose="02040503050406030204" pitchFamily="18" charset="0"/>
                          </a:rPr>
                          <m:t>𝑖</m:t>
                        </m:r>
                      </m:sub>
                    </m:sSub>
                    <m:r>
                      <a:rPr lang="en-US" sz="1600" i="1">
                        <a:latin typeface="Cambria Math" panose="02040503050406030204" pitchFamily="18" charset="0"/>
                      </a:rPr>
                      <m:t>)×(</m:t>
                    </m:r>
                    <m:r>
                      <a:rPr lang="en-US" sz="1600" i="1">
                        <a:latin typeface="Cambria Math" panose="02040503050406030204" pitchFamily="18" charset="0"/>
                      </a:rPr>
                      <m:t>𝑌𝑒𝑎𝑟</m:t>
                    </m:r>
                    <m:r>
                      <a:rPr lang="en-US" sz="1600" i="1">
                        <a:latin typeface="Cambria Math" panose="02040503050406030204" pitchFamily="18" charset="0"/>
                      </a:rPr>
                      <m:t>−1986)</m:t>
                    </m:r>
                    <m:r>
                      <a:rPr lang="en-US" sz="1600" b="0" i="0" smtClean="0">
                        <a:latin typeface="Cambria Math" panose="02040503050406030204" pitchFamily="18" charset="0"/>
                      </a:rPr>
                      <m:t>)</m:t>
                    </m:r>
                  </m:oMath>
                </a14:m>
                <a:r>
                  <a:rPr lang="en-US" sz="1800" dirty="0">
                    <a:latin typeface="Times New Roman" panose="02020603050405020304" pitchFamily="18" charset="0"/>
                    <a:cs typeface="Times New Roman" panose="02020603050405020304" pitchFamily="18" charset="0"/>
                  </a:rPr>
                  <a:t>, the total number of children, the age of the first-born child, and the age of last-born child.</a:t>
                </a:r>
                <a:r>
                  <a:rPr lang="tr-TR" sz="1800" dirty="0">
                    <a:effectLst/>
                    <a:latin typeface="Times New Roman" panose="02020603050405020304" pitchFamily="18" charset="0"/>
                    <a:cs typeface="Times New Roman" panose="02020603050405020304" pitchFamily="18" charset="0"/>
                  </a:rPr>
                  <a:t> </a:t>
                </a:r>
              </a:p>
              <a:p>
                <a:r>
                  <a:rPr lang="en-US" sz="1800" dirty="0">
                    <a:latin typeface="Times New Roman" panose="02020603050405020304" pitchFamily="18" charset="0"/>
                    <a:cs typeface="Times New Roman" panose="02020603050405020304" pitchFamily="18" charset="0"/>
                  </a:rPr>
                  <a:t>Robust standard errors are clustered at the current-region by the birth cohort level.</a:t>
                </a:r>
                <a:endParaRPr lang="tr-TR" sz="1800" dirty="0">
                  <a:latin typeface="Times New Roman" panose="02020603050405020304" pitchFamily="18" charset="0"/>
                  <a:cs typeface="Times New Roman" panose="02020603050405020304" pitchFamily="18" charset="0"/>
                </a:endParaRPr>
              </a:p>
              <a:p>
                <a:endParaRPr lang="tr-TR" sz="1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0F2F7426-5B24-6E4F-8E99-1A678E9D0EC0}"/>
                  </a:ext>
                </a:extLst>
              </p:cNvPr>
              <p:cNvSpPr>
                <a:spLocks noGrp="1" noRot="1" noChangeAspect="1" noMove="1" noResize="1" noEditPoints="1" noAdjustHandles="1" noChangeArrowheads="1" noChangeShapeType="1" noTextEdit="1"/>
              </p:cNvSpPr>
              <p:nvPr>
                <p:ph idx="1"/>
              </p:nvPr>
            </p:nvSpPr>
            <p:spPr>
              <a:xfrm>
                <a:off x="628649" y="1303507"/>
                <a:ext cx="8087333" cy="4737370"/>
              </a:xfrm>
              <a:blipFill>
                <a:blip r:embed="rId2"/>
                <a:stretch>
                  <a:fillRect l="-627" t="-1604" r="-313"/>
                </a:stretch>
              </a:blipFill>
            </p:spPr>
            <p:txBody>
              <a:bodyPr/>
              <a:lstStyle/>
              <a:p>
                <a:r>
                  <a:rPr lang="tr-TR">
                    <a:noFill/>
                  </a:rPr>
                  <a:t> </a:t>
                </a:r>
              </a:p>
            </p:txBody>
          </p:sp>
        </mc:Fallback>
      </mc:AlternateContent>
      <p:sp>
        <p:nvSpPr>
          <p:cNvPr id="4" name="Slide Number Placeholder 3">
            <a:extLst>
              <a:ext uri="{FF2B5EF4-FFF2-40B4-BE49-F238E27FC236}">
                <a16:creationId xmlns:a16="http://schemas.microsoft.com/office/drawing/2014/main" id="{2455DB23-54E5-5041-82FF-934E399B138F}"/>
              </a:ext>
            </a:extLst>
          </p:cNvPr>
          <p:cNvSpPr>
            <a:spLocks noGrp="1"/>
          </p:cNvSpPr>
          <p:nvPr>
            <p:ph type="sldNum" sz="quarter" idx="12"/>
          </p:nvPr>
        </p:nvSpPr>
        <p:spPr/>
        <p:txBody>
          <a:bodyPr/>
          <a:lstStyle/>
          <a:p>
            <a:fld id="{88C99EE2-C410-6F46-86A9-7FE7C5F8457B}" type="slidenum">
              <a:rPr lang="tr-TR" smtClean="0"/>
              <a:t>10</a:t>
            </a:fld>
            <a:endParaRPr lang="tr-TR"/>
          </a:p>
        </p:txBody>
      </p:sp>
      <p:sp>
        <p:nvSpPr>
          <p:cNvPr id="5" name="Pentagon 4">
            <a:hlinkClick r:id="rId3" action="ppaction://hlinksldjump"/>
            <a:extLst>
              <a:ext uri="{FF2B5EF4-FFF2-40B4-BE49-F238E27FC236}">
                <a16:creationId xmlns:a16="http://schemas.microsoft.com/office/drawing/2014/main" id="{313429E9-496A-6F4A-8EDB-4F81E6232275}"/>
              </a:ext>
            </a:extLst>
          </p:cNvPr>
          <p:cNvSpPr/>
          <p:nvPr/>
        </p:nvSpPr>
        <p:spPr>
          <a:xfrm>
            <a:off x="5804493" y="5126477"/>
            <a:ext cx="459687" cy="116731"/>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Table</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36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AA82-DC6A-764A-BBE4-4B93C4807BBC}"/>
              </a:ext>
            </a:extLst>
          </p:cNvPr>
          <p:cNvSpPr>
            <a:spLocks noGrp="1"/>
          </p:cNvSpPr>
          <p:nvPr>
            <p:ph type="title"/>
          </p:nvPr>
        </p:nvSpPr>
        <p:spPr/>
        <p:txBody>
          <a:bodyPr/>
          <a:lstStyle/>
          <a:p>
            <a:r>
              <a:rPr lang="en-US" b="1" dirty="0">
                <a:solidFill>
                  <a:schemeClr val="accent5">
                    <a:lumMod val="75000"/>
                  </a:schemeClr>
                </a:solidFill>
                <a:latin typeface="Times New Roman" panose="02020603050405020304" pitchFamily="18" charset="0"/>
                <a:cs typeface="Times New Roman" panose="02020603050405020304" pitchFamily="18" charset="0"/>
              </a:rPr>
              <a:t>Why we use Reduced Form </a:t>
            </a:r>
            <a:br>
              <a:rPr lang="en-US" b="1" dirty="0">
                <a:solidFill>
                  <a:schemeClr val="accent5">
                    <a:lumMod val="75000"/>
                  </a:schemeClr>
                </a:solidFill>
                <a:latin typeface="Times New Roman" panose="02020603050405020304" pitchFamily="18" charset="0"/>
                <a:cs typeface="Times New Roman" panose="02020603050405020304" pitchFamily="18" charset="0"/>
              </a:rPr>
            </a:br>
            <a:r>
              <a:rPr lang="en-US" b="1" dirty="0">
                <a:solidFill>
                  <a:schemeClr val="accent5">
                    <a:lumMod val="75000"/>
                  </a:schemeClr>
                </a:solidFill>
                <a:latin typeface="Times New Roman" panose="02020603050405020304" pitchFamily="18" charset="0"/>
                <a:cs typeface="Times New Roman" panose="02020603050405020304" pitchFamily="18" charset="0"/>
              </a:rPr>
              <a:t>Regression design?</a:t>
            </a:r>
          </a:p>
        </p:txBody>
      </p:sp>
      <p:sp>
        <p:nvSpPr>
          <p:cNvPr id="3" name="Content Placeholder 2">
            <a:extLst>
              <a:ext uri="{FF2B5EF4-FFF2-40B4-BE49-F238E27FC236}">
                <a16:creationId xmlns:a16="http://schemas.microsoft.com/office/drawing/2014/main" id="{5501B45B-5AFE-8047-B7CE-C19A1059E362}"/>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 possible violation of exclusion restriction assumption of the Fuzzy RDD:</a:t>
            </a:r>
          </a:p>
          <a:p>
            <a:pPr marL="0" indent="0">
              <a:buNone/>
            </a:pP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an increase in schooling level may influence women’s propensity to marry with higher educated men by changing their preferences for marriage </a:t>
            </a:r>
          </a:p>
          <a:p>
            <a:pPr marL="457200" lvl="1" indent="0">
              <a:buNone/>
            </a:pP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misreporting of birth month in Turkey</a:t>
            </a:r>
          </a:p>
          <a:p>
            <a:pPr lvl="1"/>
            <a:endParaRPr lang="tr-TR" dirty="0"/>
          </a:p>
          <a:p>
            <a:pPr lvl="1"/>
            <a:endParaRPr lang="tr-TR" dirty="0"/>
          </a:p>
        </p:txBody>
      </p:sp>
      <p:sp>
        <p:nvSpPr>
          <p:cNvPr id="4" name="Slide Number Placeholder 3">
            <a:extLst>
              <a:ext uri="{FF2B5EF4-FFF2-40B4-BE49-F238E27FC236}">
                <a16:creationId xmlns:a16="http://schemas.microsoft.com/office/drawing/2014/main" id="{CF1B6CA0-79B0-AB41-925B-413FD76FA495}"/>
              </a:ext>
            </a:extLst>
          </p:cNvPr>
          <p:cNvSpPr>
            <a:spLocks noGrp="1"/>
          </p:cNvSpPr>
          <p:nvPr>
            <p:ph type="sldNum" sz="quarter" idx="12"/>
          </p:nvPr>
        </p:nvSpPr>
        <p:spPr/>
        <p:txBody>
          <a:bodyPr/>
          <a:lstStyle/>
          <a:p>
            <a:fld id="{88C99EE2-C410-6F46-86A9-7FE7C5F8457B}" type="slidenum">
              <a:rPr lang="tr-TR" smtClean="0"/>
              <a:t>11</a:t>
            </a:fld>
            <a:endParaRPr lang="tr-TR"/>
          </a:p>
        </p:txBody>
      </p:sp>
      <p:sp>
        <p:nvSpPr>
          <p:cNvPr id="6" name="Pentagon 5">
            <a:hlinkClick r:id="rId2" action="ppaction://hlinksldjump"/>
            <a:extLst>
              <a:ext uri="{FF2B5EF4-FFF2-40B4-BE49-F238E27FC236}">
                <a16:creationId xmlns:a16="http://schemas.microsoft.com/office/drawing/2014/main" id="{E8C95E9D-5E11-264A-AD52-4D94CF1E3F9F}"/>
              </a:ext>
            </a:extLst>
          </p:cNvPr>
          <p:cNvSpPr/>
          <p:nvPr/>
        </p:nvSpPr>
        <p:spPr>
          <a:xfrm>
            <a:off x="6312493" y="4001294"/>
            <a:ext cx="504867" cy="15414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Table</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18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5DDFD-0249-C541-B1C3-0F3D81682E55}"/>
              </a:ext>
            </a:extLst>
          </p:cNvPr>
          <p:cNvSpPr>
            <a:spLocks noGrp="1"/>
          </p:cNvSpPr>
          <p:nvPr>
            <p:ph type="title"/>
          </p:nvPr>
        </p:nvSpPr>
        <p:spPr>
          <a:xfrm>
            <a:off x="628650" y="365127"/>
            <a:ext cx="7886700" cy="1055112"/>
          </a:xfrm>
        </p:spPr>
        <p:txBody>
          <a:bodyPr>
            <a:normAutofit/>
          </a:bodyPr>
          <a:lstStyle/>
          <a:p>
            <a:r>
              <a:rPr lang="en-US" sz="4000" b="1" dirty="0">
                <a:solidFill>
                  <a:schemeClr val="accent5">
                    <a:lumMod val="75000"/>
                  </a:schemeClr>
                </a:solidFill>
                <a:latin typeface="Times New Roman" panose="02020603050405020304" pitchFamily="18" charset="0"/>
                <a:cs typeface="Times New Roman" panose="02020603050405020304" pitchFamily="18" charset="0"/>
              </a:rPr>
              <a:t>IDENTIFICATION (cont’d)</a:t>
            </a:r>
            <a:endParaRPr lang="tr-TR" sz="4000" b="1" dirty="0">
              <a:solidFill>
                <a:schemeClr val="accent5">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EB9531-F6B2-6D46-8AB4-8AE2FA8D5373}"/>
                  </a:ext>
                </a:extLst>
              </p:cNvPr>
              <p:cNvSpPr>
                <a:spLocks noGrp="1"/>
              </p:cNvSpPr>
              <p:nvPr>
                <p:ph idx="1"/>
              </p:nvPr>
            </p:nvSpPr>
            <p:spPr>
              <a:xfrm>
                <a:off x="628650" y="1420238"/>
                <a:ext cx="7886700" cy="4756725"/>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We then estimate the reduced form effects of the compulsory schooling reform, which is equivalent to an “intent to treat” (ITT) analysis by estimating the following regression equation using the linear probability model:  </a:t>
                </a:r>
              </a:p>
              <a:p>
                <a:pPr marL="0" indent="0">
                  <a:buNone/>
                </a:pPr>
                <a:endParaRPr lang="tr-TR" sz="1600" dirty="0">
                  <a:latin typeface="Times New Roman" panose="02020603050405020304" pitchFamily="18" charset="0"/>
                  <a:cs typeface="Times New Roman" panose="02020603050405020304" pitchFamily="18" charset="0"/>
                </a:endParaRPr>
              </a:p>
              <a:p>
                <a:pPr marL="0" indent="0" algn="ctr">
                  <a:buNone/>
                </a:pPr>
                <a14:m>
                  <m:oMath xmlns:m="http://schemas.openxmlformats.org/officeDocument/2006/math">
                    <m:sSub>
                      <m:sSubPr>
                        <m:ctrlPr>
                          <a:rPr lang="tr-TR" sz="1800" i="1">
                            <a:latin typeface="Cambria Math" panose="02040503050406030204" pitchFamily="18" charset="0"/>
                          </a:rPr>
                        </m:ctrlPr>
                      </m:sSubPr>
                      <m:e>
                        <m:r>
                          <a:rPr lang="en-US" sz="1800" i="1">
                            <a:latin typeface="Cambria Math" panose="02040503050406030204" pitchFamily="18" charset="0"/>
                          </a:rPr>
                          <m:t>𝐶𝐶</m:t>
                        </m:r>
                      </m:e>
                      <m:sub>
                        <m:r>
                          <a:rPr lang="en-US" sz="1800" i="1">
                            <a:latin typeface="Cambria Math" panose="02040503050406030204" pitchFamily="18" charset="0"/>
                          </a:rPr>
                          <m:t>𝑖</m:t>
                        </m:r>
                      </m:sub>
                    </m:sSub>
                    <m:r>
                      <a:rPr lang="en-US" sz="1800" i="1">
                        <a:latin typeface="Cambria Math" panose="02040503050406030204" pitchFamily="18" charset="0"/>
                      </a:rPr>
                      <m:t>= </m:t>
                    </m:r>
                    <m:sSub>
                      <m:sSubPr>
                        <m:ctrlPr>
                          <a:rPr lang="tr-TR" sz="1800" i="1">
                            <a:latin typeface="Cambria Math" panose="02040503050406030204" pitchFamily="18" charset="0"/>
                          </a:rPr>
                        </m:ctrlPr>
                      </m:sSubPr>
                      <m:e>
                        <m:r>
                          <a:rPr lang="en-US" sz="1800" i="1">
                            <a:latin typeface="Cambria Math" panose="02040503050406030204" pitchFamily="18" charset="0"/>
                          </a:rPr>
                          <m:t>𝛿</m:t>
                        </m:r>
                      </m:e>
                      <m:sub>
                        <m:r>
                          <a:rPr lang="en-US" sz="1800" i="1">
                            <a:latin typeface="Cambria Math" panose="02040503050406030204" pitchFamily="18" charset="0"/>
                          </a:rPr>
                          <m:t>0 </m:t>
                        </m:r>
                      </m:sub>
                    </m:sSub>
                    <m:r>
                      <a:rPr lang="en-US" sz="1800" i="1">
                        <a:latin typeface="Cambria Math" panose="02040503050406030204" pitchFamily="18" charset="0"/>
                      </a:rPr>
                      <m:t>+ </m:t>
                    </m:r>
                    <m:sSub>
                      <m:sSubPr>
                        <m:ctrlPr>
                          <a:rPr lang="tr-TR" sz="1800" i="1">
                            <a:latin typeface="Cambria Math" panose="02040503050406030204" pitchFamily="18" charset="0"/>
                          </a:rPr>
                        </m:ctrlPr>
                      </m:sSubPr>
                      <m:e>
                        <m:r>
                          <a:rPr lang="en-US" sz="1800" i="1">
                            <a:latin typeface="Cambria Math" panose="02040503050406030204" pitchFamily="18" charset="0"/>
                          </a:rPr>
                          <m:t>𝛿</m:t>
                        </m:r>
                      </m:e>
                      <m:sub>
                        <m:r>
                          <a:rPr lang="en-US" sz="1800" i="1">
                            <a:latin typeface="Cambria Math" panose="02040503050406030204" pitchFamily="18" charset="0"/>
                          </a:rPr>
                          <m:t>1</m:t>
                        </m:r>
                      </m:sub>
                    </m:sSub>
                    <m:sSub>
                      <m:sSubPr>
                        <m:ctrlPr>
                          <a:rPr lang="tr-TR" sz="1800" i="1">
                            <a:latin typeface="Cambria Math" panose="02040503050406030204" pitchFamily="18" charset="0"/>
                          </a:rPr>
                        </m:ctrlPr>
                      </m:sSubPr>
                      <m:e>
                        <m:r>
                          <a:rPr lang="en-US" sz="1800" i="1">
                            <a:latin typeface="Cambria Math" panose="02040503050406030204" pitchFamily="18" charset="0"/>
                          </a:rPr>
                          <m:t>𝑅𝑒𝑓𝑜𝑟𝑚</m:t>
                        </m:r>
                      </m:e>
                      <m:sub>
                        <m:r>
                          <a:rPr lang="en-US" sz="1800" i="1">
                            <a:latin typeface="Cambria Math" panose="02040503050406030204" pitchFamily="18" charset="0"/>
                          </a:rPr>
                          <m:t>𝑖</m:t>
                        </m:r>
                      </m:sub>
                    </m:sSub>
                    <m:r>
                      <a:rPr lang="en-US" sz="1800" i="1">
                        <a:latin typeface="Cambria Math" panose="02040503050406030204" pitchFamily="18" charset="0"/>
                      </a:rPr>
                      <m:t>+ </m:t>
                    </m:r>
                    <m:sSub>
                      <m:sSubPr>
                        <m:ctrlPr>
                          <a:rPr lang="tr-TR" sz="1800" i="1">
                            <a:latin typeface="Cambria Math" panose="02040503050406030204" pitchFamily="18" charset="0"/>
                          </a:rPr>
                        </m:ctrlPr>
                      </m:sSubPr>
                      <m:e>
                        <m:r>
                          <a:rPr lang="en-US" sz="1800" i="1">
                            <a:latin typeface="Cambria Math" panose="02040503050406030204" pitchFamily="18" charset="0"/>
                          </a:rPr>
                          <m:t>𝛿</m:t>
                        </m:r>
                      </m:e>
                      <m:sub>
                        <m:r>
                          <a:rPr lang="en-US" sz="1800" i="1">
                            <a:latin typeface="Cambria Math" panose="02040503050406030204" pitchFamily="18" charset="0"/>
                          </a:rPr>
                          <m:t>2</m:t>
                        </m:r>
                      </m:sub>
                    </m:sSub>
                    <m:sSub>
                      <m:sSubPr>
                        <m:ctrlPr>
                          <a:rPr lang="tr-TR" sz="1800" i="1">
                            <a:latin typeface="Cambria Math" panose="02040503050406030204" pitchFamily="18" charset="0"/>
                          </a:rPr>
                        </m:ctrlPr>
                      </m:sSubPr>
                      <m:e>
                        <m:r>
                          <a:rPr lang="en-US" sz="1800" i="1">
                            <a:latin typeface="Cambria Math" panose="02040503050406030204" pitchFamily="18" charset="0"/>
                          </a:rPr>
                          <m:t>𝑋</m:t>
                        </m:r>
                      </m:e>
                      <m:sub>
                        <m:r>
                          <a:rPr lang="en-US" sz="1800" i="1">
                            <a:latin typeface="Cambria Math" panose="02040503050406030204" pitchFamily="18" charset="0"/>
                          </a:rPr>
                          <m:t>𝑖</m:t>
                        </m:r>
                      </m:sub>
                    </m:sSub>
                    <m:sSub>
                      <m:sSubPr>
                        <m:ctrlPr>
                          <a:rPr lang="tr-TR" sz="1800" i="1">
                            <a:latin typeface="Cambria Math" panose="02040503050406030204" pitchFamily="18" charset="0"/>
                          </a:rPr>
                        </m:ctrlPr>
                      </m:sSubPr>
                      <m:e>
                        <m:r>
                          <a:rPr lang="en-US" sz="2000" i="1">
                            <a:latin typeface="Cambria Math" panose="02040503050406030204" pitchFamily="18" charset="0"/>
                          </a:rPr>
                          <m:t>+</m:t>
                        </m:r>
                        <m:sSub>
                          <m:sSubPr>
                            <m:ctrlPr>
                              <a:rPr lang="tr-TR" sz="2000" i="1">
                                <a:latin typeface="Cambria Math" panose="02040503050406030204" pitchFamily="18" charset="0"/>
                              </a:rPr>
                            </m:ctrlPr>
                          </m:sSubPr>
                          <m:e>
                            <m:r>
                              <a:rPr lang="en-US" sz="2000" i="1">
                                <a:latin typeface="Cambria Math" panose="02040503050406030204" pitchFamily="18" charset="0"/>
                              </a:rPr>
                              <m:t>𝛿</m:t>
                            </m:r>
                          </m:e>
                          <m:sub>
                            <m:r>
                              <a:rPr lang="en-US" sz="2000" b="0" i="1" smtClean="0">
                                <a:latin typeface="Cambria Math" panose="02040503050406030204" pitchFamily="18" charset="0"/>
                              </a:rPr>
                              <m:t>3</m:t>
                            </m:r>
                          </m:sub>
                        </m:sSub>
                        <m:sSub>
                          <m:sSubPr>
                            <m:ctrlPr>
                              <a:rPr lang="tr-TR"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𝛼</m:t>
                        </m:r>
                      </m:e>
                      <m:sub>
                        <m:r>
                          <a:rPr lang="en-US" sz="1800" i="1">
                            <a:latin typeface="Cambria Math" panose="02040503050406030204" pitchFamily="18" charset="0"/>
                          </a:rPr>
                          <m:t>𝑖</m:t>
                        </m:r>
                      </m:sub>
                    </m:sSub>
                  </m:oMath>
                </a14:m>
                <a:r>
                  <a:rPr lang="en-US" sz="16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(3)</a:t>
                </a:r>
                <a:endParaRPr lang="tr-TR" sz="1800" dirty="0">
                  <a:latin typeface="Times New Roman" panose="02020603050405020304" pitchFamily="18" charset="0"/>
                  <a:cs typeface="Times New Roman" panose="02020603050405020304" pitchFamily="18" charset="0"/>
                </a:endParaRPr>
              </a:p>
              <a:p>
                <a:pPr marL="0" indent="0">
                  <a:buNone/>
                </a:pPr>
                <a:endParaRPr lang="tr-TR" sz="16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tr-TR" sz="1800" i="1">
                            <a:latin typeface="Cambria Math" panose="02040503050406030204" pitchFamily="18" charset="0"/>
                          </a:rPr>
                        </m:ctrlPr>
                      </m:sSubPr>
                      <m:e>
                        <m:r>
                          <a:rPr lang="en-US" sz="1800" i="1">
                            <a:latin typeface="Cambria Math" panose="02040503050406030204" pitchFamily="18" charset="0"/>
                          </a:rPr>
                          <m:t>𝐶𝐶</m:t>
                        </m:r>
                      </m:e>
                      <m:sub>
                        <m:r>
                          <a:rPr lang="en-US" sz="1800" i="1">
                            <a:latin typeface="Cambria Math" panose="02040503050406030204" pitchFamily="18" charset="0"/>
                          </a:rPr>
                          <m:t>𝑖</m:t>
                        </m:r>
                      </m:sub>
                    </m:sSub>
                  </m:oMath>
                </a14:m>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is the early childhood care outcome for the </a:t>
                </a:r>
                <a:r>
                  <a:rPr lang="en-US" sz="1800" i="1" dirty="0" err="1">
                    <a:latin typeface="Times New Roman" panose="02020603050405020304" pitchFamily="18" charset="0"/>
                    <a:cs typeface="Times New Roman" panose="02020603050405020304" pitchFamily="18" charset="0"/>
                  </a:rPr>
                  <a:t>i</a:t>
                </a:r>
                <a:r>
                  <a:rPr lang="en-US" sz="1800" baseline="30000" dirty="0" err="1">
                    <a:latin typeface="Times New Roman" panose="02020603050405020304" pitchFamily="18" charset="0"/>
                    <a:cs typeface="Times New Roman" panose="02020603050405020304" pitchFamily="18" charset="0"/>
                  </a:rPr>
                  <a:t>th</a:t>
                </a:r>
                <a:r>
                  <a:rPr lang="en-US" sz="1800" dirty="0">
                    <a:latin typeface="Times New Roman" panose="02020603050405020304" pitchFamily="18" charset="0"/>
                    <a:cs typeface="Times New Roman" panose="02020603050405020304" pitchFamily="18" charset="0"/>
                  </a:rPr>
                  <a:t> mother.</a:t>
                </a:r>
              </a:p>
              <a:p>
                <a:r>
                  <a:rPr lang="en-US" sz="1800" dirty="0">
                    <a:latin typeface="Times New Roman" panose="02020603050405020304" pitchFamily="18" charset="0"/>
                    <a:cs typeface="Times New Roman" panose="02020603050405020304" pitchFamily="18" charset="0"/>
                  </a:rPr>
                  <a:t>Our key outcome variable is: Time spent in reading to children, playing with children, and talking to children. </a:t>
                </a:r>
              </a:p>
              <a:p>
                <a:r>
                  <a:rPr lang="en-US" sz="1800" dirty="0">
                    <a:latin typeface="Times New Roman" panose="02020603050405020304" pitchFamily="18" charset="0"/>
                    <a:cs typeface="Times New Roman" panose="02020603050405020304" pitchFamily="18" charset="0"/>
                  </a:rPr>
                  <a:t>Our control variables are the same as in equation 2. </a:t>
                </a:r>
              </a:p>
              <a:p>
                <a:r>
                  <a:rPr lang="en-US" sz="1800" dirty="0">
                    <a:latin typeface="Times New Roman" panose="02020603050405020304" pitchFamily="18" charset="0"/>
                    <a:cs typeface="Times New Roman" panose="02020603050405020304" pitchFamily="18" charset="0"/>
                  </a:rPr>
                  <a:t>Robust standard errors are clustered at the current-region by birth cohort level.</a:t>
                </a:r>
                <a:endParaRPr lang="tr-TR" sz="1800" dirty="0">
                  <a:latin typeface="Times New Roman" panose="02020603050405020304" pitchFamily="18" charset="0"/>
                  <a:cs typeface="Times New Roman" panose="02020603050405020304" pitchFamily="18" charset="0"/>
                </a:endParaRPr>
              </a:p>
              <a:p>
                <a:endParaRPr lang="tr-TR" dirty="0"/>
              </a:p>
            </p:txBody>
          </p:sp>
        </mc:Choice>
        <mc:Fallback xmlns="">
          <p:sp>
            <p:nvSpPr>
              <p:cNvPr id="3" name="Content Placeholder 2">
                <a:extLst>
                  <a:ext uri="{FF2B5EF4-FFF2-40B4-BE49-F238E27FC236}">
                    <a16:creationId xmlns:a16="http://schemas.microsoft.com/office/drawing/2014/main" id="{D1EB9531-F6B2-6D46-8AB4-8AE2FA8D5373}"/>
                  </a:ext>
                </a:extLst>
              </p:cNvPr>
              <p:cNvSpPr>
                <a:spLocks noGrp="1" noRot="1" noChangeAspect="1" noMove="1" noResize="1" noEditPoints="1" noAdjustHandles="1" noChangeArrowheads="1" noChangeShapeType="1" noTextEdit="1"/>
              </p:cNvSpPr>
              <p:nvPr>
                <p:ph idx="1"/>
              </p:nvPr>
            </p:nvSpPr>
            <p:spPr>
              <a:xfrm>
                <a:off x="628650" y="1420238"/>
                <a:ext cx="7886700" cy="4756725"/>
              </a:xfrm>
              <a:blipFill>
                <a:blip r:embed="rId2"/>
                <a:stretch>
                  <a:fillRect l="-804" t="-1067" r="-643"/>
                </a:stretch>
              </a:blipFill>
            </p:spPr>
            <p:txBody>
              <a:bodyPr/>
              <a:lstStyle/>
              <a:p>
                <a:r>
                  <a:rPr lang="tr-TR">
                    <a:noFill/>
                  </a:rPr>
                  <a:t> </a:t>
                </a:r>
              </a:p>
            </p:txBody>
          </p:sp>
        </mc:Fallback>
      </mc:AlternateContent>
      <p:sp>
        <p:nvSpPr>
          <p:cNvPr id="4" name="Slide Number Placeholder 3">
            <a:extLst>
              <a:ext uri="{FF2B5EF4-FFF2-40B4-BE49-F238E27FC236}">
                <a16:creationId xmlns:a16="http://schemas.microsoft.com/office/drawing/2014/main" id="{F4BF5123-2C00-F54F-B128-7C6EF65B6759}"/>
              </a:ext>
            </a:extLst>
          </p:cNvPr>
          <p:cNvSpPr>
            <a:spLocks noGrp="1"/>
          </p:cNvSpPr>
          <p:nvPr>
            <p:ph type="sldNum" sz="quarter" idx="12"/>
          </p:nvPr>
        </p:nvSpPr>
        <p:spPr/>
        <p:txBody>
          <a:bodyPr/>
          <a:lstStyle/>
          <a:p>
            <a:fld id="{88C99EE2-C410-6F46-86A9-7FE7C5F8457B}" type="slidenum">
              <a:rPr lang="tr-TR" smtClean="0"/>
              <a:t>12</a:t>
            </a:fld>
            <a:endParaRPr lang="tr-TR"/>
          </a:p>
        </p:txBody>
      </p:sp>
    </p:spTree>
    <p:extLst>
      <p:ext uri="{BB962C8B-B14F-4D97-AF65-F5344CB8AC3E}">
        <p14:creationId xmlns:p14="http://schemas.microsoft.com/office/powerpoint/2010/main" val="3032698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2827-543A-8447-A433-8F79AE0DE3BB}"/>
              </a:ext>
            </a:extLst>
          </p:cNvPr>
          <p:cNvSpPr>
            <a:spLocks noGrp="1"/>
          </p:cNvSpPr>
          <p:nvPr>
            <p:ph type="title"/>
          </p:nvPr>
        </p:nvSpPr>
        <p:spPr/>
        <p:txBody>
          <a:bodyPr/>
          <a:lstStyle/>
          <a:p>
            <a:r>
              <a:rPr lang="tr-TR" sz="4000" b="1" dirty="0">
                <a:solidFill>
                  <a:schemeClr val="accent5">
                    <a:lumMod val="75000"/>
                  </a:schemeClr>
                </a:solidFill>
                <a:latin typeface="Times New Roman" panose="02020603050405020304" pitchFamily="18" charset="0"/>
                <a:cs typeface="Times New Roman" panose="02020603050405020304" pitchFamily="18" charset="0"/>
              </a:rPr>
              <a:t>RESULTS</a:t>
            </a:r>
          </a:p>
        </p:txBody>
      </p:sp>
      <p:sp>
        <p:nvSpPr>
          <p:cNvPr id="3" name="Content Placeholder 2">
            <a:extLst>
              <a:ext uri="{FF2B5EF4-FFF2-40B4-BE49-F238E27FC236}">
                <a16:creationId xmlns:a16="http://schemas.microsoft.com/office/drawing/2014/main" id="{17CDE314-E724-E54E-AB2B-F6202407E521}"/>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Descriptive Statistics</a:t>
            </a:r>
          </a:p>
          <a:p>
            <a:r>
              <a:rPr lang="en-US" dirty="0">
                <a:latin typeface="Times New Roman" panose="02020603050405020304" pitchFamily="18" charset="0"/>
                <a:cs typeface="Times New Roman" panose="02020603050405020304" pitchFamily="18" charset="0"/>
              </a:rPr>
              <a:t>Preliminary Checks: Impact of Reform on Sample Selection and Fertility </a:t>
            </a:r>
          </a:p>
          <a:p>
            <a:r>
              <a:rPr lang="en-US" dirty="0">
                <a:latin typeface="Times New Roman" panose="02020603050405020304" pitchFamily="18" charset="0"/>
                <a:cs typeface="Times New Roman" panose="02020603050405020304" pitchFamily="18" charset="0"/>
              </a:rPr>
              <a:t>Main Results </a:t>
            </a:r>
          </a:p>
          <a:p>
            <a:pPr lvl="1"/>
            <a:r>
              <a:rPr lang="en-US" dirty="0">
                <a:latin typeface="Times New Roman" panose="02020603050405020304" pitchFamily="18" charset="0"/>
                <a:cs typeface="Times New Roman" panose="02020603050405020304" pitchFamily="18" charset="0"/>
              </a:rPr>
              <a:t>Schooling Outcomes </a:t>
            </a:r>
          </a:p>
          <a:p>
            <a:pPr lvl="1"/>
            <a:r>
              <a:rPr lang="en-US" dirty="0">
                <a:latin typeface="Times New Roman" panose="02020603050405020304" pitchFamily="18" charset="0"/>
                <a:cs typeface="Times New Roman" panose="02020603050405020304" pitchFamily="18" charset="0"/>
              </a:rPr>
              <a:t>Time Spent on Early Childhood Care </a:t>
            </a:r>
          </a:p>
          <a:p>
            <a:pPr lvl="1"/>
            <a:r>
              <a:rPr lang="en-US" dirty="0">
                <a:latin typeface="Times New Roman" panose="02020603050405020304" pitchFamily="18" charset="0"/>
                <a:cs typeface="Times New Roman" panose="02020603050405020304" pitchFamily="18" charset="0"/>
              </a:rPr>
              <a:t>Time Spent in Activities Accompanied by Children </a:t>
            </a:r>
          </a:p>
          <a:p>
            <a:pPr marL="0" indent="0">
              <a:lnSpc>
                <a:spcPct val="150000"/>
              </a:lnSpc>
              <a:buNone/>
            </a:pPr>
            <a:endParaRPr lang="tr-TR"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FD05369-39CA-DA45-954E-F225BB44BB26}"/>
              </a:ext>
            </a:extLst>
          </p:cNvPr>
          <p:cNvSpPr>
            <a:spLocks noGrp="1"/>
          </p:cNvSpPr>
          <p:nvPr>
            <p:ph type="sldNum" sz="quarter" idx="12"/>
          </p:nvPr>
        </p:nvSpPr>
        <p:spPr/>
        <p:txBody>
          <a:bodyPr/>
          <a:lstStyle/>
          <a:p>
            <a:fld id="{88C99EE2-C410-6F46-86A9-7FE7C5F8457B}" type="slidenum">
              <a:rPr lang="tr-TR" smtClean="0"/>
              <a:t>13</a:t>
            </a:fld>
            <a:endParaRPr lang="tr-TR"/>
          </a:p>
        </p:txBody>
      </p:sp>
    </p:spTree>
    <p:extLst>
      <p:ext uri="{BB962C8B-B14F-4D97-AF65-F5344CB8AC3E}">
        <p14:creationId xmlns:p14="http://schemas.microsoft.com/office/powerpoint/2010/main" val="35562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351C-B38B-7E4B-B693-3AEF84C3F7BF}"/>
              </a:ext>
            </a:extLst>
          </p:cNvPr>
          <p:cNvSpPr>
            <a:spLocks noGrp="1"/>
          </p:cNvSpPr>
          <p:nvPr>
            <p:ph type="title"/>
          </p:nvPr>
        </p:nvSpPr>
        <p:spPr>
          <a:xfrm>
            <a:off x="469898" y="253256"/>
            <a:ext cx="7713414" cy="853635"/>
          </a:xfrm>
        </p:spPr>
        <p:txBody>
          <a:bodyPr>
            <a:normAutofit/>
          </a:bodyPr>
          <a:lstStyle/>
          <a:p>
            <a:r>
              <a:rPr lang="en-US" sz="3600" b="1" dirty="0">
                <a:solidFill>
                  <a:schemeClr val="accent5">
                    <a:lumMod val="75000"/>
                  </a:schemeClr>
                </a:solidFill>
                <a:latin typeface="Times New Roman" panose="02020603050405020304" pitchFamily="18" charset="0"/>
                <a:cs typeface="Times New Roman" panose="02020603050405020304" pitchFamily="18" charset="0"/>
              </a:rPr>
              <a:t>DESCRIPTIVE STATISTICS</a:t>
            </a:r>
          </a:p>
        </p:txBody>
      </p:sp>
      <p:sp>
        <p:nvSpPr>
          <p:cNvPr id="4" name="Slide Number Placeholder 3">
            <a:extLst>
              <a:ext uri="{FF2B5EF4-FFF2-40B4-BE49-F238E27FC236}">
                <a16:creationId xmlns:a16="http://schemas.microsoft.com/office/drawing/2014/main" id="{0E3EA66D-529F-3D47-A6F8-D7728D29B6C3}"/>
              </a:ext>
            </a:extLst>
          </p:cNvPr>
          <p:cNvSpPr>
            <a:spLocks noGrp="1"/>
          </p:cNvSpPr>
          <p:nvPr>
            <p:ph type="sldNum" sz="quarter" idx="12"/>
          </p:nvPr>
        </p:nvSpPr>
        <p:spPr/>
        <p:txBody>
          <a:bodyPr/>
          <a:lstStyle/>
          <a:p>
            <a:fld id="{88C99EE2-C410-6F46-86A9-7FE7C5F8457B}" type="slidenum">
              <a:rPr lang="tr-TR" smtClean="0"/>
              <a:t>14</a:t>
            </a:fld>
            <a:endParaRPr lang="tr-TR"/>
          </a:p>
        </p:txBody>
      </p:sp>
      <p:pic>
        <p:nvPicPr>
          <p:cNvPr id="5" name="Content Placeholder 4">
            <a:extLst>
              <a:ext uri="{FF2B5EF4-FFF2-40B4-BE49-F238E27FC236}">
                <a16:creationId xmlns:a16="http://schemas.microsoft.com/office/drawing/2014/main" id="{E7C125BA-1FA4-3A44-BE2E-428E4D016B66}"/>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24856" y="1179193"/>
            <a:ext cx="2880000" cy="1800000"/>
          </a:xfrm>
          <a:prstGeom prst="rect">
            <a:avLst/>
          </a:prstGeom>
          <a:noFill/>
          <a:ln>
            <a:noFill/>
          </a:ln>
        </p:spPr>
      </p:pic>
      <p:sp>
        <p:nvSpPr>
          <p:cNvPr id="6" name="Rectangle 5">
            <a:extLst>
              <a:ext uri="{FF2B5EF4-FFF2-40B4-BE49-F238E27FC236}">
                <a16:creationId xmlns:a16="http://schemas.microsoft.com/office/drawing/2014/main" id="{5664E57B-82F4-9C48-AB0E-B7F065F0E2F8}"/>
              </a:ext>
            </a:extLst>
          </p:cNvPr>
          <p:cNvSpPr/>
          <p:nvPr/>
        </p:nvSpPr>
        <p:spPr>
          <a:xfrm>
            <a:off x="2493685" y="2951026"/>
            <a:ext cx="3665841" cy="430887"/>
          </a:xfrm>
          <a:prstGeom prst="rect">
            <a:avLst/>
          </a:prstGeom>
        </p:spPr>
        <p:txBody>
          <a:bodyPr wrap="square">
            <a:spAutoFit/>
          </a:bodyPr>
          <a:lstStyle/>
          <a:p>
            <a:r>
              <a:rPr lang="en-US" sz="1100" b="1" i="1" dirty="0">
                <a:latin typeface="Times New Roman" panose="02020603050405020304" pitchFamily="18" charset="0"/>
                <a:ea typeface="Times New Roman" panose="02020603050405020304" pitchFamily="18" charset="0"/>
              </a:rPr>
              <a:t>Figure 1. </a:t>
            </a:r>
            <a:r>
              <a:rPr lang="en-US" sz="1100" i="1" dirty="0">
                <a:latin typeface="Times New Roman" panose="02020603050405020304" pitchFamily="18" charset="0"/>
                <a:ea typeface="Times New Roman" panose="02020603050405020304" pitchFamily="18" charset="0"/>
              </a:rPr>
              <a:t>Proportion of Mothers with At Least Middle School Diploma in 2014-2015 by Birth Cohorts 1980 to 1992</a:t>
            </a:r>
            <a:endParaRPr lang="tr-TR" sz="2400" b="1"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ADFCEDDE-38DA-984E-9DB0-10628A7CEF1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506" y="3659323"/>
            <a:ext cx="2880000" cy="1800000"/>
          </a:xfrm>
          <a:prstGeom prst="rect">
            <a:avLst/>
          </a:prstGeom>
          <a:noFill/>
          <a:ln>
            <a:noFill/>
          </a:ln>
        </p:spPr>
      </p:pic>
      <p:sp>
        <p:nvSpPr>
          <p:cNvPr id="8" name="Rectangle 7">
            <a:extLst>
              <a:ext uri="{FF2B5EF4-FFF2-40B4-BE49-F238E27FC236}">
                <a16:creationId xmlns:a16="http://schemas.microsoft.com/office/drawing/2014/main" id="{E49DA4C9-58B2-BF4C-9A97-477BAD3F5619}"/>
              </a:ext>
            </a:extLst>
          </p:cNvPr>
          <p:cNvSpPr/>
          <p:nvPr/>
        </p:nvSpPr>
        <p:spPr>
          <a:xfrm>
            <a:off x="283446" y="5512343"/>
            <a:ext cx="4105074" cy="600164"/>
          </a:xfrm>
          <a:prstGeom prst="rect">
            <a:avLst/>
          </a:prstGeom>
        </p:spPr>
        <p:txBody>
          <a:bodyPr wrap="square">
            <a:spAutoFit/>
          </a:bodyPr>
          <a:lstStyle/>
          <a:p>
            <a:r>
              <a:rPr lang="en-US" sz="1100" b="1" i="1" dirty="0">
                <a:latin typeface="Times New Roman" panose="02020603050405020304" pitchFamily="18" charset="0"/>
                <a:ea typeface="Times New Roman" panose="02020603050405020304" pitchFamily="18" charset="0"/>
              </a:rPr>
              <a:t>Figure 2.</a:t>
            </a:r>
            <a:r>
              <a:rPr lang="en-US" sz="1100" b="1" dirty="0">
                <a:latin typeface="Times New Roman" panose="02020603050405020304" pitchFamily="18" charset="0"/>
                <a:ea typeface="Times New Roman" panose="02020603050405020304" pitchFamily="18" charset="0"/>
              </a:rPr>
              <a:t> </a:t>
            </a:r>
            <a:r>
              <a:rPr lang="en-US" sz="1100" i="1" dirty="0">
                <a:latin typeface="Times New Roman" panose="02020603050405020304" pitchFamily="18" charset="0"/>
                <a:ea typeface="Times New Roman" panose="02020603050405020304" pitchFamily="18" charset="0"/>
              </a:rPr>
              <a:t>Average Time Spent in </a:t>
            </a:r>
            <a:r>
              <a:rPr lang="en-US" sz="1100" i="1" dirty="0">
                <a:latin typeface="Times New Roman" panose="02020603050405020304" pitchFamily="18" charset="0"/>
                <a:ea typeface="Calibri" panose="020F0502020204030204" pitchFamily="34" charset="0"/>
              </a:rPr>
              <a:t>Playing with Children, Reading and Talking to Children</a:t>
            </a:r>
            <a:r>
              <a:rPr lang="en-US" sz="1100" i="1" dirty="0">
                <a:latin typeface="Times New Roman" panose="02020603050405020304" pitchFamily="18" charset="0"/>
                <a:ea typeface="Times New Roman" panose="02020603050405020304" pitchFamily="18" charset="0"/>
              </a:rPr>
              <a:t> (in min. per week) by Birth Cohorts 1980 to 1992</a:t>
            </a:r>
            <a:endParaRPr lang="tr-TR" sz="2400" b="1" dirty="0">
              <a:latin typeface="Times New Roman" panose="02020603050405020304" pitchFamily="18" charset="0"/>
              <a:ea typeface="Times New Roman" panose="02020603050405020304" pitchFamily="18" charset="0"/>
            </a:endParaRPr>
          </a:p>
          <a:p>
            <a:pPr>
              <a:spcAft>
                <a:spcPts val="0"/>
              </a:spcAft>
            </a:pPr>
            <a:r>
              <a:rPr lang="en-US" sz="1100" dirty="0">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E37F24F9-80EE-7D4B-A765-22DD94B7691A}"/>
              </a:ext>
            </a:extLst>
          </p:cNvPr>
          <p:cNvPicPr/>
          <p:nvPr/>
        </p:nvPicPr>
        <p:blipFill>
          <a:blip r:embed="rId5"/>
          <a:srcRect/>
          <a:stretch>
            <a:fillRect/>
          </a:stretch>
        </p:blipFill>
        <p:spPr bwMode="auto">
          <a:xfrm>
            <a:off x="4760133" y="3659323"/>
            <a:ext cx="2880000" cy="1799590"/>
          </a:xfrm>
          <a:prstGeom prst="rect">
            <a:avLst/>
          </a:prstGeom>
          <a:noFill/>
          <a:ln w="9525">
            <a:noFill/>
            <a:miter lim="800000"/>
            <a:headEnd/>
            <a:tailEnd/>
          </a:ln>
        </p:spPr>
      </p:pic>
      <p:sp>
        <p:nvSpPr>
          <p:cNvPr id="10" name="Rectangle 9">
            <a:extLst>
              <a:ext uri="{FF2B5EF4-FFF2-40B4-BE49-F238E27FC236}">
                <a16:creationId xmlns:a16="http://schemas.microsoft.com/office/drawing/2014/main" id="{1FA7DB54-4A34-694E-AC6C-BA2717BE62DC}"/>
              </a:ext>
            </a:extLst>
          </p:cNvPr>
          <p:cNvSpPr/>
          <p:nvPr/>
        </p:nvSpPr>
        <p:spPr>
          <a:xfrm>
            <a:off x="4556933" y="5476744"/>
            <a:ext cx="4272107" cy="430887"/>
          </a:xfrm>
          <a:prstGeom prst="rect">
            <a:avLst/>
          </a:prstGeom>
        </p:spPr>
        <p:txBody>
          <a:bodyPr wrap="square">
            <a:spAutoFit/>
          </a:bodyPr>
          <a:lstStyle/>
          <a:p>
            <a:r>
              <a:rPr lang="en-US" sz="1100" b="1" i="1" dirty="0">
                <a:latin typeface="Times New Roman" panose="02020603050405020304" pitchFamily="18" charset="0"/>
                <a:ea typeface="Times New Roman" panose="02020603050405020304" pitchFamily="18" charset="0"/>
              </a:rPr>
              <a:t>Figure 3.</a:t>
            </a:r>
            <a:r>
              <a:rPr lang="en-US" sz="1100" b="1" dirty="0">
                <a:latin typeface="Times New Roman" panose="02020603050405020304" pitchFamily="18" charset="0"/>
                <a:ea typeface="Times New Roman" panose="02020603050405020304" pitchFamily="18" charset="0"/>
              </a:rPr>
              <a:t> </a:t>
            </a:r>
            <a:r>
              <a:rPr lang="en-US" sz="1100" i="1" dirty="0">
                <a:latin typeface="Times New Roman" panose="02020603050405020304" pitchFamily="18" charset="0"/>
                <a:ea typeface="Times New Roman" panose="02020603050405020304" pitchFamily="18" charset="0"/>
              </a:rPr>
              <a:t>Average Proportion of Individuals </a:t>
            </a:r>
            <a:r>
              <a:rPr lang="en-US" sz="1100" i="1" dirty="0">
                <a:latin typeface="Times New Roman" panose="02020603050405020304" pitchFamily="18" charset="0"/>
                <a:ea typeface="Calibri" panose="020F0502020204030204" pitchFamily="34" charset="0"/>
              </a:rPr>
              <a:t>Playing with Children, Reading and Talking to Children</a:t>
            </a:r>
            <a:r>
              <a:rPr lang="en-US" sz="1100" i="1" dirty="0">
                <a:latin typeface="Times New Roman" panose="02020603050405020304" pitchFamily="18" charset="0"/>
                <a:ea typeface="Times New Roman" panose="02020603050405020304" pitchFamily="18" charset="0"/>
              </a:rPr>
              <a:t> by Birth Cohorts 1980 to 1992</a:t>
            </a:r>
            <a:endParaRPr lang="tr-TR" sz="11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7068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96DB-E107-BB40-BC23-8BB474145BA5}"/>
              </a:ext>
            </a:extLst>
          </p:cNvPr>
          <p:cNvSpPr>
            <a:spLocks noGrp="1"/>
          </p:cNvSpPr>
          <p:nvPr>
            <p:ph type="title"/>
          </p:nvPr>
        </p:nvSpPr>
        <p:spPr/>
        <p:txBody>
          <a:bodyPr>
            <a:normAutofit/>
          </a:bodyPr>
          <a:lstStyle/>
          <a:p>
            <a:r>
              <a:rPr lang="en-US" sz="3200" b="1" dirty="0">
                <a:solidFill>
                  <a:schemeClr val="accent5">
                    <a:lumMod val="75000"/>
                  </a:schemeClr>
                </a:solidFill>
                <a:latin typeface="Times New Roman" panose="02020603050405020304" pitchFamily="18" charset="0"/>
                <a:cs typeface="Times New Roman" panose="02020603050405020304" pitchFamily="18" charset="0"/>
              </a:rPr>
              <a:t>The Impact of Exposure to the Education Reform on Sample Selection and Fertility</a:t>
            </a:r>
            <a:r>
              <a:rPr lang="tr-TR" sz="3200" b="1" dirty="0">
                <a:solidFill>
                  <a:schemeClr val="accent5">
                    <a:lumMod val="75000"/>
                  </a:schemeClr>
                </a:solidFill>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A4D35C86-CE23-9745-9E17-FC554A181C28}"/>
              </a:ext>
            </a:extLst>
          </p:cNvPr>
          <p:cNvSpPr>
            <a:spLocks noGrp="1"/>
          </p:cNvSpPr>
          <p:nvPr>
            <p:ph type="sldNum" sz="quarter" idx="12"/>
          </p:nvPr>
        </p:nvSpPr>
        <p:spPr/>
        <p:txBody>
          <a:bodyPr/>
          <a:lstStyle/>
          <a:p>
            <a:fld id="{88C99EE2-C410-6F46-86A9-7FE7C5F8457B}" type="slidenum">
              <a:rPr lang="tr-TR" smtClean="0"/>
              <a:t>15</a:t>
            </a:fld>
            <a:endParaRPr lang="tr-TR"/>
          </a:p>
        </p:txBody>
      </p:sp>
      <p:pic>
        <p:nvPicPr>
          <p:cNvPr id="3" name="Content Placeholder 2">
            <a:extLst>
              <a:ext uri="{FF2B5EF4-FFF2-40B4-BE49-F238E27FC236}">
                <a16:creationId xmlns:a16="http://schemas.microsoft.com/office/drawing/2014/main" id="{EF5C18BE-D2BE-C142-AE2B-F0EAFFF25EB5}"/>
              </a:ext>
            </a:extLst>
          </p:cNvPr>
          <p:cNvPicPr>
            <a:picLocks noGrp="1" noChangeAspect="1"/>
          </p:cNvPicPr>
          <p:nvPr>
            <p:ph idx="1"/>
          </p:nvPr>
        </p:nvPicPr>
        <p:blipFill>
          <a:blip r:embed="rId2"/>
          <a:stretch>
            <a:fillRect/>
          </a:stretch>
        </p:blipFill>
        <p:spPr>
          <a:xfrm>
            <a:off x="1577740" y="1690689"/>
            <a:ext cx="5618868" cy="4351338"/>
          </a:xfrm>
          <a:prstGeom prst="rect">
            <a:avLst/>
          </a:prstGeom>
        </p:spPr>
      </p:pic>
    </p:spTree>
    <p:extLst>
      <p:ext uri="{BB962C8B-B14F-4D97-AF65-F5344CB8AC3E}">
        <p14:creationId xmlns:p14="http://schemas.microsoft.com/office/powerpoint/2010/main" val="417403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96DB-E107-BB40-BC23-8BB474145BA5}"/>
              </a:ext>
            </a:extLst>
          </p:cNvPr>
          <p:cNvSpPr>
            <a:spLocks noGrp="1"/>
          </p:cNvSpPr>
          <p:nvPr>
            <p:ph type="title"/>
          </p:nvPr>
        </p:nvSpPr>
        <p:spPr/>
        <p:txBody>
          <a:bodyPr>
            <a:normAutofit fontScale="90000"/>
          </a:bodyPr>
          <a:lstStyle/>
          <a:p>
            <a:r>
              <a:rPr lang="en-US" sz="3600" b="1" dirty="0">
                <a:solidFill>
                  <a:schemeClr val="accent5">
                    <a:lumMod val="75000"/>
                  </a:schemeClr>
                </a:solidFill>
                <a:latin typeface="Times New Roman" panose="02020603050405020304" pitchFamily="18" charset="0"/>
                <a:cs typeface="Times New Roman" panose="02020603050405020304" pitchFamily="18" charset="0"/>
              </a:rPr>
              <a:t>The Impact of Exposure to the Education Reform on Educational Outcomes</a:t>
            </a:r>
            <a:r>
              <a:rPr lang="tr-TR" sz="3600" b="1" dirty="0">
                <a:solidFill>
                  <a:schemeClr val="accent5">
                    <a:lumMod val="75000"/>
                  </a:schemeClr>
                </a:solidFill>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A4D35C86-CE23-9745-9E17-FC554A181C28}"/>
              </a:ext>
            </a:extLst>
          </p:cNvPr>
          <p:cNvSpPr>
            <a:spLocks noGrp="1"/>
          </p:cNvSpPr>
          <p:nvPr>
            <p:ph type="sldNum" sz="quarter" idx="12"/>
          </p:nvPr>
        </p:nvSpPr>
        <p:spPr/>
        <p:txBody>
          <a:bodyPr/>
          <a:lstStyle/>
          <a:p>
            <a:fld id="{88C99EE2-C410-6F46-86A9-7FE7C5F8457B}" type="slidenum">
              <a:rPr lang="tr-TR" smtClean="0"/>
              <a:t>16</a:t>
            </a:fld>
            <a:endParaRPr lang="tr-TR"/>
          </a:p>
        </p:txBody>
      </p:sp>
      <p:pic>
        <p:nvPicPr>
          <p:cNvPr id="7" name="Content Placeholder 6">
            <a:extLst>
              <a:ext uri="{FF2B5EF4-FFF2-40B4-BE49-F238E27FC236}">
                <a16:creationId xmlns:a16="http://schemas.microsoft.com/office/drawing/2014/main" id="{8E7A20A6-0C73-5849-95FE-109BD54927DB}"/>
              </a:ext>
            </a:extLst>
          </p:cNvPr>
          <p:cNvPicPr>
            <a:picLocks noGrp="1" noChangeAspect="1"/>
          </p:cNvPicPr>
          <p:nvPr>
            <p:ph idx="1"/>
          </p:nvPr>
        </p:nvPicPr>
        <p:blipFill>
          <a:blip r:embed="rId2"/>
          <a:stretch>
            <a:fillRect/>
          </a:stretch>
        </p:blipFill>
        <p:spPr>
          <a:xfrm>
            <a:off x="628650" y="1690689"/>
            <a:ext cx="6846885" cy="2978588"/>
          </a:xfrm>
          <a:prstGeom prst="rect">
            <a:avLst/>
          </a:prstGeom>
        </p:spPr>
      </p:pic>
    </p:spTree>
    <p:extLst>
      <p:ext uri="{BB962C8B-B14F-4D97-AF65-F5344CB8AC3E}">
        <p14:creationId xmlns:p14="http://schemas.microsoft.com/office/powerpoint/2010/main" val="285043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49EB-623C-5148-9AB2-BD42F3615FFD}"/>
              </a:ext>
            </a:extLst>
          </p:cNvPr>
          <p:cNvSpPr>
            <a:spLocks noGrp="1"/>
          </p:cNvSpPr>
          <p:nvPr>
            <p:ph type="title"/>
          </p:nvPr>
        </p:nvSpPr>
        <p:spPr/>
        <p:txBody>
          <a:bodyPr>
            <a:noAutofit/>
          </a:bodyPr>
          <a:lstStyle/>
          <a:p>
            <a:r>
              <a:rPr lang="en-US" sz="2400" b="1" dirty="0">
                <a:solidFill>
                  <a:schemeClr val="accent5">
                    <a:lumMod val="75000"/>
                  </a:schemeClr>
                </a:solidFill>
                <a:latin typeface="Times New Roman" panose="02020603050405020304" pitchFamily="18" charset="0"/>
                <a:cs typeface="Times New Roman" panose="02020603050405020304" pitchFamily="18" charset="0"/>
              </a:rPr>
              <a:t>The Impact of Exposure to the Education Reform on Early Childhood Care Outcomes</a:t>
            </a:r>
            <a:endParaRPr lang="tr-TR"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A83E57D-8188-C24A-9560-A27218703E46}"/>
              </a:ext>
            </a:extLst>
          </p:cNvPr>
          <p:cNvSpPr>
            <a:spLocks noGrp="1"/>
          </p:cNvSpPr>
          <p:nvPr>
            <p:ph type="sldNum" sz="quarter" idx="12"/>
          </p:nvPr>
        </p:nvSpPr>
        <p:spPr/>
        <p:txBody>
          <a:bodyPr/>
          <a:lstStyle/>
          <a:p>
            <a:fld id="{88C99EE2-C410-6F46-86A9-7FE7C5F8457B}" type="slidenum">
              <a:rPr lang="tr-TR" smtClean="0"/>
              <a:t>17</a:t>
            </a:fld>
            <a:endParaRPr lang="tr-TR"/>
          </a:p>
        </p:txBody>
      </p:sp>
      <p:pic>
        <p:nvPicPr>
          <p:cNvPr id="3" name="Content Placeholder 2">
            <a:extLst>
              <a:ext uri="{FF2B5EF4-FFF2-40B4-BE49-F238E27FC236}">
                <a16:creationId xmlns:a16="http://schemas.microsoft.com/office/drawing/2014/main" id="{82DB47E8-F272-0A48-BC69-F2BA342EA438}"/>
              </a:ext>
            </a:extLst>
          </p:cNvPr>
          <p:cNvPicPr>
            <a:picLocks noGrp="1" noChangeAspect="1"/>
          </p:cNvPicPr>
          <p:nvPr>
            <p:ph idx="1"/>
          </p:nvPr>
        </p:nvPicPr>
        <p:blipFill>
          <a:blip r:embed="rId2"/>
          <a:stretch>
            <a:fillRect/>
          </a:stretch>
        </p:blipFill>
        <p:spPr>
          <a:xfrm>
            <a:off x="628650" y="1690689"/>
            <a:ext cx="7201070" cy="3626816"/>
          </a:xfrm>
          <a:prstGeom prst="rect">
            <a:avLst/>
          </a:prstGeom>
        </p:spPr>
      </p:pic>
    </p:spTree>
    <p:extLst>
      <p:ext uri="{BB962C8B-B14F-4D97-AF65-F5344CB8AC3E}">
        <p14:creationId xmlns:p14="http://schemas.microsoft.com/office/powerpoint/2010/main" val="1141305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482A-7FF6-C040-9D47-223EAD1ADE4F}"/>
              </a:ext>
            </a:extLst>
          </p:cNvPr>
          <p:cNvSpPr>
            <a:spLocks noGrp="1"/>
          </p:cNvSpPr>
          <p:nvPr>
            <p:ph type="title"/>
          </p:nvPr>
        </p:nvSpPr>
        <p:spPr>
          <a:xfrm>
            <a:off x="628650" y="365127"/>
            <a:ext cx="7886700" cy="762634"/>
          </a:xfrm>
        </p:spPr>
        <p:txBody>
          <a:bodyPr>
            <a:normAutofit/>
          </a:bodyPr>
          <a:lstStyle/>
          <a:p>
            <a:r>
              <a:rPr lang="en-US" sz="3200" b="1" dirty="0">
                <a:solidFill>
                  <a:schemeClr val="accent5">
                    <a:lumMod val="75000"/>
                  </a:schemeClr>
                </a:solidFill>
                <a:latin typeface="Times New Roman" panose="02020603050405020304" pitchFamily="18" charset="0"/>
                <a:cs typeface="Times New Roman" panose="02020603050405020304" pitchFamily="18" charset="0"/>
              </a:rPr>
              <a:t>POTENTIAL MECHANISM</a:t>
            </a:r>
          </a:p>
        </p:txBody>
      </p:sp>
      <p:sp>
        <p:nvSpPr>
          <p:cNvPr id="3" name="Content Placeholder 2">
            <a:extLst>
              <a:ext uri="{FF2B5EF4-FFF2-40B4-BE49-F238E27FC236}">
                <a16:creationId xmlns:a16="http://schemas.microsoft.com/office/drawing/2014/main" id="{88257670-46DC-6E42-BCF4-DD37D7AD01C9}"/>
              </a:ext>
            </a:extLst>
          </p:cNvPr>
          <p:cNvSpPr>
            <a:spLocks noGrp="1"/>
          </p:cNvSpPr>
          <p:nvPr>
            <p:ph idx="1"/>
          </p:nvPr>
        </p:nvSpPr>
        <p:spPr>
          <a:xfrm>
            <a:off x="628650" y="1127760"/>
            <a:ext cx="8332470" cy="4795519"/>
          </a:xfrm>
        </p:spPr>
        <p:txBody>
          <a:bodyPr>
            <a:normAutofit fontScale="70000" lnSpcReduction="20000"/>
          </a:bodyPr>
          <a:lstStyle/>
          <a:p>
            <a:pPr algn="just">
              <a:lnSpc>
                <a:spcPct val="110000"/>
              </a:lnSpc>
            </a:pPr>
            <a:r>
              <a:rPr lang="en-US" dirty="0">
                <a:latin typeface="Times New Roman" panose="02020603050405020304" pitchFamily="18" charset="0"/>
                <a:cs typeface="Times New Roman" panose="02020603050405020304" pitchFamily="18" charset="0"/>
              </a:rPr>
              <a:t>No impact of the education reform on mothers’ probability of being employed and earning higher than minimum wage as well as working hours.</a:t>
            </a:r>
          </a:p>
          <a:p>
            <a:pPr>
              <a:lnSpc>
                <a:spcPct val="110000"/>
              </a:lnSpc>
            </a:pPr>
            <a:endParaRPr lang="en-US" dirty="0">
              <a:latin typeface="Times New Roman" panose="02020603050405020304" pitchFamily="18" charset="0"/>
              <a:cs typeface="Times New Roman" panose="02020603050405020304" pitchFamily="18" charset="0"/>
            </a:endParaRPr>
          </a:p>
          <a:p>
            <a:pPr>
              <a:lnSpc>
                <a:spcPct val="110000"/>
              </a:lnSpc>
            </a:pPr>
            <a:r>
              <a:rPr lang="en-US" dirty="0">
                <a:latin typeface="Times New Roman" panose="02020603050405020304" pitchFamily="18" charset="0"/>
                <a:cs typeface="Times New Roman" panose="02020603050405020304" pitchFamily="18" charset="0"/>
              </a:rPr>
              <a:t>Restricting the sample to stay-at-home mothers does not change our main findings. </a:t>
            </a:r>
          </a:p>
          <a:p>
            <a:pPr>
              <a:lnSpc>
                <a:spcPct val="110000"/>
              </a:lnSpc>
            </a:pPr>
            <a:endParaRPr lang="en-US" dirty="0">
              <a:latin typeface="Times New Roman" panose="02020603050405020304" pitchFamily="18" charset="0"/>
              <a:cs typeface="Times New Roman" panose="02020603050405020304" pitchFamily="18" charset="0"/>
            </a:endParaRPr>
          </a:p>
          <a:p>
            <a:pPr>
              <a:lnSpc>
                <a:spcPct val="110000"/>
              </a:lnSpc>
            </a:pPr>
            <a:r>
              <a:rPr lang="en-US" dirty="0">
                <a:latin typeface="Times New Roman" panose="02020603050405020304" pitchFamily="18" charset="0"/>
                <a:cs typeface="Times New Roman" panose="02020603050405020304" pitchFamily="18" charset="0"/>
              </a:rPr>
              <a:t>No impact of mothers’ education on husband’s early childhood care time</a:t>
            </a:r>
            <a:r>
              <a:rPr lang="tr-TR" dirty="0">
                <a:latin typeface="Times New Roman" panose="02020603050405020304" pitchFamily="18" charset="0"/>
                <a:cs typeface="Times New Roman" panose="02020603050405020304" pitchFamily="18" charset="0"/>
              </a:rPr>
              <a:t>.</a:t>
            </a:r>
          </a:p>
          <a:p>
            <a:pPr marL="0" indent="0">
              <a:lnSpc>
                <a:spcPct val="110000"/>
              </a:lnSpc>
              <a:buNone/>
            </a:pPr>
            <a:endParaRPr lang="tr-TR" dirty="0"/>
          </a:p>
          <a:p>
            <a:pPr algn="just">
              <a:lnSpc>
                <a:spcPct val="110000"/>
              </a:lnSpc>
            </a:pPr>
            <a:r>
              <a:rPr lang="en-US" dirty="0">
                <a:latin typeface="Times New Roman" panose="02020603050405020304" pitchFamily="18" charset="0"/>
                <a:cs typeface="Times New Roman" panose="02020603050405020304" pitchFamily="18" charset="0"/>
              </a:rPr>
              <a:t>Negative impact of the education reform on time spent in supervisory activities, other unspecified child care activities, and travelling with children but no impact of the reform on time spent in physical activities.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3581DE1-FB2A-5441-9102-70512945C771}"/>
              </a:ext>
            </a:extLst>
          </p:cNvPr>
          <p:cNvSpPr>
            <a:spLocks noGrp="1"/>
          </p:cNvSpPr>
          <p:nvPr>
            <p:ph type="sldNum" sz="quarter" idx="12"/>
          </p:nvPr>
        </p:nvSpPr>
        <p:spPr/>
        <p:txBody>
          <a:bodyPr/>
          <a:lstStyle/>
          <a:p>
            <a:fld id="{88C99EE2-C410-6F46-86A9-7FE7C5F8457B}" type="slidenum">
              <a:rPr lang="tr-TR" smtClean="0"/>
              <a:t>18</a:t>
            </a:fld>
            <a:endParaRPr lang="tr-TR"/>
          </a:p>
        </p:txBody>
      </p:sp>
      <p:sp>
        <p:nvSpPr>
          <p:cNvPr id="5" name="Pentagon 4">
            <a:hlinkClick r:id="rId2" action="ppaction://hlinksldjump"/>
            <a:extLst>
              <a:ext uri="{FF2B5EF4-FFF2-40B4-BE49-F238E27FC236}">
                <a16:creationId xmlns:a16="http://schemas.microsoft.com/office/drawing/2014/main" id="{15D25C57-5233-D142-A175-65A44738BC8A}"/>
              </a:ext>
            </a:extLst>
          </p:cNvPr>
          <p:cNvSpPr/>
          <p:nvPr/>
        </p:nvSpPr>
        <p:spPr>
          <a:xfrm>
            <a:off x="7704412" y="1560833"/>
            <a:ext cx="464228" cy="146047"/>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Table</a:t>
            </a:r>
            <a:endParaRPr lang="en-US" sz="900" dirty="0">
              <a:solidFill>
                <a:schemeClr val="bg1"/>
              </a:solidFill>
              <a:latin typeface="Times New Roman" panose="02020603050405020304" pitchFamily="18" charset="0"/>
              <a:cs typeface="Times New Roman" panose="02020603050405020304" pitchFamily="18" charset="0"/>
            </a:endParaRPr>
          </a:p>
        </p:txBody>
      </p:sp>
      <p:sp>
        <p:nvSpPr>
          <p:cNvPr id="6" name="Pentagon 5">
            <a:hlinkClick r:id="rId4" action="ppaction://hlinksldjump"/>
            <a:extLst>
              <a:ext uri="{FF2B5EF4-FFF2-40B4-BE49-F238E27FC236}">
                <a16:creationId xmlns:a16="http://schemas.microsoft.com/office/drawing/2014/main" id="{BB34EAFC-1EC5-CD42-994B-27A64C08A082}"/>
              </a:ext>
            </a:extLst>
          </p:cNvPr>
          <p:cNvSpPr/>
          <p:nvPr/>
        </p:nvSpPr>
        <p:spPr>
          <a:xfrm>
            <a:off x="1868736" y="2629504"/>
            <a:ext cx="468064" cy="14417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Table</a:t>
            </a:r>
            <a:endParaRPr lang="en-US" sz="900" dirty="0">
              <a:solidFill>
                <a:schemeClr val="bg1"/>
              </a:solidFill>
              <a:latin typeface="Times New Roman" panose="02020603050405020304" pitchFamily="18" charset="0"/>
              <a:cs typeface="Times New Roman" panose="02020603050405020304" pitchFamily="18" charset="0"/>
            </a:endParaRPr>
          </a:p>
        </p:txBody>
      </p:sp>
      <p:sp>
        <p:nvSpPr>
          <p:cNvPr id="7" name="Pentagon 6">
            <a:hlinkClick r:id="rId2" action="ppaction://hlinksldjump"/>
            <a:extLst>
              <a:ext uri="{FF2B5EF4-FFF2-40B4-BE49-F238E27FC236}">
                <a16:creationId xmlns:a16="http://schemas.microsoft.com/office/drawing/2014/main" id="{EB7DB2CA-C07A-744E-8F24-5352827148D1}"/>
              </a:ext>
            </a:extLst>
          </p:cNvPr>
          <p:cNvSpPr/>
          <p:nvPr/>
        </p:nvSpPr>
        <p:spPr>
          <a:xfrm>
            <a:off x="8406154" y="3401222"/>
            <a:ext cx="507326" cy="16493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5" action="ppaction://hlinksldjump">
                  <a:extLst>
                    <a:ext uri="{A12FA001-AC4F-418D-AE19-62706E023703}">
                      <ahyp:hlinkClr xmlns:ahyp="http://schemas.microsoft.com/office/drawing/2018/hyperlinkcolor" val="tx"/>
                    </a:ext>
                  </a:extLst>
                </a:hlinkClick>
              </a:rPr>
              <a:t>Table</a:t>
            </a:r>
            <a:endParaRPr lang="en-US" sz="900" dirty="0">
              <a:solidFill>
                <a:schemeClr val="bg1"/>
              </a:solidFill>
              <a:latin typeface="Times New Roman" panose="02020603050405020304" pitchFamily="18" charset="0"/>
              <a:cs typeface="Times New Roman" panose="02020603050405020304" pitchFamily="18" charset="0"/>
            </a:endParaRPr>
          </a:p>
        </p:txBody>
      </p:sp>
      <p:sp>
        <p:nvSpPr>
          <p:cNvPr id="8" name="Pentagon 7">
            <a:hlinkClick r:id="rId2" action="ppaction://hlinksldjump"/>
            <a:extLst>
              <a:ext uri="{FF2B5EF4-FFF2-40B4-BE49-F238E27FC236}">
                <a16:creationId xmlns:a16="http://schemas.microsoft.com/office/drawing/2014/main" id="{27E02967-A8C4-B747-83DA-3287BDC0AA93}"/>
              </a:ext>
            </a:extLst>
          </p:cNvPr>
          <p:cNvSpPr/>
          <p:nvPr/>
        </p:nvSpPr>
        <p:spPr>
          <a:xfrm>
            <a:off x="8453793" y="4942301"/>
            <a:ext cx="459687" cy="116731"/>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Table</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00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E7DBF-4A09-8B48-850E-8AB4496580F1}"/>
              </a:ext>
            </a:extLst>
          </p:cNvPr>
          <p:cNvSpPr>
            <a:spLocks noGrp="1"/>
          </p:cNvSpPr>
          <p:nvPr>
            <p:ph type="title"/>
          </p:nvPr>
        </p:nvSpPr>
        <p:spPr/>
        <p:txBody>
          <a:bodyPr>
            <a:normAutofit fontScale="90000"/>
          </a:bodyPr>
          <a:lstStyle/>
          <a:p>
            <a:r>
              <a:rPr lang="en-US" sz="3200" b="1" dirty="0">
                <a:solidFill>
                  <a:schemeClr val="accent5">
                    <a:lumMod val="75000"/>
                  </a:schemeClr>
                </a:solidFill>
                <a:latin typeface="Times New Roman" panose="02020603050405020304" pitchFamily="18" charset="0"/>
                <a:cs typeface="Times New Roman" panose="02020603050405020304" pitchFamily="18" charset="0"/>
              </a:rPr>
              <a:t>The Impact of Exposure to the Education Reform on Activities Accompanied by Children </a:t>
            </a:r>
          </a:p>
        </p:txBody>
      </p:sp>
      <p:pic>
        <p:nvPicPr>
          <p:cNvPr id="5" name="Content Placeholder 4">
            <a:extLst>
              <a:ext uri="{FF2B5EF4-FFF2-40B4-BE49-F238E27FC236}">
                <a16:creationId xmlns:a16="http://schemas.microsoft.com/office/drawing/2014/main" id="{BDCDDF5E-96AD-7A4E-B345-FF79828CFA89}"/>
              </a:ext>
            </a:extLst>
          </p:cNvPr>
          <p:cNvPicPr>
            <a:picLocks noGrp="1" noChangeAspect="1"/>
          </p:cNvPicPr>
          <p:nvPr>
            <p:ph idx="1"/>
          </p:nvPr>
        </p:nvPicPr>
        <p:blipFill>
          <a:blip r:embed="rId2"/>
          <a:stretch>
            <a:fillRect/>
          </a:stretch>
        </p:blipFill>
        <p:spPr>
          <a:xfrm>
            <a:off x="628650" y="1690689"/>
            <a:ext cx="7886700" cy="2305470"/>
          </a:xfrm>
          <a:prstGeom prst="rect">
            <a:avLst/>
          </a:prstGeom>
        </p:spPr>
      </p:pic>
      <p:sp>
        <p:nvSpPr>
          <p:cNvPr id="4" name="Slide Number Placeholder 3">
            <a:extLst>
              <a:ext uri="{FF2B5EF4-FFF2-40B4-BE49-F238E27FC236}">
                <a16:creationId xmlns:a16="http://schemas.microsoft.com/office/drawing/2014/main" id="{D5FF15CE-5DD5-BD4F-B1AA-1A88B3B85FC2}"/>
              </a:ext>
            </a:extLst>
          </p:cNvPr>
          <p:cNvSpPr>
            <a:spLocks noGrp="1"/>
          </p:cNvSpPr>
          <p:nvPr>
            <p:ph type="sldNum" sz="quarter" idx="12"/>
          </p:nvPr>
        </p:nvSpPr>
        <p:spPr/>
        <p:txBody>
          <a:bodyPr/>
          <a:lstStyle/>
          <a:p>
            <a:fld id="{88C99EE2-C410-6F46-86A9-7FE7C5F8457B}" type="slidenum">
              <a:rPr lang="tr-TR" smtClean="0"/>
              <a:t>19</a:t>
            </a:fld>
            <a:endParaRPr lang="tr-TR"/>
          </a:p>
        </p:txBody>
      </p:sp>
    </p:spTree>
    <p:extLst>
      <p:ext uri="{BB962C8B-B14F-4D97-AF65-F5344CB8AC3E}">
        <p14:creationId xmlns:p14="http://schemas.microsoft.com/office/powerpoint/2010/main" val="296746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C512-06ED-774E-BDBE-A0857754B646}"/>
              </a:ext>
            </a:extLst>
          </p:cNvPr>
          <p:cNvSpPr>
            <a:spLocks noGrp="1"/>
          </p:cNvSpPr>
          <p:nvPr>
            <p:ph type="title"/>
          </p:nvPr>
        </p:nvSpPr>
        <p:spPr>
          <a:xfrm>
            <a:off x="248506" y="305917"/>
            <a:ext cx="8412608" cy="729253"/>
          </a:xfrm>
        </p:spPr>
        <p:txBody>
          <a:bodyPr>
            <a:normAutofit/>
          </a:bodyPr>
          <a:lstStyle/>
          <a:p>
            <a:r>
              <a:rPr lang="en-US" sz="4000" b="1" dirty="0">
                <a:solidFill>
                  <a:schemeClr val="accent5">
                    <a:lumMod val="75000"/>
                  </a:schemeClr>
                </a:solidFill>
                <a:latin typeface="Times New Roman" panose="02020603050405020304" pitchFamily="18" charset="0"/>
                <a:cs typeface="Times New Roman" panose="02020603050405020304" pitchFamily="18" charset="0"/>
              </a:rPr>
              <a:t>MOTIVATION: </a:t>
            </a:r>
            <a:endParaRPr lang="tr-TR" sz="4000" dirty="0"/>
          </a:p>
        </p:txBody>
      </p:sp>
      <p:sp>
        <p:nvSpPr>
          <p:cNvPr id="3" name="Content Placeholder 2">
            <a:extLst>
              <a:ext uri="{FF2B5EF4-FFF2-40B4-BE49-F238E27FC236}">
                <a16:creationId xmlns:a16="http://schemas.microsoft.com/office/drawing/2014/main" id="{C70E66C8-6071-3B43-86A2-55463FA7153B}"/>
              </a:ext>
            </a:extLst>
          </p:cNvPr>
          <p:cNvSpPr>
            <a:spLocks noGrp="1"/>
          </p:cNvSpPr>
          <p:nvPr>
            <p:ph idx="1"/>
          </p:nvPr>
        </p:nvSpPr>
        <p:spPr>
          <a:xfrm>
            <a:off x="248505" y="948906"/>
            <a:ext cx="8412609" cy="5340959"/>
          </a:xfrm>
        </p:spPr>
        <p:txBody>
          <a:bodyPr>
            <a:normAutofit fontScale="77500" lnSpcReduction="20000"/>
          </a:bodyPr>
          <a:lstStyle/>
          <a:p>
            <a:pPr algn="just">
              <a:lnSpc>
                <a:spcPct val="110000"/>
              </a:lnSpc>
            </a:pPr>
            <a:r>
              <a:rPr lang="en-US" dirty="0">
                <a:latin typeface="Times New Roman" panose="02020603050405020304" pitchFamily="18" charset="0"/>
                <a:cs typeface="Times New Roman" panose="02020603050405020304" pitchFamily="18" charset="0"/>
              </a:rPr>
              <a:t>Early childhood care and education has crucial impact on children’s educational and labor market outcomes.</a:t>
            </a:r>
          </a:p>
          <a:p>
            <a:pPr marL="457200" lvl="1" indent="0" algn="just">
              <a:lnSpc>
                <a:spcPct val="110000"/>
              </a:lnSpc>
              <a:buNone/>
            </a:pPr>
            <a:r>
              <a:rPr lang="en-US" sz="14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Heckman, 2006; </a:t>
            </a:r>
            <a:r>
              <a:rPr lang="en-US" sz="2000" i="1" dirty="0" err="1">
                <a:latin typeface="Times New Roman" panose="02020603050405020304" pitchFamily="18" charset="0"/>
                <a:cs typeface="Times New Roman" panose="02020603050405020304" pitchFamily="18" charset="0"/>
              </a:rPr>
              <a:t>Francesconi</a:t>
            </a:r>
            <a:r>
              <a:rPr lang="en-US" sz="2000" i="1" dirty="0">
                <a:latin typeface="Times New Roman" panose="02020603050405020304" pitchFamily="18" charset="0"/>
                <a:cs typeface="Times New Roman" panose="02020603050405020304" pitchFamily="18" charset="0"/>
              </a:rPr>
              <a:t> and Heckman, 2008; Heckman, Moon, Pinto, </a:t>
            </a:r>
            <a:r>
              <a:rPr lang="en-US" sz="2000" i="1" dirty="0" err="1">
                <a:latin typeface="Times New Roman" panose="02020603050405020304" pitchFamily="18" charset="0"/>
                <a:cs typeface="Times New Roman" panose="02020603050405020304" pitchFamily="18" charset="0"/>
              </a:rPr>
              <a:t>Savelyev</a:t>
            </a:r>
            <a:r>
              <a:rPr lang="en-US" sz="2000" i="1" dirty="0">
                <a:latin typeface="Times New Roman" panose="02020603050405020304" pitchFamily="18" charset="0"/>
                <a:cs typeface="Times New Roman" panose="02020603050405020304" pitchFamily="18" charset="0"/>
              </a:rPr>
              <a:t>, and </a:t>
            </a:r>
            <a:r>
              <a:rPr lang="en-US" sz="2000" i="1" dirty="0" err="1">
                <a:latin typeface="Times New Roman" panose="02020603050405020304" pitchFamily="18" charset="0"/>
                <a:cs typeface="Times New Roman" panose="02020603050405020304" pitchFamily="18" charset="0"/>
              </a:rPr>
              <a:t>Yavitz</a:t>
            </a:r>
            <a:r>
              <a:rPr lang="en-US" sz="2000" i="1" dirty="0">
                <a:latin typeface="Times New Roman" panose="02020603050405020304" pitchFamily="18" charset="0"/>
                <a:cs typeface="Times New Roman" panose="02020603050405020304" pitchFamily="18" charset="0"/>
              </a:rPr>
              <a:t>, 2010; Barnett and Masse, 2007; Reynolds, Temple, Suh-</a:t>
            </a:r>
            <a:r>
              <a:rPr lang="en-US" sz="2000" i="1" dirty="0" err="1">
                <a:latin typeface="Times New Roman" panose="02020603050405020304" pitchFamily="18" charset="0"/>
                <a:cs typeface="Times New Roman" panose="02020603050405020304" pitchFamily="18" charset="0"/>
              </a:rPr>
              <a:t>Ruu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Ou</a:t>
            </a:r>
            <a:r>
              <a:rPr lang="en-US" sz="2000" i="1" dirty="0">
                <a:latin typeface="Times New Roman" panose="02020603050405020304" pitchFamily="18" charset="0"/>
                <a:cs typeface="Times New Roman" panose="02020603050405020304" pitchFamily="18" charset="0"/>
              </a:rPr>
              <a:t>, Arteaga, and White, 2011; Garcia, Heckman, Leaf, and </a:t>
            </a:r>
            <a:r>
              <a:rPr lang="en-US" sz="2000" i="1" dirty="0" err="1">
                <a:latin typeface="Times New Roman" panose="02020603050405020304" pitchFamily="18" charset="0"/>
                <a:cs typeface="Times New Roman" panose="02020603050405020304" pitchFamily="18" charset="0"/>
              </a:rPr>
              <a:t>Prados</a:t>
            </a:r>
            <a:r>
              <a:rPr lang="en-US" sz="2000" i="1" dirty="0">
                <a:latin typeface="Times New Roman" panose="02020603050405020304" pitchFamily="18" charset="0"/>
                <a:cs typeface="Times New Roman" panose="02020603050405020304" pitchFamily="18" charset="0"/>
              </a:rPr>
              <a:t>, 2016; Heckman and </a:t>
            </a:r>
            <a:r>
              <a:rPr lang="en-US" sz="2000" i="1" dirty="0" err="1">
                <a:latin typeface="Times New Roman" panose="02020603050405020304" pitchFamily="18" charset="0"/>
                <a:cs typeface="Times New Roman" panose="02020603050405020304" pitchFamily="18" charset="0"/>
              </a:rPr>
              <a:t>Karapakula</a:t>
            </a:r>
            <a:r>
              <a:rPr lang="en-US" sz="2000" i="1" dirty="0">
                <a:latin typeface="Times New Roman" panose="02020603050405020304" pitchFamily="18" charset="0"/>
                <a:cs typeface="Times New Roman" panose="02020603050405020304" pitchFamily="18" charset="0"/>
              </a:rPr>
              <a:t>, 2019</a:t>
            </a:r>
            <a:r>
              <a:rPr lang="en-US" sz="2000" dirty="0">
                <a:latin typeface="Times New Roman" panose="02020603050405020304" pitchFamily="18" charset="0"/>
                <a:cs typeface="Times New Roman" panose="02020603050405020304" pitchFamily="18" charset="0"/>
              </a:rPr>
              <a:t>)</a:t>
            </a:r>
          </a:p>
          <a:p>
            <a:pPr marL="457200" lvl="1" indent="0" algn="just">
              <a:lnSpc>
                <a:spcPct val="110000"/>
              </a:lnSpc>
              <a:buNone/>
            </a:pPr>
            <a:endParaRPr lang="en-US" sz="1600" dirty="0">
              <a:solidFill>
                <a:srgbClr val="FF0000"/>
              </a:solidFill>
              <a:latin typeface="Times New Roman" panose="02020603050405020304" pitchFamily="18" charset="0"/>
              <a:cs typeface="Times New Roman" panose="02020603050405020304" pitchFamily="18" charset="0"/>
            </a:endParaRPr>
          </a:p>
          <a:p>
            <a:pPr algn="just">
              <a:lnSpc>
                <a:spcPct val="110000"/>
              </a:lnSpc>
            </a:pPr>
            <a:r>
              <a:rPr lang="en-US" dirty="0">
                <a:latin typeface="Times New Roman" panose="02020603050405020304" pitchFamily="18" charset="0"/>
                <a:cs typeface="Times New Roman" panose="02020603050405020304" pitchFamily="18" charset="0"/>
              </a:rPr>
              <a:t>According to UNICEF report (2019), </a:t>
            </a:r>
          </a:p>
          <a:p>
            <a:pPr lvl="1" algn="just">
              <a:lnSpc>
                <a:spcPct val="110000"/>
              </a:lnSpc>
            </a:pPr>
            <a:r>
              <a:rPr lang="en-US" dirty="0">
                <a:latin typeface="Times New Roman" panose="02020603050405020304" pitchFamily="18" charset="0"/>
                <a:cs typeface="Times New Roman" panose="02020603050405020304" pitchFamily="18" charset="0"/>
              </a:rPr>
              <a:t>In 2017, more than 175 million children, nearly half of all pre-primary-age children in the world, are not enrolled in the pre-primary education. </a:t>
            </a:r>
          </a:p>
          <a:p>
            <a:pPr lvl="1" algn="just">
              <a:lnSpc>
                <a:spcPct val="110000"/>
              </a:lnSpc>
            </a:pPr>
            <a:r>
              <a:rPr lang="en-US" dirty="0">
                <a:latin typeface="Times New Roman" panose="02020603050405020304" pitchFamily="18" charset="0"/>
                <a:cs typeface="Times New Roman" panose="02020603050405020304" pitchFamily="18" charset="0"/>
              </a:rPr>
              <a:t>In 2018, in high-income countries, 83 percent of children are enrolled in the pre-primary education, whereas in low income countries 22 percent of children are enrolled. </a:t>
            </a:r>
          </a:p>
          <a:p>
            <a:pPr lvl="1" algn="just">
              <a:lnSpc>
                <a:spcPct val="110000"/>
              </a:lnSpc>
            </a:pPr>
            <a:r>
              <a:rPr lang="en-US" dirty="0">
                <a:latin typeface="Times New Roman" panose="02020603050405020304" pitchFamily="18" charset="0"/>
                <a:cs typeface="Times New Roman" panose="02020603050405020304" pitchFamily="18" charset="0"/>
              </a:rPr>
              <a:t>Of the 31 countries with the lowest pre-primary enrolment rates, 29 are low or lower-middle-income countries</a:t>
            </a:r>
            <a:r>
              <a:rPr lang="tr-TR" dirty="0">
                <a:latin typeface="Times New Roman" panose="02020603050405020304" pitchFamily="18" charset="0"/>
                <a:cs typeface="Times New Roman" panose="02020603050405020304" pitchFamily="18" charset="0"/>
              </a:rPr>
              <a:t>.</a:t>
            </a:r>
          </a:p>
          <a:p>
            <a:pPr lvl="1" algn="just">
              <a:lnSpc>
                <a:spcPct val="110000"/>
              </a:lnSpc>
            </a:pPr>
            <a:endParaRPr lang="tr-TR" dirty="0">
              <a:latin typeface="Times New Roman" panose="02020603050405020304" pitchFamily="18" charset="0"/>
              <a:cs typeface="Times New Roman" panose="02020603050405020304" pitchFamily="18" charset="0"/>
            </a:endParaRPr>
          </a:p>
          <a:p>
            <a:pPr>
              <a:lnSpc>
                <a:spcPct val="110000"/>
              </a:lnSpc>
            </a:pPr>
            <a:r>
              <a:rPr lang="en-US" sz="2900" dirty="0">
                <a:latin typeface="Times New Roman" panose="02020603050405020304" pitchFamily="18" charset="0"/>
                <a:cs typeface="Times New Roman" panose="02020603050405020304" pitchFamily="18" charset="0"/>
              </a:rPr>
              <a:t>What could be another way of improving children’s development in the early childhood?</a:t>
            </a:r>
          </a:p>
        </p:txBody>
      </p:sp>
      <p:sp>
        <p:nvSpPr>
          <p:cNvPr id="4" name="Slide Number Placeholder 3">
            <a:extLst>
              <a:ext uri="{FF2B5EF4-FFF2-40B4-BE49-F238E27FC236}">
                <a16:creationId xmlns:a16="http://schemas.microsoft.com/office/drawing/2014/main" id="{3774FBB9-F595-C240-A2FE-90787421D7B6}"/>
              </a:ext>
            </a:extLst>
          </p:cNvPr>
          <p:cNvSpPr>
            <a:spLocks noGrp="1"/>
          </p:cNvSpPr>
          <p:nvPr>
            <p:ph type="sldNum" sz="quarter" idx="12"/>
          </p:nvPr>
        </p:nvSpPr>
        <p:spPr/>
        <p:txBody>
          <a:bodyPr/>
          <a:lstStyle/>
          <a:p>
            <a:fld id="{88C99EE2-C410-6F46-86A9-7FE7C5F8457B}" type="slidenum">
              <a:rPr lang="tr-TR" smtClean="0"/>
              <a:t>2</a:t>
            </a:fld>
            <a:endParaRPr lang="tr-TR"/>
          </a:p>
        </p:txBody>
      </p:sp>
    </p:spTree>
    <p:extLst>
      <p:ext uri="{BB962C8B-B14F-4D97-AF65-F5344CB8AC3E}">
        <p14:creationId xmlns:p14="http://schemas.microsoft.com/office/powerpoint/2010/main" val="2062708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7B9AD-0FC1-454D-96B2-A4E0E8DA73D1}"/>
              </a:ext>
            </a:extLst>
          </p:cNvPr>
          <p:cNvSpPr>
            <a:spLocks noGrp="1"/>
          </p:cNvSpPr>
          <p:nvPr>
            <p:ph type="title"/>
          </p:nvPr>
        </p:nvSpPr>
        <p:spPr>
          <a:xfrm>
            <a:off x="628650" y="365127"/>
            <a:ext cx="7763510" cy="938846"/>
          </a:xfrm>
        </p:spPr>
        <p:txBody>
          <a:bodyPr>
            <a:normAutofit/>
          </a:bodyPr>
          <a:lstStyle/>
          <a:p>
            <a:r>
              <a:rPr lang="en-US" sz="4000" b="1" dirty="0">
                <a:solidFill>
                  <a:schemeClr val="accent5">
                    <a:lumMod val="75000"/>
                  </a:schemeClr>
                </a:solidFill>
                <a:latin typeface="Times New Roman" panose="02020603050405020304" pitchFamily="18" charset="0"/>
                <a:cs typeface="Times New Roman" panose="02020603050405020304" pitchFamily="18" charset="0"/>
              </a:rPr>
              <a:t>RESULTS</a:t>
            </a:r>
          </a:p>
        </p:txBody>
      </p:sp>
      <p:sp>
        <p:nvSpPr>
          <p:cNvPr id="3" name="Content Placeholder 2">
            <a:extLst>
              <a:ext uri="{FF2B5EF4-FFF2-40B4-BE49-F238E27FC236}">
                <a16:creationId xmlns:a16="http://schemas.microsoft.com/office/drawing/2014/main" id="{A4509556-B283-8F4E-B4DE-C64673704E44}"/>
              </a:ext>
            </a:extLst>
          </p:cNvPr>
          <p:cNvSpPr>
            <a:spLocks noGrp="1"/>
          </p:cNvSpPr>
          <p:nvPr>
            <p:ph idx="1"/>
          </p:nvPr>
        </p:nvSpPr>
        <p:spPr>
          <a:xfrm>
            <a:off x="628650" y="1483360"/>
            <a:ext cx="7886700" cy="4693603"/>
          </a:xfrm>
        </p:spPr>
        <p:txBody>
          <a:bodyPr>
            <a:normAutofit fontScale="85000" lnSpcReduction="10000"/>
          </a:bodyPr>
          <a:lstStyle/>
          <a:p>
            <a:pPr algn="just">
              <a:lnSpc>
                <a:spcPct val="120000"/>
              </a:lnSpc>
            </a:pPr>
            <a:r>
              <a:rPr lang="en-US" sz="2400" dirty="0">
                <a:latin typeface="Times New Roman" panose="02020603050405020304" pitchFamily="18" charset="0"/>
                <a:cs typeface="Times New Roman" panose="02020603050405020304" pitchFamily="18" charset="0"/>
              </a:rPr>
              <a:t>Increased education had no impact on time spent in early childhood care. </a:t>
            </a:r>
          </a:p>
          <a:p>
            <a:pPr algn="just">
              <a:lnSpc>
                <a:spcPct val="120000"/>
              </a:lnSpc>
            </a:pPr>
            <a:r>
              <a:rPr lang="en-US" sz="2400" dirty="0">
                <a:latin typeface="Times New Roman" panose="02020603050405020304" pitchFamily="18" charset="0"/>
                <a:cs typeface="Times New Roman" panose="02020603050405020304" pitchFamily="18" charset="0"/>
              </a:rPr>
              <a:t>There is a positive association between education and time spent in early childhood care activities. </a:t>
            </a:r>
          </a:p>
          <a:p>
            <a:pPr algn="just">
              <a:lnSpc>
                <a:spcPct val="120000"/>
              </a:lnSpc>
            </a:pPr>
            <a:r>
              <a:rPr lang="en-US" sz="2400" dirty="0">
                <a:latin typeface="Times New Roman" panose="02020603050405020304" pitchFamily="18" charset="0"/>
                <a:cs typeface="Times New Roman" panose="02020603050405020304" pitchFamily="18" charset="0"/>
              </a:rPr>
              <a:t>The positive association between time spent in early childhood care and mother’s education is probably due to the omitted variable bias, as individual characteristics and family characteristics may influence both early childhood care and maternal educational attainment. </a:t>
            </a:r>
          </a:p>
          <a:p>
            <a:pPr algn="just">
              <a:lnSpc>
                <a:spcPct val="120000"/>
              </a:lnSpc>
            </a:pPr>
            <a:r>
              <a:rPr lang="en-US" sz="2400" dirty="0">
                <a:latin typeface="Times New Roman" panose="02020603050405020304" pitchFamily="18" charset="0"/>
                <a:cs typeface="Times New Roman" panose="02020603050405020304" pitchFamily="18" charset="0"/>
              </a:rPr>
              <a:t>The extension of three years at the secondary school level has no impact on time spent in early childhood care and increased education at higher levels such as tertiary education attainment may affect time spent in early childhood education. </a:t>
            </a:r>
          </a:p>
          <a:p>
            <a:endParaRPr lang="tr-TR" dirty="0"/>
          </a:p>
          <a:p>
            <a:endParaRPr lang="tr-TR" dirty="0"/>
          </a:p>
          <a:p>
            <a:endParaRPr lang="tr-TR" dirty="0"/>
          </a:p>
          <a:p>
            <a:endParaRPr lang="tr-TR" dirty="0"/>
          </a:p>
        </p:txBody>
      </p:sp>
      <p:sp>
        <p:nvSpPr>
          <p:cNvPr id="4" name="Slide Number Placeholder 3">
            <a:extLst>
              <a:ext uri="{FF2B5EF4-FFF2-40B4-BE49-F238E27FC236}">
                <a16:creationId xmlns:a16="http://schemas.microsoft.com/office/drawing/2014/main" id="{CBEC3BFD-4E20-C040-9348-F143BE9BD332}"/>
              </a:ext>
            </a:extLst>
          </p:cNvPr>
          <p:cNvSpPr>
            <a:spLocks noGrp="1"/>
          </p:cNvSpPr>
          <p:nvPr>
            <p:ph type="sldNum" sz="quarter" idx="12"/>
          </p:nvPr>
        </p:nvSpPr>
        <p:spPr/>
        <p:txBody>
          <a:bodyPr/>
          <a:lstStyle/>
          <a:p>
            <a:fld id="{88C99EE2-C410-6F46-86A9-7FE7C5F8457B}" type="slidenum">
              <a:rPr lang="tr-TR" smtClean="0"/>
              <a:t>20</a:t>
            </a:fld>
            <a:endParaRPr lang="tr-TR"/>
          </a:p>
        </p:txBody>
      </p:sp>
      <p:sp>
        <p:nvSpPr>
          <p:cNvPr id="5" name="Pentagon 4">
            <a:hlinkClick r:id="rId2" action="ppaction://hlinksldjump"/>
            <a:extLst>
              <a:ext uri="{FF2B5EF4-FFF2-40B4-BE49-F238E27FC236}">
                <a16:creationId xmlns:a16="http://schemas.microsoft.com/office/drawing/2014/main" id="{A64E5051-F730-EA43-9E40-45FA3C223403}"/>
              </a:ext>
            </a:extLst>
          </p:cNvPr>
          <p:cNvSpPr/>
          <p:nvPr/>
        </p:nvSpPr>
        <p:spPr>
          <a:xfrm>
            <a:off x="3505873" y="2442941"/>
            <a:ext cx="459687" cy="116731"/>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Table</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522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A6A32-D14D-2844-A530-FE53C1BFE960}"/>
              </a:ext>
            </a:extLst>
          </p:cNvPr>
          <p:cNvSpPr>
            <a:spLocks noGrp="1"/>
          </p:cNvSpPr>
          <p:nvPr>
            <p:ph type="title"/>
          </p:nvPr>
        </p:nvSpPr>
        <p:spPr>
          <a:xfrm>
            <a:off x="226869" y="185017"/>
            <a:ext cx="7886700" cy="632401"/>
          </a:xfrm>
        </p:spPr>
        <p:txBody>
          <a:bodyPr>
            <a:normAutofit fontScale="90000"/>
          </a:bodyPr>
          <a:lstStyle/>
          <a:p>
            <a:r>
              <a:rPr lang="en-US" b="1" dirty="0">
                <a:solidFill>
                  <a:schemeClr val="accent5">
                    <a:lumMod val="75000"/>
                  </a:schemeClr>
                </a:solidFill>
                <a:latin typeface="Times New Roman" panose="02020603050405020304" pitchFamily="18" charset="0"/>
                <a:cs typeface="Times New Roman" panose="02020603050405020304" pitchFamily="18" charset="0"/>
              </a:rPr>
              <a:t>ROBUSTNESS CHECK:</a:t>
            </a:r>
          </a:p>
        </p:txBody>
      </p:sp>
      <p:sp>
        <p:nvSpPr>
          <p:cNvPr id="3" name="Content Placeholder 2">
            <a:extLst>
              <a:ext uri="{FF2B5EF4-FFF2-40B4-BE49-F238E27FC236}">
                <a16:creationId xmlns:a16="http://schemas.microsoft.com/office/drawing/2014/main" id="{4B1B4132-96C9-EE42-B6BC-6B740F8185AF}"/>
              </a:ext>
            </a:extLst>
          </p:cNvPr>
          <p:cNvSpPr>
            <a:spLocks noGrp="1"/>
          </p:cNvSpPr>
          <p:nvPr>
            <p:ph idx="1"/>
          </p:nvPr>
        </p:nvSpPr>
        <p:spPr>
          <a:xfrm>
            <a:off x="226869" y="928254"/>
            <a:ext cx="8640000" cy="5320146"/>
          </a:xfrm>
        </p:spPr>
        <p:txBody>
          <a:bodyPr>
            <a:normAutofit fontScale="77500" lnSpcReduction="20000"/>
          </a:bodyPr>
          <a:lstStyle/>
          <a:p>
            <a:pPr>
              <a:lnSpc>
                <a:spcPct val="150000"/>
              </a:lnSpc>
            </a:pPr>
            <a:r>
              <a:rPr lang="en-US" sz="3200" dirty="0">
                <a:latin typeface="Times New Roman" panose="02020603050405020304" pitchFamily="18" charset="0"/>
                <a:cs typeface="Times New Roman" panose="02020603050405020304" pitchFamily="18" charset="0"/>
              </a:rPr>
              <a:t>Placebo test </a:t>
            </a:r>
            <a:endParaRPr lang="en-US" sz="2800" dirty="0">
              <a:latin typeface="Times New Roman" panose="02020603050405020304" pitchFamily="18" charset="0"/>
              <a:cs typeface="Times New Roman" panose="02020603050405020304" pitchFamily="18" charset="0"/>
            </a:endParaRPr>
          </a:p>
          <a:p>
            <a:pPr>
              <a:lnSpc>
                <a:spcPct val="150000"/>
              </a:lnSpc>
            </a:pPr>
            <a:r>
              <a:rPr lang="en-US" sz="3200" dirty="0">
                <a:latin typeface="Times New Roman" panose="02020603050405020304" pitchFamily="18" charset="0"/>
                <a:cs typeface="Times New Roman" panose="02020603050405020304" pitchFamily="18" charset="0"/>
              </a:rPr>
              <a:t>Alternative Sample Specifications </a:t>
            </a:r>
          </a:p>
          <a:p>
            <a:pPr lvl="1">
              <a:lnSpc>
                <a:spcPct val="150000"/>
              </a:lnSpc>
            </a:pPr>
            <a:r>
              <a:rPr lang="en-US" dirty="0">
                <a:latin typeface="Times New Roman" panose="02020603050405020304" pitchFamily="18" charset="0"/>
                <a:cs typeface="Times New Roman" panose="02020603050405020304" pitchFamily="18" charset="0"/>
              </a:rPr>
              <a:t>Including 1986 birth cohort </a:t>
            </a:r>
          </a:p>
          <a:p>
            <a:pPr lvl="1">
              <a:lnSpc>
                <a:spcPct val="150000"/>
              </a:lnSpc>
            </a:pPr>
            <a:r>
              <a:rPr lang="en-US" dirty="0">
                <a:latin typeface="Times New Roman" panose="02020603050405020304" pitchFamily="18" charset="0"/>
                <a:cs typeface="Times New Roman" panose="02020603050405020304" pitchFamily="18" charset="0"/>
              </a:rPr>
              <a:t>Restricting the sample to those who do not receive child care from others</a:t>
            </a:r>
          </a:p>
          <a:p>
            <a:pPr lvl="1">
              <a:lnSpc>
                <a:spcPct val="150000"/>
              </a:lnSpc>
            </a:pPr>
            <a:r>
              <a:rPr lang="en-US" dirty="0">
                <a:latin typeface="Times New Roman" panose="02020603050405020304" pitchFamily="18" charset="0"/>
                <a:cs typeface="Times New Roman" panose="02020603050405020304" pitchFamily="18" charset="0"/>
              </a:rPr>
              <a:t>Restricting the sample to mothers who have at least one child aged 0-2 but not have a child older than 9</a:t>
            </a:r>
          </a:p>
          <a:p>
            <a:pPr lvl="1">
              <a:lnSpc>
                <a:spcPct val="150000"/>
              </a:lnSpc>
            </a:pPr>
            <a:r>
              <a:rPr lang="en-US" dirty="0">
                <a:latin typeface="Times New Roman" panose="02020603050405020304" pitchFamily="18" charset="0"/>
                <a:cs typeface="Times New Roman" panose="02020603050405020304" pitchFamily="18" charset="0"/>
              </a:rPr>
              <a:t>Restricting the sample to mothers who have at least one child aged 0-4 and 0-6 </a:t>
            </a:r>
          </a:p>
          <a:p>
            <a:pPr>
              <a:lnSpc>
                <a:spcPct val="150000"/>
              </a:lnSpc>
            </a:pPr>
            <a:r>
              <a:rPr lang="en-US" sz="3200" dirty="0">
                <a:latin typeface="Times New Roman" panose="02020603050405020304" pitchFamily="18" charset="0"/>
                <a:cs typeface="Times New Roman" panose="02020603050405020304" pitchFamily="18" charset="0"/>
              </a:rPr>
              <a:t>Alternative  Model Specifications </a:t>
            </a:r>
          </a:p>
          <a:p>
            <a:pPr lvl="1">
              <a:lnSpc>
                <a:spcPct val="150000"/>
              </a:lnSpc>
            </a:pPr>
            <a:r>
              <a:rPr lang="en-US" sz="2500" dirty="0">
                <a:latin typeface="Times New Roman" panose="02020603050405020304" pitchFamily="18" charset="0"/>
                <a:cs typeface="Times New Roman" panose="02020603050405020304" pitchFamily="18" charset="0"/>
              </a:rPr>
              <a:t>Clustering standard errors at birth cohort by survey year (Estimating the p-values using wild cluster bootstrap )</a:t>
            </a:r>
          </a:p>
          <a:p>
            <a:pPr>
              <a:lnSpc>
                <a:spcPct val="150000"/>
              </a:lnSpc>
            </a:pPr>
            <a:endParaRPr lang="en-US" sz="32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0" indent="0">
              <a:buNone/>
            </a:pPr>
            <a:endParaRPr lang="en-US" sz="2400" dirty="0"/>
          </a:p>
        </p:txBody>
      </p:sp>
      <p:sp>
        <p:nvSpPr>
          <p:cNvPr id="5" name="Slide Number Placeholder 4">
            <a:extLst>
              <a:ext uri="{FF2B5EF4-FFF2-40B4-BE49-F238E27FC236}">
                <a16:creationId xmlns:a16="http://schemas.microsoft.com/office/drawing/2014/main" id="{8CB81B4D-EF79-B543-9086-CB3B949E05E3}"/>
              </a:ext>
            </a:extLst>
          </p:cNvPr>
          <p:cNvSpPr>
            <a:spLocks noGrp="1"/>
          </p:cNvSpPr>
          <p:nvPr>
            <p:ph type="sldNum" sz="quarter" idx="12"/>
          </p:nvPr>
        </p:nvSpPr>
        <p:spPr/>
        <p:txBody>
          <a:bodyPr/>
          <a:lstStyle/>
          <a:p>
            <a:fld id="{88C99EE2-C410-6F46-86A9-7FE7C5F8457B}" type="slidenum">
              <a:rPr lang="tr-TR" smtClean="0"/>
              <a:t>21</a:t>
            </a:fld>
            <a:endParaRPr lang="tr-TR"/>
          </a:p>
        </p:txBody>
      </p:sp>
      <p:sp>
        <p:nvSpPr>
          <p:cNvPr id="6" name="Pentagon 5">
            <a:hlinkClick r:id="rId3" action="ppaction://hlinksldjump"/>
            <a:extLst>
              <a:ext uri="{FF2B5EF4-FFF2-40B4-BE49-F238E27FC236}">
                <a16:creationId xmlns:a16="http://schemas.microsoft.com/office/drawing/2014/main" id="{92285997-3577-6942-991F-665263FBE958}"/>
              </a:ext>
            </a:extLst>
          </p:cNvPr>
          <p:cNvSpPr/>
          <p:nvPr/>
        </p:nvSpPr>
        <p:spPr>
          <a:xfrm>
            <a:off x="2164753" y="1203421"/>
            <a:ext cx="517487" cy="158019"/>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Table</a:t>
            </a:r>
            <a:endParaRPr lang="en-US" sz="900" dirty="0">
              <a:solidFill>
                <a:schemeClr val="bg1"/>
              </a:solidFill>
              <a:latin typeface="Times New Roman" panose="02020603050405020304" pitchFamily="18" charset="0"/>
              <a:cs typeface="Times New Roman" panose="02020603050405020304" pitchFamily="18" charset="0"/>
            </a:endParaRPr>
          </a:p>
        </p:txBody>
      </p:sp>
      <p:sp>
        <p:nvSpPr>
          <p:cNvPr id="7" name="Pentagon 6">
            <a:hlinkClick r:id="rId3" action="ppaction://hlinksldjump"/>
            <a:extLst>
              <a:ext uri="{FF2B5EF4-FFF2-40B4-BE49-F238E27FC236}">
                <a16:creationId xmlns:a16="http://schemas.microsoft.com/office/drawing/2014/main" id="{05521B4E-3726-0D4B-9477-CAFA2E67C0F1}"/>
              </a:ext>
            </a:extLst>
          </p:cNvPr>
          <p:cNvSpPr/>
          <p:nvPr/>
        </p:nvSpPr>
        <p:spPr>
          <a:xfrm>
            <a:off x="4968913" y="1823181"/>
            <a:ext cx="517487" cy="158019"/>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5" action="ppaction://hlinksldjump">
                  <a:extLst>
                    <a:ext uri="{A12FA001-AC4F-418D-AE19-62706E023703}">
                      <ahyp:hlinkClr xmlns:ahyp="http://schemas.microsoft.com/office/drawing/2018/hyperlinkcolor" val="tx"/>
                    </a:ext>
                  </a:extLst>
                </a:hlinkClick>
              </a:rPr>
              <a:t>Table</a:t>
            </a:r>
            <a:endParaRPr lang="en-US" sz="900" dirty="0">
              <a:solidFill>
                <a:schemeClr val="bg1"/>
              </a:solidFill>
              <a:latin typeface="Times New Roman" panose="02020603050405020304" pitchFamily="18" charset="0"/>
              <a:cs typeface="Times New Roman" panose="02020603050405020304" pitchFamily="18" charset="0"/>
            </a:endParaRPr>
          </a:p>
        </p:txBody>
      </p:sp>
      <p:sp>
        <p:nvSpPr>
          <p:cNvPr id="8" name="Pentagon 7">
            <a:hlinkClick r:id="rId3" action="ppaction://hlinksldjump"/>
            <a:extLst>
              <a:ext uri="{FF2B5EF4-FFF2-40B4-BE49-F238E27FC236}">
                <a16:creationId xmlns:a16="http://schemas.microsoft.com/office/drawing/2014/main" id="{864C166B-05EB-894E-A764-06C43B21AA11}"/>
              </a:ext>
            </a:extLst>
          </p:cNvPr>
          <p:cNvSpPr/>
          <p:nvPr/>
        </p:nvSpPr>
        <p:spPr>
          <a:xfrm>
            <a:off x="4968913" y="4546061"/>
            <a:ext cx="517487" cy="158019"/>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5" action="ppaction://hlinksldjump">
                  <a:extLst>
                    <a:ext uri="{A12FA001-AC4F-418D-AE19-62706E023703}">
                      <ahyp:hlinkClr xmlns:ahyp="http://schemas.microsoft.com/office/drawing/2018/hyperlinkcolor" val="tx"/>
                    </a:ext>
                  </a:extLst>
                </a:hlinkClick>
              </a:rPr>
              <a:t>Table</a:t>
            </a:r>
            <a:endParaRPr lang="en-US" sz="900" dirty="0">
              <a:solidFill>
                <a:schemeClr val="bg1"/>
              </a:solidFill>
              <a:latin typeface="Times New Roman" panose="02020603050405020304" pitchFamily="18" charset="0"/>
              <a:cs typeface="Times New Roman" panose="02020603050405020304" pitchFamily="18" charset="0"/>
            </a:endParaRPr>
          </a:p>
        </p:txBody>
      </p:sp>
      <p:sp>
        <p:nvSpPr>
          <p:cNvPr id="9" name="Pentagon 8">
            <a:hlinkClick r:id="rId3" action="ppaction://hlinksldjump"/>
            <a:extLst>
              <a:ext uri="{FF2B5EF4-FFF2-40B4-BE49-F238E27FC236}">
                <a16:creationId xmlns:a16="http://schemas.microsoft.com/office/drawing/2014/main" id="{B1EECDC5-069C-C34E-AB39-38A05AA34E22}"/>
              </a:ext>
            </a:extLst>
          </p:cNvPr>
          <p:cNvSpPr/>
          <p:nvPr/>
        </p:nvSpPr>
        <p:spPr>
          <a:xfrm>
            <a:off x="8113569" y="4170141"/>
            <a:ext cx="517487" cy="158019"/>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Table</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14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F199-2C7E-F946-A98D-5E2105814F72}"/>
              </a:ext>
            </a:extLst>
          </p:cNvPr>
          <p:cNvSpPr>
            <a:spLocks noGrp="1"/>
          </p:cNvSpPr>
          <p:nvPr>
            <p:ph type="title"/>
          </p:nvPr>
        </p:nvSpPr>
        <p:spPr>
          <a:xfrm>
            <a:off x="628650" y="365127"/>
            <a:ext cx="8241030" cy="1016634"/>
          </a:xfrm>
        </p:spPr>
        <p:txBody>
          <a:bodyPr>
            <a:normAutofit fontScale="90000"/>
          </a:bodyPr>
          <a:lstStyle/>
          <a:p>
            <a:r>
              <a:rPr lang="tr-TR" sz="4000" b="1" dirty="0">
                <a:solidFill>
                  <a:schemeClr val="accent5">
                    <a:lumMod val="75000"/>
                  </a:schemeClr>
                </a:solidFill>
                <a:latin typeface="Times New Roman" panose="02020603050405020304" pitchFamily="18" charset="0"/>
                <a:cs typeface="Times New Roman" panose="02020603050405020304" pitchFamily="18" charset="0"/>
              </a:rPr>
              <a:t>REVISITING USTA (2020) </a:t>
            </a:r>
            <a:r>
              <a:rPr lang="tr-TR" sz="4000" b="1" dirty="0" err="1">
                <a:solidFill>
                  <a:schemeClr val="accent5">
                    <a:lumMod val="75000"/>
                  </a:schemeClr>
                </a:solidFill>
                <a:latin typeface="Times New Roman" panose="02020603050405020304" pitchFamily="18" charset="0"/>
                <a:cs typeface="Times New Roman" panose="02020603050405020304" pitchFamily="18" charset="0"/>
              </a:rPr>
              <a:t>with</a:t>
            </a:r>
            <a:r>
              <a:rPr lang="tr-TR" sz="4000" b="1" dirty="0">
                <a:solidFill>
                  <a:schemeClr val="accent5">
                    <a:lumMod val="75000"/>
                  </a:schemeClr>
                </a:solidFill>
                <a:latin typeface="Times New Roman" panose="02020603050405020304" pitchFamily="18" charset="0"/>
                <a:cs typeface="Times New Roman" panose="02020603050405020304" pitchFamily="18" charset="0"/>
              </a:rPr>
              <a:t> </a:t>
            </a:r>
            <a:r>
              <a:rPr lang="tr-TR" sz="4000" b="1" dirty="0" err="1">
                <a:solidFill>
                  <a:schemeClr val="accent5">
                    <a:lumMod val="75000"/>
                  </a:schemeClr>
                </a:solidFill>
                <a:latin typeface="Times New Roman" panose="02020603050405020304" pitchFamily="18" charset="0"/>
                <a:cs typeface="Times New Roman" panose="02020603050405020304" pitchFamily="18" charset="0"/>
              </a:rPr>
              <a:t>Turkish</a:t>
            </a:r>
            <a:r>
              <a:rPr lang="tr-TR" sz="4000" b="1" dirty="0">
                <a:solidFill>
                  <a:schemeClr val="accent5">
                    <a:lumMod val="75000"/>
                  </a:schemeClr>
                </a:solidFill>
                <a:latin typeface="Times New Roman" panose="02020603050405020304" pitchFamily="18" charset="0"/>
                <a:cs typeface="Times New Roman" panose="02020603050405020304" pitchFamily="18" charset="0"/>
              </a:rPr>
              <a:t> TUS</a:t>
            </a:r>
            <a:endParaRPr lang="en-US" sz="4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FA46B00-6FF3-4F4A-8484-89C3D10E3B44}"/>
              </a:ext>
            </a:extLst>
          </p:cNvPr>
          <p:cNvSpPr>
            <a:spLocks noGrp="1"/>
          </p:cNvSpPr>
          <p:nvPr>
            <p:ph type="sldNum" sz="quarter" idx="12"/>
          </p:nvPr>
        </p:nvSpPr>
        <p:spPr/>
        <p:txBody>
          <a:bodyPr/>
          <a:lstStyle/>
          <a:p>
            <a:fld id="{88C99EE2-C410-6F46-86A9-7FE7C5F8457B}" type="slidenum">
              <a:rPr lang="tr-TR" smtClean="0"/>
              <a:t>22</a:t>
            </a:fld>
            <a:endParaRPr lang="tr-TR"/>
          </a:p>
        </p:txBody>
      </p:sp>
      <p:pic>
        <p:nvPicPr>
          <p:cNvPr id="9" name="Content Placeholder 8">
            <a:extLst>
              <a:ext uri="{FF2B5EF4-FFF2-40B4-BE49-F238E27FC236}">
                <a16:creationId xmlns:a16="http://schemas.microsoft.com/office/drawing/2014/main" id="{CBFA9CC0-B9CD-E74B-99D3-6FB0A90A6490}"/>
              </a:ext>
            </a:extLst>
          </p:cNvPr>
          <p:cNvPicPr>
            <a:picLocks noGrp="1" noChangeAspect="1"/>
          </p:cNvPicPr>
          <p:nvPr>
            <p:ph idx="1"/>
          </p:nvPr>
        </p:nvPicPr>
        <p:blipFill>
          <a:blip r:embed="rId2"/>
          <a:stretch>
            <a:fillRect/>
          </a:stretch>
        </p:blipFill>
        <p:spPr>
          <a:xfrm>
            <a:off x="742322" y="1381761"/>
            <a:ext cx="7578075" cy="4351338"/>
          </a:xfrm>
          <a:prstGeom prst="rect">
            <a:avLst/>
          </a:prstGeom>
        </p:spPr>
      </p:pic>
    </p:spTree>
    <p:extLst>
      <p:ext uri="{BB962C8B-B14F-4D97-AF65-F5344CB8AC3E}">
        <p14:creationId xmlns:p14="http://schemas.microsoft.com/office/powerpoint/2010/main" val="1301879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6514-0889-D644-AB35-385F04E73F76}"/>
              </a:ext>
            </a:extLst>
          </p:cNvPr>
          <p:cNvSpPr>
            <a:spLocks noGrp="1"/>
          </p:cNvSpPr>
          <p:nvPr>
            <p:ph type="title"/>
          </p:nvPr>
        </p:nvSpPr>
        <p:spPr>
          <a:xfrm>
            <a:off x="628650" y="365126"/>
            <a:ext cx="7886700" cy="1460499"/>
          </a:xfrm>
        </p:spPr>
        <p:txBody>
          <a:bodyPr>
            <a:normAutofit fontScale="90000"/>
          </a:bodyPr>
          <a:lstStyle/>
          <a:p>
            <a:r>
              <a:rPr lang="tr-TR" sz="4000" b="1" dirty="0">
                <a:solidFill>
                  <a:schemeClr val="accent5">
                    <a:lumMod val="75000"/>
                  </a:schemeClr>
                </a:solidFill>
                <a:latin typeface="Times New Roman" panose="02020603050405020304" pitchFamily="18" charset="0"/>
                <a:cs typeface="Times New Roman" panose="02020603050405020304" pitchFamily="18" charset="0"/>
              </a:rPr>
              <a:t>REVISITING USTA (2020) </a:t>
            </a:r>
            <a:r>
              <a:rPr lang="tr-TR" sz="4000" b="1" dirty="0" err="1">
                <a:solidFill>
                  <a:schemeClr val="accent5">
                    <a:lumMod val="75000"/>
                  </a:schemeClr>
                </a:solidFill>
                <a:latin typeface="Times New Roman" panose="02020603050405020304" pitchFamily="18" charset="0"/>
                <a:cs typeface="Times New Roman" panose="02020603050405020304" pitchFamily="18" charset="0"/>
              </a:rPr>
              <a:t>with</a:t>
            </a:r>
            <a:r>
              <a:rPr lang="tr-TR" sz="4000" b="1" dirty="0">
                <a:solidFill>
                  <a:schemeClr val="accent5">
                    <a:lumMod val="75000"/>
                  </a:schemeClr>
                </a:solidFill>
                <a:latin typeface="Times New Roman" panose="02020603050405020304" pitchFamily="18" charset="0"/>
                <a:cs typeface="Times New Roman" panose="02020603050405020304" pitchFamily="18" charset="0"/>
              </a:rPr>
              <a:t> </a:t>
            </a:r>
            <a:r>
              <a:rPr lang="tr-TR" sz="4000" b="1" dirty="0" err="1">
                <a:solidFill>
                  <a:schemeClr val="accent5">
                    <a:lumMod val="75000"/>
                  </a:schemeClr>
                </a:solidFill>
                <a:latin typeface="Times New Roman" panose="02020603050405020304" pitchFamily="18" charset="0"/>
                <a:cs typeface="Times New Roman" panose="02020603050405020304" pitchFamily="18" charset="0"/>
              </a:rPr>
              <a:t>Turkish</a:t>
            </a:r>
            <a:r>
              <a:rPr lang="tr-TR" sz="4000" b="1" dirty="0">
                <a:solidFill>
                  <a:schemeClr val="accent5">
                    <a:lumMod val="75000"/>
                  </a:schemeClr>
                </a:solidFill>
                <a:latin typeface="Times New Roman" panose="02020603050405020304" pitchFamily="18" charset="0"/>
                <a:cs typeface="Times New Roman" panose="02020603050405020304" pitchFamily="18" charset="0"/>
              </a:rPr>
              <a:t> TUS </a:t>
            </a:r>
            <a:br>
              <a:rPr lang="tr-TR" sz="4000" b="1" dirty="0">
                <a:solidFill>
                  <a:schemeClr val="accent5">
                    <a:lumMod val="75000"/>
                  </a:schemeClr>
                </a:solidFill>
                <a:latin typeface="Times New Roman" panose="02020603050405020304" pitchFamily="18" charset="0"/>
                <a:cs typeface="Times New Roman" panose="02020603050405020304" pitchFamily="18" charset="0"/>
              </a:rPr>
            </a:br>
            <a:endParaRPr lang="en-US" sz="4000" b="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9BEB68B7-A874-CB40-8BBA-CF524F5AD1A4}"/>
              </a:ext>
            </a:extLst>
          </p:cNvPr>
          <p:cNvPicPr>
            <a:picLocks noGrp="1" noChangeAspect="1"/>
          </p:cNvPicPr>
          <p:nvPr>
            <p:ph idx="1"/>
          </p:nvPr>
        </p:nvPicPr>
        <p:blipFill>
          <a:blip r:embed="rId2"/>
          <a:stretch>
            <a:fillRect/>
          </a:stretch>
        </p:blipFill>
        <p:spPr>
          <a:xfrm>
            <a:off x="628650" y="1629932"/>
            <a:ext cx="7886700" cy="2121444"/>
          </a:xfrm>
          <a:prstGeom prst="rect">
            <a:avLst/>
          </a:prstGeom>
        </p:spPr>
      </p:pic>
      <p:sp>
        <p:nvSpPr>
          <p:cNvPr id="4" name="Slide Number Placeholder 3">
            <a:extLst>
              <a:ext uri="{FF2B5EF4-FFF2-40B4-BE49-F238E27FC236}">
                <a16:creationId xmlns:a16="http://schemas.microsoft.com/office/drawing/2014/main" id="{F02C4483-6A31-CD4E-BC07-C38292DBB0B8}"/>
              </a:ext>
            </a:extLst>
          </p:cNvPr>
          <p:cNvSpPr>
            <a:spLocks noGrp="1"/>
          </p:cNvSpPr>
          <p:nvPr>
            <p:ph type="sldNum" sz="quarter" idx="12"/>
          </p:nvPr>
        </p:nvSpPr>
        <p:spPr/>
        <p:txBody>
          <a:bodyPr/>
          <a:lstStyle/>
          <a:p>
            <a:fld id="{88C99EE2-C410-6F46-86A9-7FE7C5F8457B}" type="slidenum">
              <a:rPr lang="tr-TR" smtClean="0"/>
              <a:t>23</a:t>
            </a:fld>
            <a:endParaRPr lang="tr-TR"/>
          </a:p>
        </p:txBody>
      </p:sp>
    </p:spTree>
    <p:extLst>
      <p:ext uri="{BB962C8B-B14F-4D97-AF65-F5344CB8AC3E}">
        <p14:creationId xmlns:p14="http://schemas.microsoft.com/office/powerpoint/2010/main" val="7251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3A4D-8C0E-0F4B-842B-32A0F0D89DC9}"/>
              </a:ext>
            </a:extLst>
          </p:cNvPr>
          <p:cNvSpPr>
            <a:spLocks noGrp="1"/>
          </p:cNvSpPr>
          <p:nvPr>
            <p:ph type="title"/>
          </p:nvPr>
        </p:nvSpPr>
        <p:spPr>
          <a:xfrm>
            <a:off x="628650" y="365126"/>
            <a:ext cx="7766320" cy="1103751"/>
          </a:xfrm>
        </p:spPr>
        <p:txBody>
          <a:bodyPr/>
          <a:lstStyle/>
          <a:p>
            <a:r>
              <a:rPr lang="tr-TR" sz="4000" b="1" dirty="0">
                <a:solidFill>
                  <a:schemeClr val="accent5">
                    <a:lumMod val="75000"/>
                  </a:schemeClr>
                </a:solidFill>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A0EC51EE-2C6D-F643-AC22-47935C518A94}"/>
              </a:ext>
            </a:extLst>
          </p:cNvPr>
          <p:cNvSpPr>
            <a:spLocks noGrp="1"/>
          </p:cNvSpPr>
          <p:nvPr>
            <p:ph idx="1"/>
          </p:nvPr>
        </p:nvSpPr>
        <p:spPr>
          <a:xfrm>
            <a:off x="628650" y="1303506"/>
            <a:ext cx="7886700" cy="4873457"/>
          </a:xfrm>
        </p:spPr>
        <p:txBody>
          <a:bodyPr>
            <a:normAutofit/>
          </a:bodyPr>
          <a:lstStyle/>
          <a:p>
            <a:pPr algn="just">
              <a:lnSpc>
                <a:spcPct val="150000"/>
              </a:lnSpc>
            </a:pPr>
            <a:r>
              <a:rPr lang="en-US" sz="2000" dirty="0">
                <a:latin typeface="Times New Roman" panose="02020603050405020304" pitchFamily="18" charset="0"/>
                <a:cs typeface="Times New Roman" panose="02020603050405020304" pitchFamily="18" charset="0"/>
              </a:rPr>
              <a:t>Although the reform increases time spent in other daily activities accompanied by children, it has no impact on the quality of time spent with children as time spent in reading to children, playing with children, talking to children does not change.</a:t>
            </a:r>
          </a:p>
          <a:p>
            <a:pPr marL="0" indent="0" algn="just">
              <a:lnSpc>
                <a:spcPct val="150000"/>
              </a:lnSpc>
              <a:buNone/>
            </a:pPr>
            <a:endParaRPr lang="en-US" sz="2000" dirty="0">
              <a:latin typeface="Times New Roman" panose="02020603050405020304" pitchFamily="18" charset="0"/>
              <a:cs typeface="Times New Roman" panose="02020603050405020304" pitchFamily="18" charset="0"/>
            </a:endParaRPr>
          </a:p>
          <a:p>
            <a:pPr algn="just">
              <a:lnSpc>
                <a:spcPct val="150000"/>
              </a:lnSpc>
            </a:pPr>
            <a:r>
              <a:rPr lang="en-US" sz="2100">
                <a:latin typeface="Times New Roman" panose="02020603050405020304" pitchFamily="18" charset="0"/>
                <a:cs typeface="Times New Roman" panose="02020603050405020304" pitchFamily="18" charset="0"/>
              </a:rPr>
              <a:t>In </a:t>
            </a:r>
            <a:r>
              <a:rPr lang="en-US" sz="2100" dirty="0">
                <a:latin typeface="Times New Roman" panose="02020603050405020304" pitchFamily="18" charset="0"/>
                <a:cs typeface="Times New Roman" panose="02020603050405020304" pitchFamily="18" charset="0"/>
              </a:rPr>
              <a:t>order to abridge the gap between rich and poor in terms of exposure to early childhood education, a more free and fair access to formal early childhood education and care deserves the attention of policy makers. </a:t>
            </a:r>
          </a:p>
          <a:p>
            <a:pPr>
              <a:lnSpc>
                <a:spcPct val="150000"/>
              </a:lnSpc>
            </a:pPr>
            <a:endParaRPr lang="tr-TR"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7DA4BAD-8D27-4B47-BEA8-0A764BF424DF}"/>
              </a:ext>
            </a:extLst>
          </p:cNvPr>
          <p:cNvSpPr>
            <a:spLocks noGrp="1"/>
          </p:cNvSpPr>
          <p:nvPr>
            <p:ph type="sldNum" sz="quarter" idx="12"/>
          </p:nvPr>
        </p:nvSpPr>
        <p:spPr/>
        <p:txBody>
          <a:bodyPr/>
          <a:lstStyle/>
          <a:p>
            <a:fld id="{88C99EE2-C410-6F46-86A9-7FE7C5F8457B}" type="slidenum">
              <a:rPr lang="tr-TR" smtClean="0"/>
              <a:t>24</a:t>
            </a:fld>
            <a:endParaRPr lang="tr-TR"/>
          </a:p>
        </p:txBody>
      </p:sp>
    </p:spTree>
    <p:extLst>
      <p:ext uri="{BB962C8B-B14F-4D97-AF65-F5344CB8AC3E}">
        <p14:creationId xmlns:p14="http://schemas.microsoft.com/office/powerpoint/2010/main" val="751348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5920-1BAC-084A-B028-5EF5C385D86D}"/>
              </a:ext>
            </a:extLst>
          </p:cNvPr>
          <p:cNvSpPr>
            <a:spLocks noGrp="1"/>
          </p:cNvSpPr>
          <p:nvPr>
            <p:ph type="title"/>
          </p:nvPr>
        </p:nvSpPr>
        <p:spPr/>
        <p:txBody>
          <a:bodyPr/>
          <a:lstStyle/>
          <a:p>
            <a:endParaRPr lang="en-US" sz="4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44D044C-F117-D845-9D62-2F4F6D8F8E8C}"/>
              </a:ext>
            </a:extLst>
          </p:cNvPr>
          <p:cNvSpPr>
            <a:spLocks noGrp="1"/>
          </p:cNvSpPr>
          <p:nvPr>
            <p:ph idx="1"/>
          </p:nvPr>
        </p:nvSpPr>
        <p:spPr/>
        <p:txBody>
          <a:bodyPr/>
          <a:lstStyle/>
          <a:p>
            <a:pPr marL="0" indent="0">
              <a:buNone/>
            </a:pPr>
            <a:endParaRPr lang="en-US" b="1" dirty="0">
              <a:solidFill>
                <a:schemeClr val="accent5">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5">
                  <a:lumMod val="75000"/>
                </a:schemeClr>
              </a:solidFill>
              <a:latin typeface="Times New Roman" panose="02020603050405020304" pitchFamily="18" charset="0"/>
              <a:cs typeface="Times New Roman" panose="02020603050405020304" pitchFamily="18" charset="0"/>
            </a:endParaRPr>
          </a:p>
          <a:p>
            <a:pPr marL="0" indent="0" algn="ctr">
              <a:buNone/>
            </a:pPr>
            <a:r>
              <a:rPr lang="en-US" b="1" dirty="0">
                <a:solidFill>
                  <a:schemeClr val="accent5">
                    <a:lumMod val="75000"/>
                  </a:schemeClr>
                </a:solidFill>
                <a:latin typeface="Times New Roman" panose="02020603050405020304" pitchFamily="18" charset="0"/>
                <a:cs typeface="Times New Roman" panose="02020603050405020304" pitchFamily="18" charset="0"/>
              </a:rPr>
              <a:t>APPENDIX</a:t>
            </a:r>
            <a:endParaRPr lang="en-US" dirty="0"/>
          </a:p>
        </p:txBody>
      </p:sp>
      <p:sp>
        <p:nvSpPr>
          <p:cNvPr id="4" name="Slide Number Placeholder 3">
            <a:extLst>
              <a:ext uri="{FF2B5EF4-FFF2-40B4-BE49-F238E27FC236}">
                <a16:creationId xmlns:a16="http://schemas.microsoft.com/office/drawing/2014/main" id="{DB040074-20A8-7249-A5E6-D19314195EDD}"/>
              </a:ext>
            </a:extLst>
          </p:cNvPr>
          <p:cNvSpPr>
            <a:spLocks noGrp="1"/>
          </p:cNvSpPr>
          <p:nvPr>
            <p:ph type="sldNum" sz="quarter" idx="12"/>
          </p:nvPr>
        </p:nvSpPr>
        <p:spPr/>
        <p:txBody>
          <a:bodyPr/>
          <a:lstStyle/>
          <a:p>
            <a:fld id="{88C99EE2-C410-6F46-86A9-7FE7C5F8457B}" type="slidenum">
              <a:rPr lang="tr-TR" smtClean="0"/>
              <a:t>25</a:t>
            </a:fld>
            <a:endParaRPr lang="tr-TR"/>
          </a:p>
        </p:txBody>
      </p:sp>
    </p:spTree>
    <p:extLst>
      <p:ext uri="{BB962C8B-B14F-4D97-AF65-F5344CB8AC3E}">
        <p14:creationId xmlns:p14="http://schemas.microsoft.com/office/powerpoint/2010/main" val="1815436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42D9-8B7F-E047-A5A8-E3A2BE3D294F}"/>
              </a:ext>
            </a:extLst>
          </p:cNvPr>
          <p:cNvSpPr>
            <a:spLocks noGrp="1"/>
          </p:cNvSpPr>
          <p:nvPr>
            <p:ph type="title"/>
          </p:nvPr>
        </p:nvSpPr>
        <p:spPr>
          <a:xfrm>
            <a:off x="437745" y="365126"/>
            <a:ext cx="8077605" cy="1152389"/>
          </a:xfrm>
        </p:spPr>
        <p:txBody>
          <a:bodyPr>
            <a:normAutofit fontScale="90000"/>
          </a:bodyPr>
          <a:lstStyle/>
          <a:p>
            <a:pPr algn="just"/>
            <a:r>
              <a:rPr lang="en-US" sz="3200" b="1" dirty="0">
                <a:solidFill>
                  <a:schemeClr val="accent5">
                    <a:lumMod val="75000"/>
                  </a:schemeClr>
                </a:solidFill>
                <a:latin typeface="Times New Roman" panose="02020603050405020304" pitchFamily="18" charset="0"/>
                <a:cs typeface="Times New Roman" panose="02020603050405020304" pitchFamily="18" charset="0"/>
              </a:rPr>
              <a:t>The Impact of Exposure to the Education Reform on the Number of Children and the Age of Child</a:t>
            </a:r>
            <a:r>
              <a:rPr lang="tr-TR" sz="3200" b="1" dirty="0">
                <a:solidFill>
                  <a:schemeClr val="accent5">
                    <a:lumMod val="75000"/>
                  </a:schemeClr>
                </a:solidFill>
                <a:latin typeface="Times New Roman" panose="02020603050405020304" pitchFamily="18" charset="0"/>
                <a:cs typeface="Times New Roman" panose="02020603050405020304" pitchFamily="18" charset="0"/>
              </a:rPr>
              <a:t> </a:t>
            </a:r>
            <a:endParaRPr lang="en-US" sz="3200" b="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59C6EB5E-D414-3C45-9DF4-823EE03FFAB7}"/>
              </a:ext>
            </a:extLst>
          </p:cNvPr>
          <p:cNvPicPr>
            <a:picLocks noGrp="1" noChangeAspect="1"/>
          </p:cNvPicPr>
          <p:nvPr>
            <p:ph idx="1"/>
          </p:nvPr>
        </p:nvPicPr>
        <p:blipFill>
          <a:blip r:embed="rId2"/>
          <a:stretch>
            <a:fillRect/>
          </a:stretch>
        </p:blipFill>
        <p:spPr>
          <a:xfrm>
            <a:off x="437745" y="1655156"/>
            <a:ext cx="7886700" cy="1736066"/>
          </a:xfrm>
          <a:prstGeom prst="rect">
            <a:avLst/>
          </a:prstGeom>
        </p:spPr>
      </p:pic>
      <p:sp>
        <p:nvSpPr>
          <p:cNvPr id="4" name="Slide Number Placeholder 3">
            <a:extLst>
              <a:ext uri="{FF2B5EF4-FFF2-40B4-BE49-F238E27FC236}">
                <a16:creationId xmlns:a16="http://schemas.microsoft.com/office/drawing/2014/main" id="{2EC8022D-D77A-1944-A408-1F8FED51DE43}"/>
              </a:ext>
            </a:extLst>
          </p:cNvPr>
          <p:cNvSpPr>
            <a:spLocks noGrp="1"/>
          </p:cNvSpPr>
          <p:nvPr>
            <p:ph type="sldNum" sz="quarter" idx="12"/>
          </p:nvPr>
        </p:nvSpPr>
        <p:spPr/>
        <p:txBody>
          <a:bodyPr/>
          <a:lstStyle/>
          <a:p>
            <a:fld id="{88C99EE2-C410-6F46-86A9-7FE7C5F8457B}" type="slidenum">
              <a:rPr lang="tr-TR" smtClean="0"/>
              <a:t>26</a:t>
            </a:fld>
            <a:endParaRPr lang="tr-TR"/>
          </a:p>
        </p:txBody>
      </p:sp>
      <p:sp>
        <p:nvSpPr>
          <p:cNvPr id="6" name="Pentagon 5">
            <a:hlinkClick r:id="rId3" action="ppaction://hlinksldjump"/>
            <a:extLst>
              <a:ext uri="{FF2B5EF4-FFF2-40B4-BE49-F238E27FC236}">
                <a16:creationId xmlns:a16="http://schemas.microsoft.com/office/drawing/2014/main" id="{0040E314-7E93-AF49-9FFF-A1902F7E09B2}"/>
              </a:ext>
            </a:extLst>
          </p:cNvPr>
          <p:cNvSpPr/>
          <p:nvPr/>
        </p:nvSpPr>
        <p:spPr>
          <a:xfrm>
            <a:off x="437745" y="6038110"/>
            <a:ext cx="439618" cy="185793"/>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Back</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100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D61E6-DEB5-2B41-8E5E-C87106563AF3}"/>
              </a:ext>
            </a:extLst>
          </p:cNvPr>
          <p:cNvSpPr>
            <a:spLocks noGrp="1"/>
          </p:cNvSpPr>
          <p:nvPr>
            <p:ph type="title"/>
          </p:nvPr>
        </p:nvSpPr>
        <p:spPr/>
        <p:txBody>
          <a:bodyPr>
            <a:normAutofit/>
          </a:bodyPr>
          <a:lstStyle/>
          <a:p>
            <a:pPr algn="just"/>
            <a:r>
              <a:rPr lang="en-US" sz="2900" b="1" dirty="0">
                <a:solidFill>
                  <a:schemeClr val="accent5">
                    <a:lumMod val="75000"/>
                  </a:schemeClr>
                </a:solidFill>
                <a:latin typeface="Times New Roman" panose="02020603050405020304" pitchFamily="18" charset="0"/>
                <a:cs typeface="Times New Roman" panose="02020603050405020304" pitchFamily="18" charset="0"/>
              </a:rPr>
              <a:t>The Impact of Education Reform on Husband’s Characteristics</a:t>
            </a:r>
            <a:r>
              <a:rPr lang="tr-TR" sz="2900" b="1" dirty="0">
                <a:solidFill>
                  <a:schemeClr val="accent5">
                    <a:lumMod val="75000"/>
                  </a:schemeClr>
                </a:solidFill>
                <a:latin typeface="Times New Roman" panose="02020603050405020304" pitchFamily="18" charset="0"/>
                <a:cs typeface="Times New Roman" panose="02020603050405020304" pitchFamily="18" charset="0"/>
              </a:rPr>
              <a:t> </a:t>
            </a:r>
            <a:endParaRPr lang="en-US" sz="2900" b="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37C949D1-BAFE-134E-806E-E5CB6514862A}"/>
              </a:ext>
            </a:extLst>
          </p:cNvPr>
          <p:cNvPicPr>
            <a:picLocks noGrp="1" noChangeAspect="1"/>
          </p:cNvPicPr>
          <p:nvPr>
            <p:ph idx="1"/>
          </p:nvPr>
        </p:nvPicPr>
        <p:blipFill>
          <a:blip r:embed="rId2"/>
          <a:stretch>
            <a:fillRect/>
          </a:stretch>
        </p:blipFill>
        <p:spPr>
          <a:xfrm>
            <a:off x="404913" y="1690689"/>
            <a:ext cx="7886700" cy="2586498"/>
          </a:xfrm>
          <a:prstGeom prst="rect">
            <a:avLst/>
          </a:prstGeom>
        </p:spPr>
      </p:pic>
      <p:sp>
        <p:nvSpPr>
          <p:cNvPr id="4" name="Slide Number Placeholder 3">
            <a:extLst>
              <a:ext uri="{FF2B5EF4-FFF2-40B4-BE49-F238E27FC236}">
                <a16:creationId xmlns:a16="http://schemas.microsoft.com/office/drawing/2014/main" id="{069F6A2D-E392-0346-B4B7-B2894F465558}"/>
              </a:ext>
            </a:extLst>
          </p:cNvPr>
          <p:cNvSpPr>
            <a:spLocks noGrp="1"/>
          </p:cNvSpPr>
          <p:nvPr>
            <p:ph type="sldNum" sz="quarter" idx="12"/>
          </p:nvPr>
        </p:nvSpPr>
        <p:spPr/>
        <p:txBody>
          <a:bodyPr/>
          <a:lstStyle/>
          <a:p>
            <a:fld id="{88C99EE2-C410-6F46-86A9-7FE7C5F8457B}" type="slidenum">
              <a:rPr lang="tr-TR" smtClean="0"/>
              <a:t>27</a:t>
            </a:fld>
            <a:endParaRPr lang="tr-TR"/>
          </a:p>
        </p:txBody>
      </p:sp>
      <p:sp>
        <p:nvSpPr>
          <p:cNvPr id="6" name="Pentagon 5">
            <a:hlinkClick r:id="rId3" action="ppaction://hlinksldjump"/>
            <a:extLst>
              <a:ext uri="{FF2B5EF4-FFF2-40B4-BE49-F238E27FC236}">
                <a16:creationId xmlns:a16="http://schemas.microsoft.com/office/drawing/2014/main" id="{A6DDBE07-8F64-664D-B7B8-3F68F3BBACBB}"/>
              </a:ext>
            </a:extLst>
          </p:cNvPr>
          <p:cNvSpPr/>
          <p:nvPr/>
        </p:nvSpPr>
        <p:spPr>
          <a:xfrm>
            <a:off x="628650" y="6038110"/>
            <a:ext cx="439618" cy="185793"/>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Back</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954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5F31-F8C7-A74C-833A-DA3185D455E3}"/>
              </a:ext>
            </a:extLst>
          </p:cNvPr>
          <p:cNvSpPr>
            <a:spLocks noGrp="1"/>
          </p:cNvSpPr>
          <p:nvPr>
            <p:ph type="title"/>
          </p:nvPr>
        </p:nvSpPr>
        <p:spPr>
          <a:xfrm>
            <a:off x="628650" y="365127"/>
            <a:ext cx="7886700" cy="1057274"/>
          </a:xfrm>
        </p:spPr>
        <p:txBody>
          <a:bodyPr>
            <a:no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The Impact of Exposure to the Education Reform on Labor Market Outcomes</a:t>
            </a:r>
            <a:r>
              <a:rPr lang="tr-TR" sz="2800" b="1" dirty="0">
                <a:solidFill>
                  <a:schemeClr val="accent5">
                    <a:lumMod val="75000"/>
                  </a:schemeClr>
                </a:solidFill>
                <a:latin typeface="Times New Roman" panose="02020603050405020304" pitchFamily="18" charset="0"/>
                <a:cs typeface="Times New Roman" panose="02020603050405020304" pitchFamily="18" charset="0"/>
              </a:rPr>
              <a:t> of </a:t>
            </a:r>
            <a:r>
              <a:rPr lang="tr-TR" sz="2800" b="1" dirty="0" err="1">
                <a:solidFill>
                  <a:schemeClr val="accent5">
                    <a:lumMod val="75000"/>
                  </a:schemeClr>
                </a:solidFill>
                <a:latin typeface="Times New Roman" panose="02020603050405020304" pitchFamily="18" charset="0"/>
                <a:cs typeface="Times New Roman" panose="02020603050405020304" pitchFamily="18" charset="0"/>
              </a:rPr>
              <a:t>Mothers</a:t>
            </a:r>
            <a:endParaRPr lang="en-US" sz="2800" dirty="0"/>
          </a:p>
        </p:txBody>
      </p:sp>
      <p:pic>
        <p:nvPicPr>
          <p:cNvPr id="5" name="Content Placeholder 4">
            <a:extLst>
              <a:ext uri="{FF2B5EF4-FFF2-40B4-BE49-F238E27FC236}">
                <a16:creationId xmlns:a16="http://schemas.microsoft.com/office/drawing/2014/main" id="{020D0D6D-A43C-A84E-BFB0-A726BB052405}"/>
              </a:ext>
            </a:extLst>
          </p:cNvPr>
          <p:cNvPicPr>
            <a:picLocks noGrp="1" noChangeAspect="1"/>
          </p:cNvPicPr>
          <p:nvPr>
            <p:ph idx="1"/>
          </p:nvPr>
        </p:nvPicPr>
        <p:blipFill>
          <a:blip r:embed="rId2"/>
          <a:stretch>
            <a:fillRect/>
          </a:stretch>
        </p:blipFill>
        <p:spPr>
          <a:xfrm>
            <a:off x="547370" y="1788410"/>
            <a:ext cx="7886700" cy="3125288"/>
          </a:xfrm>
          <a:prstGeom prst="rect">
            <a:avLst/>
          </a:prstGeom>
        </p:spPr>
      </p:pic>
      <p:sp>
        <p:nvSpPr>
          <p:cNvPr id="4" name="Slide Number Placeholder 3">
            <a:extLst>
              <a:ext uri="{FF2B5EF4-FFF2-40B4-BE49-F238E27FC236}">
                <a16:creationId xmlns:a16="http://schemas.microsoft.com/office/drawing/2014/main" id="{B091ED37-69E3-8948-8625-1096EE3B7A33}"/>
              </a:ext>
            </a:extLst>
          </p:cNvPr>
          <p:cNvSpPr>
            <a:spLocks noGrp="1"/>
          </p:cNvSpPr>
          <p:nvPr>
            <p:ph type="sldNum" sz="quarter" idx="12"/>
          </p:nvPr>
        </p:nvSpPr>
        <p:spPr/>
        <p:txBody>
          <a:bodyPr/>
          <a:lstStyle/>
          <a:p>
            <a:fld id="{88C99EE2-C410-6F46-86A9-7FE7C5F8457B}" type="slidenum">
              <a:rPr lang="tr-TR" smtClean="0"/>
              <a:t>28</a:t>
            </a:fld>
            <a:endParaRPr lang="tr-TR"/>
          </a:p>
        </p:txBody>
      </p:sp>
      <p:sp>
        <p:nvSpPr>
          <p:cNvPr id="6" name="Pentagon 5">
            <a:hlinkClick r:id="rId3" action="ppaction://hlinksldjump"/>
            <a:extLst>
              <a:ext uri="{FF2B5EF4-FFF2-40B4-BE49-F238E27FC236}">
                <a16:creationId xmlns:a16="http://schemas.microsoft.com/office/drawing/2014/main" id="{99E51A58-6622-1443-A545-B1C323F194DB}"/>
              </a:ext>
            </a:extLst>
          </p:cNvPr>
          <p:cNvSpPr/>
          <p:nvPr/>
        </p:nvSpPr>
        <p:spPr>
          <a:xfrm>
            <a:off x="628650" y="6038110"/>
            <a:ext cx="439618" cy="185793"/>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Back</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920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66C8-4C59-4045-B48C-550B713E6E32}"/>
              </a:ext>
            </a:extLst>
          </p:cNvPr>
          <p:cNvSpPr>
            <a:spLocks noGrp="1"/>
          </p:cNvSpPr>
          <p:nvPr>
            <p:ph type="title"/>
          </p:nvPr>
        </p:nvSpPr>
        <p:spPr>
          <a:xfrm>
            <a:off x="628650" y="365127"/>
            <a:ext cx="7692390" cy="1240154"/>
          </a:xfrm>
        </p:spPr>
        <p:txBody>
          <a:bodyPr>
            <a:normAutofit/>
          </a:bodyPr>
          <a:lstStyle/>
          <a:p>
            <a:r>
              <a:rPr lang="en-US" sz="2400" b="1" dirty="0">
                <a:solidFill>
                  <a:schemeClr val="accent5">
                    <a:lumMod val="75000"/>
                  </a:schemeClr>
                </a:solidFill>
                <a:latin typeface="Times New Roman" panose="02020603050405020304" pitchFamily="18" charset="0"/>
                <a:cs typeface="Times New Roman" panose="02020603050405020304" pitchFamily="18" charset="0"/>
              </a:rPr>
              <a:t>The Impact of Exposure to the Education Reform on Stay-at-Home mothers’ Early Childhood Care Outcomes </a:t>
            </a:r>
          </a:p>
        </p:txBody>
      </p:sp>
      <p:pic>
        <p:nvPicPr>
          <p:cNvPr id="5" name="Content Placeholder 4">
            <a:extLst>
              <a:ext uri="{FF2B5EF4-FFF2-40B4-BE49-F238E27FC236}">
                <a16:creationId xmlns:a16="http://schemas.microsoft.com/office/drawing/2014/main" id="{E0F08597-9916-C64F-B508-ED879E6369A7}"/>
              </a:ext>
            </a:extLst>
          </p:cNvPr>
          <p:cNvPicPr>
            <a:picLocks noGrp="1" noChangeAspect="1"/>
          </p:cNvPicPr>
          <p:nvPr>
            <p:ph idx="1"/>
          </p:nvPr>
        </p:nvPicPr>
        <p:blipFill>
          <a:blip r:embed="rId2"/>
          <a:stretch>
            <a:fillRect/>
          </a:stretch>
        </p:blipFill>
        <p:spPr>
          <a:xfrm>
            <a:off x="698500" y="1605281"/>
            <a:ext cx="6788150" cy="3484449"/>
          </a:xfrm>
          <a:prstGeom prst="rect">
            <a:avLst/>
          </a:prstGeom>
        </p:spPr>
      </p:pic>
      <p:sp>
        <p:nvSpPr>
          <p:cNvPr id="4" name="Slide Number Placeholder 3">
            <a:extLst>
              <a:ext uri="{FF2B5EF4-FFF2-40B4-BE49-F238E27FC236}">
                <a16:creationId xmlns:a16="http://schemas.microsoft.com/office/drawing/2014/main" id="{E2E77ED1-052C-9E41-A05C-E43B4A5B9F8A}"/>
              </a:ext>
            </a:extLst>
          </p:cNvPr>
          <p:cNvSpPr>
            <a:spLocks noGrp="1"/>
          </p:cNvSpPr>
          <p:nvPr>
            <p:ph type="sldNum" sz="quarter" idx="12"/>
          </p:nvPr>
        </p:nvSpPr>
        <p:spPr/>
        <p:txBody>
          <a:bodyPr/>
          <a:lstStyle/>
          <a:p>
            <a:fld id="{88C99EE2-C410-6F46-86A9-7FE7C5F8457B}" type="slidenum">
              <a:rPr lang="tr-TR" smtClean="0"/>
              <a:t>29</a:t>
            </a:fld>
            <a:endParaRPr lang="tr-TR"/>
          </a:p>
        </p:txBody>
      </p:sp>
      <p:sp>
        <p:nvSpPr>
          <p:cNvPr id="6" name="Pentagon 5">
            <a:hlinkClick r:id="rId3" action="ppaction://hlinksldjump"/>
            <a:extLst>
              <a:ext uri="{FF2B5EF4-FFF2-40B4-BE49-F238E27FC236}">
                <a16:creationId xmlns:a16="http://schemas.microsoft.com/office/drawing/2014/main" id="{9517A457-03F3-5946-B178-20067EBE55DA}"/>
              </a:ext>
            </a:extLst>
          </p:cNvPr>
          <p:cNvSpPr/>
          <p:nvPr/>
        </p:nvSpPr>
        <p:spPr>
          <a:xfrm>
            <a:off x="781050" y="5936510"/>
            <a:ext cx="439618" cy="185793"/>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Back</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625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D0AA-99FE-C14C-BDD1-CB2F57B5E855}"/>
              </a:ext>
            </a:extLst>
          </p:cNvPr>
          <p:cNvSpPr>
            <a:spLocks noGrp="1"/>
          </p:cNvSpPr>
          <p:nvPr>
            <p:ph type="title"/>
          </p:nvPr>
        </p:nvSpPr>
        <p:spPr>
          <a:xfrm>
            <a:off x="244595" y="389985"/>
            <a:ext cx="7920000" cy="720000"/>
          </a:xfrm>
        </p:spPr>
        <p:txBody>
          <a:bodyPr/>
          <a:lstStyle/>
          <a:p>
            <a:r>
              <a:rPr lang="en-US" sz="4000" b="1" dirty="0">
                <a:solidFill>
                  <a:schemeClr val="accent5">
                    <a:lumMod val="75000"/>
                  </a:schemeClr>
                </a:solidFill>
                <a:latin typeface="Times New Roman" panose="02020603050405020304" pitchFamily="18" charset="0"/>
                <a:ea typeface="Times" charset="0"/>
                <a:cs typeface="Times New Roman" panose="02020603050405020304" pitchFamily="18" charset="0"/>
              </a:rPr>
              <a:t>RESEARCH QUESTION</a:t>
            </a:r>
            <a:endParaRPr lang="en-US"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C127ACF-45DB-4440-8F5B-85161224F976}"/>
              </a:ext>
            </a:extLst>
          </p:cNvPr>
          <p:cNvSpPr>
            <a:spLocks noGrp="1"/>
          </p:cNvSpPr>
          <p:nvPr>
            <p:ph idx="1"/>
          </p:nvPr>
        </p:nvSpPr>
        <p:spPr>
          <a:xfrm>
            <a:off x="329709" y="1051900"/>
            <a:ext cx="8454073" cy="5002536"/>
          </a:xfrm>
        </p:spPr>
        <p:txBody>
          <a:bodyPr>
            <a:normAutofit/>
          </a:bodyPr>
          <a:lstStyle/>
          <a:p>
            <a:pPr marL="0" indent="0" algn="ctr">
              <a:lnSpc>
                <a:spcPct val="100000"/>
              </a:lnSpc>
              <a:buNone/>
            </a:pPr>
            <a:endParaRPr lang="en-US" sz="3200" b="1" i="1" dirty="0">
              <a:latin typeface="Times New Roman" panose="02020603050405020304" pitchFamily="18" charset="0"/>
              <a:cs typeface="Times New Roman" panose="02020603050405020304" pitchFamily="18" charset="0"/>
            </a:endParaRPr>
          </a:p>
          <a:p>
            <a:pPr marL="0" indent="0" algn="ctr">
              <a:lnSpc>
                <a:spcPct val="100000"/>
              </a:lnSpc>
              <a:buNone/>
            </a:pPr>
            <a:r>
              <a:rPr lang="en-US" sz="3200" b="1" i="1" dirty="0">
                <a:latin typeface="Times New Roman" panose="02020603050405020304" pitchFamily="18" charset="0"/>
                <a:cs typeface="Times New Roman" panose="02020603050405020304" pitchFamily="18" charset="0"/>
              </a:rPr>
              <a:t>How does maternal education affect early childhood care?</a:t>
            </a:r>
          </a:p>
          <a:p>
            <a:pPr marL="0" indent="0" algn="ctr">
              <a:lnSpc>
                <a:spcPct val="100000"/>
              </a:lnSpc>
              <a:buNone/>
            </a:pPr>
            <a:endParaRPr lang="en-US" dirty="0">
              <a:latin typeface="Times New Roman" panose="02020603050405020304" pitchFamily="18" charset="0"/>
              <a:cs typeface="Times New Roman" panose="02020603050405020304" pitchFamily="18" charset="0"/>
            </a:endParaRPr>
          </a:p>
          <a:p>
            <a:pPr marL="0" indent="0" algn="just">
              <a:lnSpc>
                <a:spcPct val="100000"/>
              </a:lnSpc>
              <a:buNone/>
            </a:pPr>
            <a:r>
              <a:rPr lang="en-US" sz="2000" dirty="0">
                <a:latin typeface="Times New Roman" panose="02020603050405020304" pitchFamily="18" charset="0"/>
                <a:cs typeface="Times New Roman" panose="02020603050405020304" pitchFamily="18" charset="0"/>
              </a:rPr>
              <a:t>We investigate the impact of the extension of mandatory education from five to eight years in Turkey on activities that are considered to be primary components of early childhood education and care, namely time spent in reading to children, playing with children, and talking to children for mothers who have </a:t>
            </a:r>
            <a:r>
              <a:rPr lang="en-US" sz="2000" i="1" dirty="0">
                <a:latin typeface="Times New Roman" panose="02020603050405020304" pitchFamily="18" charset="0"/>
                <a:cs typeface="Times New Roman" panose="02020603050405020304" pitchFamily="18" charset="0"/>
              </a:rPr>
              <a:t>at least one child aged 0-2</a:t>
            </a:r>
            <a:r>
              <a:rPr lang="en-US" sz="2000" dirty="0">
                <a:latin typeface="Times New Roman" panose="02020603050405020304" pitchFamily="18" charset="0"/>
                <a:cs typeface="Times New Roman" panose="02020603050405020304" pitchFamily="18" charset="0"/>
              </a:rPr>
              <a:t>. </a:t>
            </a:r>
          </a:p>
          <a:p>
            <a:pPr marL="0" indent="0" algn="just">
              <a:lnSpc>
                <a:spcPct val="160000"/>
              </a:lnSpc>
              <a:buNone/>
            </a:pPr>
            <a:endParaRPr lang="en-US" dirty="0">
              <a:latin typeface="Times New Roman" panose="02020603050405020304" pitchFamily="18" charset="0"/>
              <a:cs typeface="Times New Roman" panose="02020603050405020304" pitchFamily="18" charset="0"/>
            </a:endParaRPr>
          </a:p>
          <a:p>
            <a:pPr algn="just">
              <a:lnSpc>
                <a:spcPct val="100000"/>
              </a:lnSpc>
            </a:pPr>
            <a:endParaRPr lang="en-US" dirty="0">
              <a:latin typeface="Times" pitchFamily="2" charset="0"/>
            </a:endParaRPr>
          </a:p>
          <a:p>
            <a:pPr lvl="1" algn="just">
              <a:lnSpc>
                <a:spcPct val="100000"/>
              </a:lnSpc>
            </a:pPr>
            <a:endParaRPr lang="en-US" dirty="0">
              <a:latin typeface="Times" pitchFamily="2" charset="0"/>
            </a:endParaRPr>
          </a:p>
        </p:txBody>
      </p:sp>
      <p:sp>
        <p:nvSpPr>
          <p:cNvPr id="4" name="Slide Number Placeholder 3">
            <a:extLst>
              <a:ext uri="{FF2B5EF4-FFF2-40B4-BE49-F238E27FC236}">
                <a16:creationId xmlns:a16="http://schemas.microsoft.com/office/drawing/2014/main" id="{25681E43-3B9B-0D4B-8B15-6B1D7402E717}"/>
              </a:ext>
            </a:extLst>
          </p:cNvPr>
          <p:cNvSpPr>
            <a:spLocks noGrp="1"/>
          </p:cNvSpPr>
          <p:nvPr>
            <p:ph type="sldNum" sz="quarter" idx="12"/>
          </p:nvPr>
        </p:nvSpPr>
        <p:spPr/>
        <p:txBody>
          <a:bodyPr/>
          <a:lstStyle/>
          <a:p>
            <a:fld id="{88C99EE2-C410-6F46-86A9-7FE7C5F8457B}" type="slidenum">
              <a:rPr lang="tr-TR" smtClean="0"/>
              <a:t>3</a:t>
            </a:fld>
            <a:endParaRPr lang="tr-TR"/>
          </a:p>
        </p:txBody>
      </p:sp>
    </p:spTree>
    <p:extLst>
      <p:ext uri="{BB962C8B-B14F-4D97-AF65-F5344CB8AC3E}">
        <p14:creationId xmlns:p14="http://schemas.microsoft.com/office/powerpoint/2010/main" val="985551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2E421-9A27-9C4E-A72C-C1DCA5D505CB}"/>
              </a:ext>
            </a:extLst>
          </p:cNvPr>
          <p:cNvSpPr>
            <a:spLocks noGrp="1"/>
          </p:cNvSpPr>
          <p:nvPr>
            <p:ph type="title"/>
          </p:nvPr>
        </p:nvSpPr>
        <p:spPr/>
        <p:txBody>
          <a:bodyPr>
            <a:noAutofit/>
          </a:bodyPr>
          <a:lstStyle/>
          <a:p>
            <a:r>
              <a:rPr lang="en-US" sz="2000" b="1" dirty="0">
                <a:solidFill>
                  <a:schemeClr val="accent5">
                    <a:lumMod val="75000"/>
                  </a:schemeClr>
                </a:solidFill>
                <a:latin typeface="Times New Roman" panose="02020603050405020304" pitchFamily="18" charset="0"/>
                <a:cs typeface="Times New Roman" panose="02020603050405020304" pitchFamily="18" charset="0"/>
              </a:rPr>
              <a:t>The Impact of Exposure to the Education Reform on Husband’s Time Spent in Early Childhood Care (in min. per week)</a:t>
            </a:r>
            <a:r>
              <a:rPr lang="tr-TR" sz="2000" b="1" dirty="0">
                <a:solidFill>
                  <a:schemeClr val="accent5">
                    <a:lumMod val="75000"/>
                  </a:schemeClr>
                </a:solidFill>
                <a:latin typeface="Times New Roman" panose="02020603050405020304" pitchFamily="18" charset="0"/>
                <a:cs typeface="Times New Roman" panose="02020603050405020304" pitchFamily="18" charset="0"/>
              </a:rPr>
              <a:t> </a:t>
            </a:r>
            <a:endParaRPr lang="en-US" sz="2000" b="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2DE31AE3-43BC-8748-AC2B-EE7411CE2037}"/>
              </a:ext>
            </a:extLst>
          </p:cNvPr>
          <p:cNvPicPr>
            <a:picLocks noGrp="1" noChangeAspect="1"/>
          </p:cNvPicPr>
          <p:nvPr>
            <p:ph idx="1"/>
          </p:nvPr>
        </p:nvPicPr>
        <p:blipFill>
          <a:blip r:embed="rId2"/>
          <a:stretch>
            <a:fillRect/>
          </a:stretch>
        </p:blipFill>
        <p:spPr>
          <a:xfrm>
            <a:off x="628650" y="1585890"/>
            <a:ext cx="7886700" cy="3103607"/>
          </a:xfrm>
          <a:prstGeom prst="rect">
            <a:avLst/>
          </a:prstGeom>
        </p:spPr>
      </p:pic>
      <p:sp>
        <p:nvSpPr>
          <p:cNvPr id="4" name="Slide Number Placeholder 3">
            <a:extLst>
              <a:ext uri="{FF2B5EF4-FFF2-40B4-BE49-F238E27FC236}">
                <a16:creationId xmlns:a16="http://schemas.microsoft.com/office/drawing/2014/main" id="{CD7F4A93-B9BD-2141-9F0C-BC473BAD074B}"/>
              </a:ext>
            </a:extLst>
          </p:cNvPr>
          <p:cNvSpPr>
            <a:spLocks noGrp="1"/>
          </p:cNvSpPr>
          <p:nvPr>
            <p:ph type="sldNum" sz="quarter" idx="12"/>
          </p:nvPr>
        </p:nvSpPr>
        <p:spPr/>
        <p:txBody>
          <a:bodyPr/>
          <a:lstStyle/>
          <a:p>
            <a:fld id="{88C99EE2-C410-6F46-86A9-7FE7C5F8457B}" type="slidenum">
              <a:rPr lang="tr-TR" smtClean="0"/>
              <a:t>30</a:t>
            </a:fld>
            <a:endParaRPr lang="tr-TR"/>
          </a:p>
        </p:txBody>
      </p:sp>
      <p:sp>
        <p:nvSpPr>
          <p:cNvPr id="6" name="Pentagon 5">
            <a:hlinkClick r:id="rId3" action="ppaction://hlinksldjump"/>
            <a:extLst>
              <a:ext uri="{FF2B5EF4-FFF2-40B4-BE49-F238E27FC236}">
                <a16:creationId xmlns:a16="http://schemas.microsoft.com/office/drawing/2014/main" id="{B9D94C23-C496-1844-B7EA-D76963299BCE}"/>
              </a:ext>
            </a:extLst>
          </p:cNvPr>
          <p:cNvSpPr/>
          <p:nvPr/>
        </p:nvSpPr>
        <p:spPr>
          <a:xfrm>
            <a:off x="628650" y="5903171"/>
            <a:ext cx="439618" cy="185793"/>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Back</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782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756A-BF08-E247-9394-A5B6CC8F2848}"/>
              </a:ext>
            </a:extLst>
          </p:cNvPr>
          <p:cNvSpPr>
            <a:spLocks noGrp="1"/>
          </p:cNvSpPr>
          <p:nvPr>
            <p:ph type="title"/>
          </p:nvPr>
        </p:nvSpPr>
        <p:spPr>
          <a:xfrm>
            <a:off x="628650" y="365127"/>
            <a:ext cx="7886700" cy="1047114"/>
          </a:xfrm>
        </p:spPr>
        <p:txBody>
          <a:bodyPr>
            <a:noAutofit/>
          </a:bodyPr>
          <a:lstStyle/>
          <a:p>
            <a:r>
              <a:rPr lang="en-US" sz="2000" b="1" dirty="0">
                <a:solidFill>
                  <a:schemeClr val="accent5">
                    <a:lumMod val="75000"/>
                  </a:schemeClr>
                </a:solidFill>
                <a:latin typeface="Times New Roman" panose="02020603050405020304" pitchFamily="18" charset="0"/>
                <a:cs typeface="Times New Roman" panose="02020603050405020304" pitchFamily="18" charset="0"/>
              </a:rPr>
              <a:t>The Impact of Exposure to the Education Reform on Other Child Care Outcomes </a:t>
            </a:r>
          </a:p>
        </p:txBody>
      </p:sp>
      <p:sp>
        <p:nvSpPr>
          <p:cNvPr id="4" name="Slide Number Placeholder 3">
            <a:extLst>
              <a:ext uri="{FF2B5EF4-FFF2-40B4-BE49-F238E27FC236}">
                <a16:creationId xmlns:a16="http://schemas.microsoft.com/office/drawing/2014/main" id="{62337EF3-93BD-F94C-9CC9-294683C1CFD6}"/>
              </a:ext>
            </a:extLst>
          </p:cNvPr>
          <p:cNvSpPr>
            <a:spLocks noGrp="1"/>
          </p:cNvSpPr>
          <p:nvPr>
            <p:ph type="sldNum" sz="quarter" idx="12"/>
          </p:nvPr>
        </p:nvSpPr>
        <p:spPr/>
        <p:txBody>
          <a:bodyPr/>
          <a:lstStyle/>
          <a:p>
            <a:fld id="{88C99EE2-C410-6F46-86A9-7FE7C5F8457B}" type="slidenum">
              <a:rPr lang="tr-TR" smtClean="0"/>
              <a:t>31</a:t>
            </a:fld>
            <a:endParaRPr lang="tr-TR"/>
          </a:p>
        </p:txBody>
      </p:sp>
      <p:pic>
        <p:nvPicPr>
          <p:cNvPr id="9" name="Content Placeholder 8">
            <a:extLst>
              <a:ext uri="{FF2B5EF4-FFF2-40B4-BE49-F238E27FC236}">
                <a16:creationId xmlns:a16="http://schemas.microsoft.com/office/drawing/2014/main" id="{40AAB0B1-D9AC-1A4C-823B-9B3DCA606C93}"/>
              </a:ext>
            </a:extLst>
          </p:cNvPr>
          <p:cNvPicPr>
            <a:picLocks noGrp="1" noChangeAspect="1"/>
          </p:cNvPicPr>
          <p:nvPr>
            <p:ph idx="1"/>
          </p:nvPr>
        </p:nvPicPr>
        <p:blipFill>
          <a:blip r:embed="rId2"/>
          <a:stretch>
            <a:fillRect/>
          </a:stretch>
        </p:blipFill>
        <p:spPr>
          <a:xfrm>
            <a:off x="557530" y="1412241"/>
            <a:ext cx="7886700" cy="2646783"/>
          </a:xfrm>
          <a:prstGeom prst="rect">
            <a:avLst/>
          </a:prstGeom>
        </p:spPr>
      </p:pic>
      <p:sp>
        <p:nvSpPr>
          <p:cNvPr id="5" name="Pentagon 4">
            <a:hlinkClick r:id="rId3" action="ppaction://hlinksldjump"/>
            <a:extLst>
              <a:ext uri="{FF2B5EF4-FFF2-40B4-BE49-F238E27FC236}">
                <a16:creationId xmlns:a16="http://schemas.microsoft.com/office/drawing/2014/main" id="{5D096A8E-6213-7948-B584-9A6D568C5B10}"/>
              </a:ext>
            </a:extLst>
          </p:cNvPr>
          <p:cNvSpPr/>
          <p:nvPr/>
        </p:nvSpPr>
        <p:spPr>
          <a:xfrm>
            <a:off x="557530" y="5885710"/>
            <a:ext cx="439618" cy="185793"/>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Back</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10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1DB78-5DB0-8643-92B6-01152CAEC462}"/>
              </a:ext>
            </a:extLst>
          </p:cNvPr>
          <p:cNvSpPr>
            <a:spLocks noGrp="1"/>
          </p:cNvSpPr>
          <p:nvPr>
            <p:ph type="title"/>
          </p:nvPr>
        </p:nvSpPr>
        <p:spPr/>
        <p:txBody>
          <a:bodyPr>
            <a:normAutofit/>
          </a:bodyPr>
          <a:lstStyle/>
          <a:p>
            <a:r>
              <a:rPr lang="en-US" sz="2400" b="1" dirty="0">
                <a:solidFill>
                  <a:schemeClr val="accent5">
                    <a:lumMod val="75000"/>
                  </a:schemeClr>
                </a:solidFill>
                <a:latin typeface="Times New Roman" panose="02020603050405020304" pitchFamily="18" charset="0"/>
                <a:cs typeface="Times New Roman" panose="02020603050405020304" pitchFamily="18" charset="0"/>
              </a:rPr>
              <a:t>The Impact of Maternal Education on Early Childhood Care Outcomes-OLS regressions</a:t>
            </a:r>
          </a:p>
        </p:txBody>
      </p:sp>
      <p:pic>
        <p:nvPicPr>
          <p:cNvPr id="5" name="Content Placeholder 4">
            <a:extLst>
              <a:ext uri="{FF2B5EF4-FFF2-40B4-BE49-F238E27FC236}">
                <a16:creationId xmlns:a16="http://schemas.microsoft.com/office/drawing/2014/main" id="{52CFDF4E-FF00-074F-972D-9614889E49C6}"/>
              </a:ext>
            </a:extLst>
          </p:cNvPr>
          <p:cNvPicPr>
            <a:picLocks noGrp="1" noChangeAspect="1"/>
          </p:cNvPicPr>
          <p:nvPr>
            <p:ph idx="1"/>
          </p:nvPr>
        </p:nvPicPr>
        <p:blipFill>
          <a:blip r:embed="rId2"/>
          <a:stretch>
            <a:fillRect/>
          </a:stretch>
        </p:blipFill>
        <p:spPr>
          <a:xfrm>
            <a:off x="537210" y="1690689"/>
            <a:ext cx="7886700" cy="3240828"/>
          </a:xfrm>
          <a:prstGeom prst="rect">
            <a:avLst/>
          </a:prstGeom>
        </p:spPr>
      </p:pic>
      <p:sp>
        <p:nvSpPr>
          <p:cNvPr id="4" name="Slide Number Placeholder 3">
            <a:extLst>
              <a:ext uri="{FF2B5EF4-FFF2-40B4-BE49-F238E27FC236}">
                <a16:creationId xmlns:a16="http://schemas.microsoft.com/office/drawing/2014/main" id="{60E4F9BE-6F12-2843-8724-888C22875F88}"/>
              </a:ext>
            </a:extLst>
          </p:cNvPr>
          <p:cNvSpPr>
            <a:spLocks noGrp="1"/>
          </p:cNvSpPr>
          <p:nvPr>
            <p:ph type="sldNum" sz="quarter" idx="12"/>
          </p:nvPr>
        </p:nvSpPr>
        <p:spPr/>
        <p:txBody>
          <a:bodyPr/>
          <a:lstStyle/>
          <a:p>
            <a:fld id="{88C99EE2-C410-6F46-86A9-7FE7C5F8457B}" type="slidenum">
              <a:rPr lang="tr-TR" smtClean="0"/>
              <a:t>32</a:t>
            </a:fld>
            <a:endParaRPr lang="tr-TR"/>
          </a:p>
        </p:txBody>
      </p:sp>
      <p:sp>
        <p:nvSpPr>
          <p:cNvPr id="6" name="Pentagon 5">
            <a:hlinkClick r:id="rId3" action="ppaction://hlinksldjump"/>
            <a:extLst>
              <a:ext uri="{FF2B5EF4-FFF2-40B4-BE49-F238E27FC236}">
                <a16:creationId xmlns:a16="http://schemas.microsoft.com/office/drawing/2014/main" id="{EF97BBD7-4554-BE48-AAFB-2ADCD115DE2E}"/>
              </a:ext>
            </a:extLst>
          </p:cNvPr>
          <p:cNvSpPr/>
          <p:nvPr/>
        </p:nvSpPr>
        <p:spPr>
          <a:xfrm>
            <a:off x="546100" y="6071287"/>
            <a:ext cx="439618" cy="185793"/>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Back</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4467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2077-61D9-1248-9958-039C3680F63E}"/>
              </a:ext>
            </a:extLst>
          </p:cNvPr>
          <p:cNvSpPr>
            <a:spLocks noGrp="1"/>
          </p:cNvSpPr>
          <p:nvPr>
            <p:ph type="title"/>
          </p:nvPr>
        </p:nvSpPr>
        <p:spPr/>
        <p:txBody>
          <a:bodyPr>
            <a:normAutofit/>
          </a:bodyPr>
          <a:lstStyle/>
          <a:p>
            <a:r>
              <a:rPr lang="en-US" sz="3600" b="1" dirty="0">
                <a:solidFill>
                  <a:schemeClr val="accent5">
                    <a:lumMod val="75000"/>
                  </a:schemeClr>
                </a:solidFill>
                <a:latin typeface="Times New Roman" panose="02020603050405020304" pitchFamily="18" charset="0"/>
                <a:cs typeface="Times New Roman" panose="02020603050405020304" pitchFamily="18" charset="0"/>
              </a:rPr>
              <a:t>Placebo test</a:t>
            </a:r>
          </a:p>
        </p:txBody>
      </p:sp>
      <p:pic>
        <p:nvPicPr>
          <p:cNvPr id="5" name="Content Placeholder 4">
            <a:extLst>
              <a:ext uri="{FF2B5EF4-FFF2-40B4-BE49-F238E27FC236}">
                <a16:creationId xmlns:a16="http://schemas.microsoft.com/office/drawing/2014/main" id="{D2184804-5AC8-9E48-8CA6-26A8E25D2F8D}"/>
              </a:ext>
            </a:extLst>
          </p:cNvPr>
          <p:cNvPicPr>
            <a:picLocks noGrp="1" noChangeAspect="1"/>
          </p:cNvPicPr>
          <p:nvPr>
            <p:ph idx="1"/>
          </p:nvPr>
        </p:nvPicPr>
        <p:blipFill>
          <a:blip r:embed="rId2"/>
          <a:stretch>
            <a:fillRect/>
          </a:stretch>
        </p:blipFill>
        <p:spPr>
          <a:xfrm>
            <a:off x="547370" y="1690689"/>
            <a:ext cx="7886700" cy="2020559"/>
          </a:xfrm>
          <a:prstGeom prst="rect">
            <a:avLst/>
          </a:prstGeom>
        </p:spPr>
      </p:pic>
      <p:sp>
        <p:nvSpPr>
          <p:cNvPr id="4" name="Slide Number Placeholder 3">
            <a:extLst>
              <a:ext uri="{FF2B5EF4-FFF2-40B4-BE49-F238E27FC236}">
                <a16:creationId xmlns:a16="http://schemas.microsoft.com/office/drawing/2014/main" id="{C63D5F05-9CD4-8A4B-B5E9-95105555FCC6}"/>
              </a:ext>
            </a:extLst>
          </p:cNvPr>
          <p:cNvSpPr>
            <a:spLocks noGrp="1"/>
          </p:cNvSpPr>
          <p:nvPr>
            <p:ph type="sldNum" sz="quarter" idx="12"/>
          </p:nvPr>
        </p:nvSpPr>
        <p:spPr/>
        <p:txBody>
          <a:bodyPr/>
          <a:lstStyle/>
          <a:p>
            <a:fld id="{88C99EE2-C410-6F46-86A9-7FE7C5F8457B}" type="slidenum">
              <a:rPr lang="tr-TR" smtClean="0"/>
              <a:t>33</a:t>
            </a:fld>
            <a:endParaRPr lang="tr-TR"/>
          </a:p>
        </p:txBody>
      </p:sp>
      <p:sp>
        <p:nvSpPr>
          <p:cNvPr id="6" name="Pentagon 5">
            <a:hlinkClick r:id="rId3" action="ppaction://hlinksldjump"/>
            <a:extLst>
              <a:ext uri="{FF2B5EF4-FFF2-40B4-BE49-F238E27FC236}">
                <a16:creationId xmlns:a16="http://schemas.microsoft.com/office/drawing/2014/main" id="{D55C834B-BDE9-3D48-8026-2DF395AD5C6D}"/>
              </a:ext>
            </a:extLst>
          </p:cNvPr>
          <p:cNvSpPr/>
          <p:nvPr/>
        </p:nvSpPr>
        <p:spPr>
          <a:xfrm>
            <a:off x="537210" y="6038110"/>
            <a:ext cx="439618" cy="185793"/>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Back</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0341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3465-5962-834D-AF0B-7CE4D6A26085}"/>
              </a:ext>
            </a:extLst>
          </p:cNvPr>
          <p:cNvSpPr>
            <a:spLocks noGrp="1"/>
          </p:cNvSpPr>
          <p:nvPr>
            <p:ph type="title"/>
          </p:nvPr>
        </p:nvSpPr>
        <p:spPr/>
        <p:txBody>
          <a:bodyPr/>
          <a:lstStyle/>
          <a:p>
            <a:r>
              <a:rPr lang="en-US" sz="3600" b="1" dirty="0">
                <a:solidFill>
                  <a:schemeClr val="accent5">
                    <a:lumMod val="75000"/>
                  </a:schemeClr>
                </a:solidFill>
                <a:latin typeface="Times New Roman" panose="02020603050405020304" pitchFamily="18" charset="0"/>
                <a:cs typeface="Times New Roman" panose="02020603050405020304" pitchFamily="18" charset="0"/>
              </a:rPr>
              <a:t>Robustness check 1</a:t>
            </a:r>
          </a:p>
        </p:txBody>
      </p:sp>
      <p:pic>
        <p:nvPicPr>
          <p:cNvPr id="5" name="Content Placeholder 4">
            <a:extLst>
              <a:ext uri="{FF2B5EF4-FFF2-40B4-BE49-F238E27FC236}">
                <a16:creationId xmlns:a16="http://schemas.microsoft.com/office/drawing/2014/main" id="{79001E48-901F-2749-ACD4-2D6D09C2F06B}"/>
              </a:ext>
            </a:extLst>
          </p:cNvPr>
          <p:cNvPicPr>
            <a:picLocks noGrp="1" noChangeAspect="1"/>
          </p:cNvPicPr>
          <p:nvPr>
            <p:ph idx="1"/>
          </p:nvPr>
        </p:nvPicPr>
        <p:blipFill>
          <a:blip r:embed="rId2"/>
          <a:stretch>
            <a:fillRect/>
          </a:stretch>
        </p:blipFill>
        <p:spPr>
          <a:xfrm>
            <a:off x="628650" y="1690689"/>
            <a:ext cx="7886700" cy="3167533"/>
          </a:xfrm>
          <a:prstGeom prst="rect">
            <a:avLst/>
          </a:prstGeom>
        </p:spPr>
      </p:pic>
      <p:sp>
        <p:nvSpPr>
          <p:cNvPr id="4" name="Slide Number Placeholder 3">
            <a:extLst>
              <a:ext uri="{FF2B5EF4-FFF2-40B4-BE49-F238E27FC236}">
                <a16:creationId xmlns:a16="http://schemas.microsoft.com/office/drawing/2014/main" id="{3266249A-2BDC-7D42-BEFB-D1E7A6882EFB}"/>
              </a:ext>
            </a:extLst>
          </p:cNvPr>
          <p:cNvSpPr>
            <a:spLocks noGrp="1"/>
          </p:cNvSpPr>
          <p:nvPr>
            <p:ph type="sldNum" sz="quarter" idx="12"/>
          </p:nvPr>
        </p:nvSpPr>
        <p:spPr/>
        <p:txBody>
          <a:bodyPr/>
          <a:lstStyle/>
          <a:p>
            <a:fld id="{88C99EE2-C410-6F46-86A9-7FE7C5F8457B}" type="slidenum">
              <a:rPr lang="tr-TR" smtClean="0"/>
              <a:t>34</a:t>
            </a:fld>
            <a:endParaRPr lang="tr-TR"/>
          </a:p>
        </p:txBody>
      </p:sp>
      <p:sp>
        <p:nvSpPr>
          <p:cNvPr id="6" name="Pentagon 5">
            <a:hlinkClick r:id="rId3" action="ppaction://hlinksldjump"/>
            <a:extLst>
              <a:ext uri="{FF2B5EF4-FFF2-40B4-BE49-F238E27FC236}">
                <a16:creationId xmlns:a16="http://schemas.microsoft.com/office/drawing/2014/main" id="{40729D46-F537-FD47-9D01-39AA71784036}"/>
              </a:ext>
            </a:extLst>
          </p:cNvPr>
          <p:cNvSpPr/>
          <p:nvPr/>
        </p:nvSpPr>
        <p:spPr>
          <a:xfrm>
            <a:off x="537210" y="6038110"/>
            <a:ext cx="439618" cy="185793"/>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Back</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0253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A6E4F-4048-754C-A077-3773359A1253}"/>
              </a:ext>
            </a:extLst>
          </p:cNvPr>
          <p:cNvSpPr>
            <a:spLocks noGrp="1"/>
          </p:cNvSpPr>
          <p:nvPr>
            <p:ph type="title"/>
          </p:nvPr>
        </p:nvSpPr>
        <p:spPr/>
        <p:txBody>
          <a:bodyPr/>
          <a:lstStyle/>
          <a:p>
            <a:r>
              <a:rPr lang="en-US" sz="3600" b="1" dirty="0">
                <a:solidFill>
                  <a:schemeClr val="accent5">
                    <a:lumMod val="75000"/>
                  </a:schemeClr>
                </a:solidFill>
                <a:latin typeface="Times New Roman" panose="02020603050405020304" pitchFamily="18" charset="0"/>
                <a:cs typeface="Times New Roman" panose="02020603050405020304" pitchFamily="18" charset="0"/>
              </a:rPr>
              <a:t>Robustness check 2</a:t>
            </a:r>
          </a:p>
        </p:txBody>
      </p:sp>
      <p:pic>
        <p:nvPicPr>
          <p:cNvPr id="6" name="Content Placeholder 5">
            <a:extLst>
              <a:ext uri="{FF2B5EF4-FFF2-40B4-BE49-F238E27FC236}">
                <a16:creationId xmlns:a16="http://schemas.microsoft.com/office/drawing/2014/main" id="{3DFA7FC8-2C55-CE49-B813-0AB5F5BEFC4E}"/>
              </a:ext>
            </a:extLst>
          </p:cNvPr>
          <p:cNvPicPr>
            <a:picLocks noGrp="1" noChangeAspect="1"/>
          </p:cNvPicPr>
          <p:nvPr>
            <p:ph idx="1"/>
          </p:nvPr>
        </p:nvPicPr>
        <p:blipFill>
          <a:blip r:embed="rId2"/>
          <a:stretch>
            <a:fillRect/>
          </a:stretch>
        </p:blipFill>
        <p:spPr>
          <a:xfrm>
            <a:off x="516890" y="1303534"/>
            <a:ext cx="7407910" cy="3655572"/>
          </a:xfrm>
          <a:prstGeom prst="rect">
            <a:avLst/>
          </a:prstGeom>
        </p:spPr>
      </p:pic>
      <p:sp>
        <p:nvSpPr>
          <p:cNvPr id="4" name="Slide Number Placeholder 3">
            <a:extLst>
              <a:ext uri="{FF2B5EF4-FFF2-40B4-BE49-F238E27FC236}">
                <a16:creationId xmlns:a16="http://schemas.microsoft.com/office/drawing/2014/main" id="{A830457E-CC03-404C-8122-93373EC2FE1D}"/>
              </a:ext>
            </a:extLst>
          </p:cNvPr>
          <p:cNvSpPr>
            <a:spLocks noGrp="1"/>
          </p:cNvSpPr>
          <p:nvPr>
            <p:ph type="sldNum" sz="quarter" idx="12"/>
          </p:nvPr>
        </p:nvSpPr>
        <p:spPr/>
        <p:txBody>
          <a:bodyPr/>
          <a:lstStyle/>
          <a:p>
            <a:fld id="{88C99EE2-C410-6F46-86A9-7FE7C5F8457B}" type="slidenum">
              <a:rPr lang="tr-TR" smtClean="0"/>
              <a:t>35</a:t>
            </a:fld>
            <a:endParaRPr lang="tr-TR"/>
          </a:p>
        </p:txBody>
      </p:sp>
      <p:sp>
        <p:nvSpPr>
          <p:cNvPr id="5" name="Pentagon 4">
            <a:hlinkClick r:id="rId3" action="ppaction://hlinksldjump"/>
            <a:extLst>
              <a:ext uri="{FF2B5EF4-FFF2-40B4-BE49-F238E27FC236}">
                <a16:creationId xmlns:a16="http://schemas.microsoft.com/office/drawing/2014/main" id="{58A05481-0EFF-4047-9BD8-8C9C38C05B2F}"/>
              </a:ext>
            </a:extLst>
          </p:cNvPr>
          <p:cNvSpPr/>
          <p:nvPr/>
        </p:nvSpPr>
        <p:spPr>
          <a:xfrm>
            <a:off x="537210" y="6038110"/>
            <a:ext cx="439618" cy="185793"/>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Back</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041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8547-C591-A64A-A1F3-442E8C5BA4F8}"/>
              </a:ext>
            </a:extLst>
          </p:cNvPr>
          <p:cNvSpPr>
            <a:spLocks noGrp="1"/>
          </p:cNvSpPr>
          <p:nvPr>
            <p:ph type="title"/>
          </p:nvPr>
        </p:nvSpPr>
        <p:spPr>
          <a:xfrm>
            <a:off x="215411" y="180487"/>
            <a:ext cx="7920000" cy="1080000"/>
          </a:xfrm>
        </p:spPr>
        <p:txBody>
          <a:bodyPr>
            <a:noAutofit/>
          </a:bodyPr>
          <a:lstStyle/>
          <a:p>
            <a:r>
              <a:rPr lang="en-US" sz="3600" b="1" dirty="0">
                <a:solidFill>
                  <a:schemeClr val="accent5">
                    <a:lumMod val="75000"/>
                  </a:schemeClr>
                </a:solidFill>
                <a:latin typeface="Times New Roman" panose="02020603050405020304" pitchFamily="18" charset="0"/>
                <a:ea typeface="Times" charset="0"/>
                <a:cs typeface="Times New Roman" panose="02020603050405020304" pitchFamily="18" charset="0"/>
              </a:rPr>
              <a:t>BACKGROUND: </a:t>
            </a:r>
            <a:br>
              <a:rPr lang="en-US" sz="3600" b="1" dirty="0">
                <a:solidFill>
                  <a:schemeClr val="accent5">
                    <a:lumMod val="75000"/>
                  </a:schemeClr>
                </a:solidFill>
                <a:latin typeface="Times New Roman" panose="02020603050405020304" pitchFamily="18" charset="0"/>
                <a:ea typeface="Times" charset="0"/>
                <a:cs typeface="Times New Roman" panose="02020603050405020304" pitchFamily="18" charset="0"/>
              </a:rPr>
            </a:br>
            <a:r>
              <a:rPr lang="en-US" sz="3600" b="1" dirty="0">
                <a:solidFill>
                  <a:schemeClr val="accent5">
                    <a:lumMod val="75000"/>
                  </a:schemeClr>
                </a:solidFill>
                <a:latin typeface="Times New Roman" panose="02020603050405020304" pitchFamily="18" charset="0"/>
                <a:cs typeface="Times New Roman" panose="02020603050405020304" pitchFamily="18" charset="0"/>
              </a:rPr>
              <a:t>1997 Compulsory Schooling Reform</a:t>
            </a:r>
          </a:p>
        </p:txBody>
      </p:sp>
      <p:sp>
        <p:nvSpPr>
          <p:cNvPr id="3" name="Content Placeholder 2">
            <a:extLst>
              <a:ext uri="{FF2B5EF4-FFF2-40B4-BE49-F238E27FC236}">
                <a16:creationId xmlns:a16="http://schemas.microsoft.com/office/drawing/2014/main" id="{C7433E48-8C64-F648-A3AA-6C52D9B157E3}"/>
              </a:ext>
            </a:extLst>
          </p:cNvPr>
          <p:cNvSpPr>
            <a:spLocks noGrp="1"/>
          </p:cNvSpPr>
          <p:nvPr>
            <p:ph idx="1"/>
          </p:nvPr>
        </p:nvSpPr>
        <p:spPr>
          <a:xfrm>
            <a:off x="215411" y="1260487"/>
            <a:ext cx="8640000" cy="4946349"/>
          </a:xfrm>
        </p:spPr>
        <p:txBody>
          <a:bodyPr>
            <a:normAutofit fontScale="92500" lnSpcReduction="10000"/>
          </a:bodyPr>
          <a:lstStyle/>
          <a:p>
            <a:pPr algn="just">
              <a:lnSpc>
                <a:spcPct val="170000"/>
              </a:lnSpc>
              <a:spcBef>
                <a:spcPts val="1200"/>
              </a:spcBef>
              <a:spcAft>
                <a:spcPts val="1200"/>
              </a:spcAft>
            </a:pPr>
            <a:r>
              <a:rPr lang="en-US" sz="1600" dirty="0">
                <a:latin typeface="Times New Roman" panose="02020603050405020304" pitchFamily="18" charset="0"/>
                <a:cs typeface="Times New Roman" panose="02020603050405020304" pitchFamily="18" charset="0"/>
              </a:rPr>
              <a:t>Prior 1997, basic education in Turkey composed of compulsory five years of primary school and voluntary three years of middle school. </a:t>
            </a:r>
          </a:p>
          <a:p>
            <a:pPr algn="just">
              <a:lnSpc>
                <a:spcPct val="170000"/>
              </a:lnSpc>
              <a:spcBef>
                <a:spcPts val="1200"/>
              </a:spcBef>
              <a:spcAft>
                <a:spcPts val="1200"/>
              </a:spcAft>
            </a:pPr>
            <a:r>
              <a:rPr lang="en-US" sz="1600" dirty="0">
                <a:latin typeface="Times New Roman" panose="02020603050405020304" pitchFamily="18" charset="0"/>
                <a:cs typeface="Times New Roman" panose="02020603050405020304" pitchFamily="18" charset="0"/>
              </a:rPr>
              <a:t>1997 Compulsory Schooling Reform extended mandatory education from 5 years to 8 years.</a:t>
            </a:r>
          </a:p>
          <a:p>
            <a:pPr algn="just">
              <a:lnSpc>
                <a:spcPct val="170000"/>
              </a:lnSpc>
              <a:spcBef>
                <a:spcPts val="900"/>
              </a:spcBef>
            </a:pPr>
            <a:r>
              <a:rPr lang="en-US" sz="1600" dirty="0">
                <a:latin typeface="Times New Roman" panose="02020603050405020304" pitchFamily="18" charset="0"/>
                <a:cs typeface="Times New Roman" panose="02020603050405020304" pitchFamily="18" charset="0"/>
              </a:rPr>
              <a:t>The exposure to the reform depends on school starting age:  </a:t>
            </a:r>
          </a:p>
          <a:p>
            <a:pPr lvl="1" algn="just">
              <a:lnSpc>
                <a:spcPct val="170000"/>
              </a:lnSpc>
              <a:spcBef>
                <a:spcPts val="900"/>
              </a:spcBef>
            </a:pPr>
            <a:r>
              <a:rPr lang="en-US" sz="1600" dirty="0">
                <a:latin typeface="Times New Roman" panose="02020603050405020304" pitchFamily="18" charset="0"/>
                <a:cs typeface="Times New Roman" panose="02020603050405020304" pitchFamily="18" charset="0"/>
              </a:rPr>
              <a:t>Individuals born </a:t>
            </a:r>
            <a:r>
              <a:rPr lang="en-US" sz="1600" i="1" dirty="0">
                <a:latin typeface="Times New Roman" panose="02020603050405020304" pitchFamily="18" charset="0"/>
                <a:cs typeface="Times New Roman" panose="02020603050405020304" pitchFamily="18" charset="0"/>
              </a:rPr>
              <a:t>before 1986 </a:t>
            </a:r>
            <a:r>
              <a:rPr lang="en-US" sz="1600" dirty="0">
                <a:latin typeface="Times New Roman" panose="02020603050405020304" pitchFamily="18" charset="0"/>
                <a:cs typeface="Times New Roman" panose="02020603050405020304" pitchFamily="18" charset="0"/>
              </a:rPr>
              <a:t>could drop out after they complete five years of primary school.</a:t>
            </a:r>
          </a:p>
          <a:p>
            <a:pPr lvl="1" algn="just">
              <a:lnSpc>
                <a:spcPct val="170000"/>
              </a:lnSpc>
              <a:spcBef>
                <a:spcPts val="900"/>
              </a:spcBef>
            </a:pPr>
            <a:r>
              <a:rPr lang="en-US" sz="1600" dirty="0">
                <a:latin typeface="Times New Roman" panose="02020603050405020304" pitchFamily="18" charset="0"/>
                <a:cs typeface="Times New Roman" panose="02020603050405020304" pitchFamily="18" charset="0"/>
              </a:rPr>
              <a:t>Individuals born </a:t>
            </a:r>
            <a:r>
              <a:rPr lang="en-US" sz="1600" i="1" dirty="0">
                <a:latin typeface="Times New Roman" panose="02020603050405020304" pitchFamily="18" charset="0"/>
                <a:cs typeface="Times New Roman" panose="02020603050405020304" pitchFamily="18" charset="0"/>
              </a:rPr>
              <a:t>after 1986 </a:t>
            </a:r>
            <a:r>
              <a:rPr lang="en-US" sz="1600" dirty="0">
                <a:latin typeface="Times New Roman" panose="02020603050405020304" pitchFamily="18" charset="0"/>
                <a:cs typeface="Times New Roman" panose="02020603050405020304" pitchFamily="18" charset="0"/>
              </a:rPr>
              <a:t>had to complete five years of primary school and three years of middle school.</a:t>
            </a:r>
          </a:p>
          <a:p>
            <a:pPr algn="just">
              <a:lnSpc>
                <a:spcPct val="170000"/>
              </a:lnSpc>
              <a:spcBef>
                <a:spcPts val="900"/>
              </a:spcBef>
            </a:pPr>
            <a:r>
              <a:rPr lang="en-US" sz="1600" dirty="0">
                <a:latin typeface="Times New Roman" panose="02020603050405020304" pitchFamily="18" charset="0"/>
                <a:cs typeface="Times New Roman" panose="02020603050405020304" pitchFamily="18" charset="0"/>
              </a:rPr>
              <a:t>1997 Compulsory Schooling Reform did not improve the quality of public-school educations; however, the compulsory schooling law had an outstanding impact on </a:t>
            </a:r>
            <a:r>
              <a:rPr lang="tr-TR" sz="1600" dirty="0" err="1">
                <a:latin typeface="Times New Roman" panose="02020603050405020304" pitchFamily="18" charset="0"/>
                <a:cs typeface="Times New Roman" panose="02020603050405020304" pitchFamily="18" charset="0"/>
              </a:rPr>
              <a:t>middle</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school</a:t>
            </a:r>
            <a:r>
              <a:rPr lang="tr-T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enrollment rates. </a:t>
            </a:r>
          </a:p>
          <a:p>
            <a:pPr algn="just">
              <a:lnSpc>
                <a:spcPct val="170000"/>
              </a:lnSpc>
              <a:spcBef>
                <a:spcPts val="900"/>
              </a:spcBef>
            </a:pPr>
            <a:r>
              <a:rPr lang="en-US" sz="1600" dirty="0">
                <a:latin typeface="Times New Roman" panose="02020603050405020304" pitchFamily="18" charset="0"/>
                <a:cs typeface="Times New Roman" panose="02020603050405020304" pitchFamily="18" charset="0"/>
              </a:rPr>
              <a:t>1997 Compulsory Schooling Reform is well-established and highly used instrument for education.</a:t>
            </a:r>
            <a:endParaRPr lang="en-US" sz="1400" dirty="0">
              <a:latin typeface="Times" pitchFamily="2" charset="0"/>
            </a:endParaRPr>
          </a:p>
        </p:txBody>
      </p:sp>
      <p:sp>
        <p:nvSpPr>
          <p:cNvPr id="4" name="Slide Number Placeholder 3">
            <a:extLst>
              <a:ext uri="{FF2B5EF4-FFF2-40B4-BE49-F238E27FC236}">
                <a16:creationId xmlns:a16="http://schemas.microsoft.com/office/drawing/2014/main" id="{3E38B0C4-2D25-174E-9ECB-90EAEAA9B5B1}"/>
              </a:ext>
            </a:extLst>
          </p:cNvPr>
          <p:cNvSpPr>
            <a:spLocks noGrp="1"/>
          </p:cNvSpPr>
          <p:nvPr>
            <p:ph type="sldNum" sz="quarter" idx="12"/>
          </p:nvPr>
        </p:nvSpPr>
        <p:spPr/>
        <p:txBody>
          <a:bodyPr/>
          <a:lstStyle/>
          <a:p>
            <a:fld id="{88C99EE2-C410-6F46-86A9-7FE7C5F8457B}" type="slidenum">
              <a:rPr lang="tr-TR" smtClean="0"/>
              <a:t>4</a:t>
            </a:fld>
            <a:endParaRPr lang="tr-TR"/>
          </a:p>
        </p:txBody>
      </p:sp>
    </p:spTree>
    <p:extLst>
      <p:ext uri="{BB962C8B-B14F-4D97-AF65-F5344CB8AC3E}">
        <p14:creationId xmlns:p14="http://schemas.microsoft.com/office/powerpoint/2010/main" val="7139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1568E-6922-C24E-B197-043BE303AC51}"/>
              </a:ext>
            </a:extLst>
          </p:cNvPr>
          <p:cNvSpPr>
            <a:spLocks noGrp="1"/>
          </p:cNvSpPr>
          <p:nvPr>
            <p:ph type="title"/>
          </p:nvPr>
        </p:nvSpPr>
        <p:spPr>
          <a:xfrm>
            <a:off x="537452" y="365126"/>
            <a:ext cx="7886700" cy="938380"/>
          </a:xfrm>
        </p:spPr>
        <p:txBody>
          <a:bodyPr>
            <a:normAutofit/>
          </a:bodyPr>
          <a:lstStyle/>
          <a:p>
            <a:r>
              <a:rPr lang="tr-TR" sz="4000" b="1" dirty="0">
                <a:solidFill>
                  <a:schemeClr val="accent5">
                    <a:lumMod val="75000"/>
                  </a:schemeClr>
                </a:solidFill>
                <a:latin typeface="Times New Roman" panose="02020603050405020304" pitchFamily="18" charset="0"/>
                <a:cs typeface="Times New Roman" panose="02020603050405020304" pitchFamily="18" charset="0"/>
              </a:rPr>
              <a:t>RELATED</a:t>
            </a:r>
            <a:r>
              <a:rPr lang="tr-TR" sz="4000" dirty="0"/>
              <a:t> </a:t>
            </a:r>
            <a:r>
              <a:rPr lang="tr-TR" sz="4000" b="1" dirty="0">
                <a:solidFill>
                  <a:schemeClr val="accent5">
                    <a:lumMod val="75000"/>
                  </a:schemeClr>
                </a:solidFill>
                <a:latin typeface="Times New Roman" panose="02020603050405020304" pitchFamily="18" charset="0"/>
                <a:cs typeface="Times New Roman" panose="02020603050405020304" pitchFamily="18" charset="0"/>
              </a:rPr>
              <a:t>LITERATURE</a:t>
            </a:r>
          </a:p>
        </p:txBody>
      </p:sp>
      <p:sp>
        <p:nvSpPr>
          <p:cNvPr id="3" name="Content Placeholder 2">
            <a:extLst>
              <a:ext uri="{FF2B5EF4-FFF2-40B4-BE49-F238E27FC236}">
                <a16:creationId xmlns:a16="http://schemas.microsoft.com/office/drawing/2014/main" id="{6D631CED-5CEF-404C-82B4-E3A5F46669CF}"/>
              </a:ext>
            </a:extLst>
          </p:cNvPr>
          <p:cNvSpPr>
            <a:spLocks noGrp="1"/>
          </p:cNvSpPr>
          <p:nvPr>
            <p:ph idx="1"/>
          </p:nvPr>
        </p:nvSpPr>
        <p:spPr>
          <a:xfrm>
            <a:off x="511917" y="1303506"/>
            <a:ext cx="7912235" cy="4756825"/>
          </a:xfrm>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The literature has documented the importance of parental child care in the development of children’s cognitive and non-cognitive skills, especially for those at age 0-2 </a:t>
            </a:r>
          </a:p>
          <a:p>
            <a:pPr marL="457200" lvl="1" indent="0" algn="just">
              <a:buNone/>
            </a:pPr>
            <a:r>
              <a:rPr lang="en-US" sz="2200" i="1" dirty="0">
                <a:latin typeface="Times New Roman" panose="02020603050405020304" pitchFamily="18" charset="0"/>
                <a:cs typeface="Times New Roman" panose="02020603050405020304" pitchFamily="18" charset="0"/>
              </a:rPr>
              <a:t>(Hart &amp; </a:t>
            </a:r>
            <a:r>
              <a:rPr lang="en-US" sz="2200" i="1" dirty="0" err="1">
                <a:latin typeface="Times New Roman" panose="02020603050405020304" pitchFamily="18" charset="0"/>
                <a:cs typeface="Times New Roman" panose="02020603050405020304" pitchFamily="18" charset="0"/>
              </a:rPr>
              <a:t>Risley</a:t>
            </a:r>
            <a:r>
              <a:rPr lang="en-US" sz="2200" i="1" dirty="0">
                <a:latin typeface="Times New Roman" panose="02020603050405020304" pitchFamily="18" charset="0"/>
                <a:cs typeface="Times New Roman" panose="02020603050405020304" pitchFamily="18" charset="0"/>
              </a:rPr>
              <a:t>, 1995; Cunha &amp; Heckman, 2008; Cunha, Heckman, &amp; </a:t>
            </a:r>
            <a:r>
              <a:rPr lang="en-US" sz="2200" i="1" dirty="0" err="1">
                <a:latin typeface="Times New Roman" panose="02020603050405020304" pitchFamily="18" charset="0"/>
                <a:cs typeface="Times New Roman" panose="02020603050405020304" pitchFamily="18" charset="0"/>
              </a:rPr>
              <a:t>Schennach</a:t>
            </a:r>
            <a:r>
              <a:rPr lang="en-US" sz="2200" i="1" dirty="0">
                <a:latin typeface="Times New Roman" panose="02020603050405020304" pitchFamily="18" charset="0"/>
                <a:cs typeface="Times New Roman" panose="02020603050405020304" pitchFamily="18" charset="0"/>
              </a:rPr>
              <a:t>, 2010; Cartmill et al. 2013; Gunderson et al. 2013; </a:t>
            </a:r>
            <a:r>
              <a:rPr lang="en-US" sz="2200" i="1" dirty="0" err="1">
                <a:latin typeface="Times New Roman" panose="02020603050405020304" pitchFamily="18" charset="0"/>
                <a:cs typeface="Times New Roman" panose="02020603050405020304" pitchFamily="18" charset="0"/>
              </a:rPr>
              <a:t>Fiorini</a:t>
            </a:r>
            <a:r>
              <a:rPr lang="en-US" sz="2200" i="1" dirty="0">
                <a:latin typeface="Times New Roman" panose="02020603050405020304" pitchFamily="18" charset="0"/>
                <a:cs typeface="Times New Roman" panose="02020603050405020304" pitchFamily="18" charset="0"/>
              </a:rPr>
              <a:t> &amp; Keane, 2014; Hernandez-Alava &amp; </a:t>
            </a:r>
            <a:r>
              <a:rPr lang="en-US" sz="2200" i="1" dirty="0" err="1">
                <a:latin typeface="Times New Roman" panose="02020603050405020304" pitchFamily="18" charset="0"/>
                <a:cs typeface="Times New Roman" panose="02020603050405020304" pitchFamily="18" charset="0"/>
              </a:rPr>
              <a:t>Popli</a:t>
            </a:r>
            <a:r>
              <a:rPr lang="en-US" sz="2200" i="1" dirty="0">
                <a:latin typeface="Times New Roman" panose="02020603050405020304" pitchFamily="18" charset="0"/>
                <a:cs typeface="Times New Roman" panose="02020603050405020304" pitchFamily="18" charset="0"/>
              </a:rPr>
              <a:t>, 2017)</a:t>
            </a:r>
          </a:p>
          <a:p>
            <a:pPr marL="457200" lvl="1" indent="0" algn="just">
              <a:buNone/>
            </a:pPr>
            <a:endParaRPr lang="en-US" sz="2200" i="1"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Non-parental child care for children at age 0-2 has negative effects on children’s development of cognitive and non-cognitive skills </a:t>
            </a:r>
          </a:p>
          <a:p>
            <a:pPr marL="457200" lvl="1" indent="0" algn="just">
              <a:buNone/>
            </a:pPr>
            <a:r>
              <a:rPr lang="en-US" sz="2200" i="1" dirty="0">
                <a:latin typeface="Times New Roman" panose="02020603050405020304" pitchFamily="18" charset="0"/>
                <a:cs typeface="Times New Roman" panose="02020603050405020304" pitchFamily="18" charset="0"/>
              </a:rPr>
              <a:t>(Baker, Gruber, &amp; Milligan, 2008; Herbst, 2013; Fort, </a:t>
            </a:r>
            <a:r>
              <a:rPr lang="en-US" sz="2200" i="1" dirty="0" err="1">
                <a:latin typeface="Times New Roman" panose="02020603050405020304" pitchFamily="18" charset="0"/>
                <a:cs typeface="Times New Roman" panose="02020603050405020304" pitchFamily="18" charset="0"/>
              </a:rPr>
              <a:t>Ichino</a:t>
            </a:r>
            <a:r>
              <a:rPr lang="en-US" sz="2200" i="1" dirty="0">
                <a:latin typeface="Times New Roman" panose="02020603050405020304" pitchFamily="18" charset="0"/>
                <a:cs typeface="Times New Roman" panose="02020603050405020304" pitchFamily="18" charset="0"/>
              </a:rPr>
              <a:t>, &amp; </a:t>
            </a:r>
            <a:r>
              <a:rPr lang="en-US" sz="2200" i="1" dirty="0" err="1">
                <a:latin typeface="Times New Roman" panose="02020603050405020304" pitchFamily="18" charset="0"/>
                <a:cs typeface="Times New Roman" panose="02020603050405020304" pitchFamily="18" charset="0"/>
              </a:rPr>
              <a:t>Zanella</a:t>
            </a:r>
            <a:r>
              <a:rPr lang="en-US" sz="2200" i="1" dirty="0">
                <a:latin typeface="Times New Roman" panose="02020603050405020304" pitchFamily="18" charset="0"/>
                <a:cs typeface="Times New Roman" panose="02020603050405020304" pitchFamily="18" charset="0"/>
              </a:rPr>
              <a:t>, 2020)</a:t>
            </a:r>
            <a:endParaRPr lang="tr-TR" sz="2200" i="1"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Parents’ education levels are associated with a higher parental time investment in children. Existing studies use ordinary least squares regressions and establish a positive correlation.</a:t>
            </a:r>
          </a:p>
          <a:p>
            <a:pPr marL="457200" lvl="1" indent="0" algn="just">
              <a:buNone/>
            </a:pPr>
            <a:r>
              <a:rPr lang="en-US" sz="2200" i="1" dirty="0">
                <a:latin typeface="Times New Roman" panose="02020603050405020304" pitchFamily="18" charset="0"/>
                <a:cs typeface="Times New Roman" panose="02020603050405020304" pitchFamily="18" charset="0"/>
              </a:rPr>
              <a:t>(Leibowitz, 1977; Hill &amp; Stafford, 1980; Sayer, Gauthier, &amp; Furstenberg, 2004; Sayer, Bianchi, &amp; Robinson, 2004; Gauthier, </a:t>
            </a:r>
            <a:r>
              <a:rPr lang="en-US" sz="2200" i="1" dirty="0" err="1">
                <a:latin typeface="Times New Roman" panose="02020603050405020304" pitchFamily="18" charset="0"/>
                <a:cs typeface="Times New Roman" panose="02020603050405020304" pitchFamily="18" charset="0"/>
              </a:rPr>
              <a:t>Smeedeng</a:t>
            </a:r>
            <a:r>
              <a:rPr lang="en-US" sz="2200" i="1" dirty="0">
                <a:latin typeface="Times New Roman" panose="02020603050405020304" pitchFamily="18" charset="0"/>
                <a:cs typeface="Times New Roman" panose="02020603050405020304" pitchFamily="18" charset="0"/>
              </a:rPr>
              <a:t>, &amp; Furstenberg, 2004; Bianchi, Robinson, &amp; </a:t>
            </a:r>
            <a:r>
              <a:rPr lang="en-US" sz="2200" i="1" dirty="0" err="1">
                <a:latin typeface="Times New Roman" panose="02020603050405020304" pitchFamily="18" charset="0"/>
                <a:cs typeface="Times New Roman" panose="02020603050405020304" pitchFamily="18" charset="0"/>
              </a:rPr>
              <a:t>Milkie</a:t>
            </a:r>
            <a:r>
              <a:rPr lang="en-US" sz="2200" i="1" dirty="0">
                <a:latin typeface="Times New Roman" panose="02020603050405020304" pitchFamily="18" charset="0"/>
                <a:cs typeface="Times New Roman" panose="02020603050405020304" pitchFamily="18" charset="0"/>
              </a:rPr>
              <a:t>, 2006; </a:t>
            </a:r>
            <a:r>
              <a:rPr lang="en-US" sz="2200" i="1" dirty="0" err="1">
                <a:latin typeface="Times New Roman" panose="02020603050405020304" pitchFamily="18" charset="0"/>
                <a:cs typeface="Times New Roman" panose="02020603050405020304" pitchFamily="18" charset="0"/>
              </a:rPr>
              <a:t>Guryan</a:t>
            </a:r>
            <a:r>
              <a:rPr lang="en-US" sz="2200" i="1" dirty="0">
                <a:latin typeface="Times New Roman" panose="02020603050405020304" pitchFamily="18" charset="0"/>
                <a:cs typeface="Times New Roman" panose="02020603050405020304" pitchFamily="18" charset="0"/>
              </a:rPr>
              <a:t>, Hurst, &amp; Kearney, 2008; Craig, Powell, &amp; Smyth, 2014; </a:t>
            </a:r>
            <a:r>
              <a:rPr lang="en-US" sz="2200" i="1" dirty="0" err="1">
                <a:latin typeface="Times New Roman" panose="02020603050405020304" pitchFamily="18" charset="0"/>
                <a:cs typeface="Times New Roman" panose="02020603050405020304" pitchFamily="18" charset="0"/>
              </a:rPr>
              <a:t>Altintas</a:t>
            </a:r>
            <a:r>
              <a:rPr lang="en-US" sz="2200" i="1" dirty="0">
                <a:latin typeface="Times New Roman" panose="02020603050405020304" pitchFamily="18" charset="0"/>
                <a:cs typeface="Times New Roman" panose="02020603050405020304" pitchFamily="18" charset="0"/>
              </a:rPr>
              <a:t>, 2016; Salehi-</a:t>
            </a:r>
            <a:r>
              <a:rPr lang="en-US" sz="2200" i="1" dirty="0" err="1">
                <a:latin typeface="Times New Roman" panose="02020603050405020304" pitchFamily="18" charset="0"/>
                <a:cs typeface="Times New Roman" panose="02020603050405020304" pitchFamily="18" charset="0"/>
              </a:rPr>
              <a:t>Isfahani</a:t>
            </a:r>
            <a:r>
              <a:rPr lang="en-US" sz="2200" i="1" dirty="0">
                <a:latin typeface="Times New Roman" panose="02020603050405020304" pitchFamily="18" charset="0"/>
                <a:cs typeface="Times New Roman" panose="02020603050405020304" pitchFamily="18" charset="0"/>
              </a:rPr>
              <a:t> &amp; </a:t>
            </a:r>
            <a:r>
              <a:rPr lang="en-US" sz="2200" i="1" dirty="0" err="1">
                <a:latin typeface="Times New Roman" panose="02020603050405020304" pitchFamily="18" charset="0"/>
                <a:cs typeface="Times New Roman" panose="02020603050405020304" pitchFamily="18" charset="0"/>
              </a:rPr>
              <a:t>Taghvatalab</a:t>
            </a:r>
            <a:r>
              <a:rPr lang="en-US" sz="2200" i="1" dirty="0">
                <a:latin typeface="Times New Roman" panose="02020603050405020304" pitchFamily="18" charset="0"/>
                <a:cs typeface="Times New Roman" panose="02020603050405020304" pitchFamily="18" charset="0"/>
              </a:rPr>
              <a:t>, 2018)</a:t>
            </a:r>
          </a:p>
          <a:p>
            <a:pPr marL="0" indent="0" algn="just">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C6F073B-DAA3-E54C-AE27-333114472729}"/>
              </a:ext>
            </a:extLst>
          </p:cNvPr>
          <p:cNvSpPr>
            <a:spLocks noGrp="1"/>
          </p:cNvSpPr>
          <p:nvPr>
            <p:ph type="sldNum" sz="quarter" idx="12"/>
          </p:nvPr>
        </p:nvSpPr>
        <p:spPr/>
        <p:txBody>
          <a:bodyPr/>
          <a:lstStyle/>
          <a:p>
            <a:fld id="{88C99EE2-C410-6F46-86A9-7FE7C5F8457B}" type="slidenum">
              <a:rPr lang="tr-TR" smtClean="0"/>
              <a:t>5</a:t>
            </a:fld>
            <a:endParaRPr lang="tr-TR"/>
          </a:p>
        </p:txBody>
      </p:sp>
    </p:spTree>
    <p:extLst>
      <p:ext uri="{BB962C8B-B14F-4D97-AF65-F5344CB8AC3E}">
        <p14:creationId xmlns:p14="http://schemas.microsoft.com/office/powerpoint/2010/main" val="410276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8D4A-0E7C-4B4B-B469-7C3C190E935E}"/>
              </a:ext>
            </a:extLst>
          </p:cNvPr>
          <p:cNvSpPr>
            <a:spLocks noGrp="1"/>
          </p:cNvSpPr>
          <p:nvPr>
            <p:ph type="title"/>
          </p:nvPr>
        </p:nvSpPr>
        <p:spPr>
          <a:xfrm>
            <a:off x="628650" y="365127"/>
            <a:ext cx="7886700" cy="793088"/>
          </a:xfrm>
        </p:spPr>
        <p:txBody>
          <a:bodyPr>
            <a:normAutofit/>
          </a:bodyPr>
          <a:lstStyle/>
          <a:p>
            <a:r>
              <a:rPr lang="tr-TR" sz="4000" b="1" dirty="0">
                <a:solidFill>
                  <a:schemeClr val="accent5">
                    <a:lumMod val="75000"/>
                  </a:schemeClr>
                </a:solidFill>
                <a:latin typeface="Times New Roman" panose="02020603050405020304" pitchFamily="18" charset="0"/>
                <a:cs typeface="Times New Roman" panose="02020603050405020304" pitchFamily="18" charset="0"/>
              </a:rPr>
              <a:t>RELATED</a:t>
            </a:r>
            <a:r>
              <a:rPr lang="tr-TR" sz="4000" dirty="0"/>
              <a:t> </a:t>
            </a:r>
            <a:r>
              <a:rPr lang="tr-TR" sz="4000" b="1" dirty="0">
                <a:solidFill>
                  <a:schemeClr val="accent5">
                    <a:lumMod val="75000"/>
                  </a:schemeClr>
                </a:solidFill>
                <a:latin typeface="Times New Roman" panose="02020603050405020304" pitchFamily="18" charset="0"/>
                <a:cs typeface="Times New Roman" panose="02020603050405020304" pitchFamily="18" charset="0"/>
              </a:rPr>
              <a:t>LITERATURE</a:t>
            </a:r>
            <a:endParaRPr lang="tr-TR" sz="4000" dirty="0"/>
          </a:p>
        </p:txBody>
      </p:sp>
      <p:sp>
        <p:nvSpPr>
          <p:cNvPr id="3" name="Content Placeholder 2">
            <a:extLst>
              <a:ext uri="{FF2B5EF4-FFF2-40B4-BE49-F238E27FC236}">
                <a16:creationId xmlns:a16="http://schemas.microsoft.com/office/drawing/2014/main" id="{F87B5803-4CE6-9F42-A448-C51F79857966}"/>
              </a:ext>
            </a:extLst>
          </p:cNvPr>
          <p:cNvSpPr>
            <a:spLocks noGrp="1"/>
          </p:cNvSpPr>
          <p:nvPr>
            <p:ph idx="1"/>
          </p:nvPr>
        </p:nvSpPr>
        <p:spPr>
          <a:xfrm>
            <a:off x="628650" y="1420238"/>
            <a:ext cx="7886700" cy="4726561"/>
          </a:xfrm>
        </p:spPr>
        <p:txBody>
          <a:bodyPr>
            <a:normAutofit/>
          </a:bodyPr>
          <a:lstStyle/>
          <a:p>
            <a:pPr marL="0" indent="0" algn="just">
              <a:buNone/>
            </a:pPr>
            <a:r>
              <a:rPr lang="en-US" sz="2000" u="sng" dirty="0" err="1">
                <a:latin typeface="Times New Roman" panose="02020603050405020304" pitchFamily="18" charset="0"/>
                <a:cs typeface="Times New Roman" panose="02020603050405020304" pitchFamily="18" charset="0"/>
              </a:rPr>
              <a:t>Usta</a:t>
            </a:r>
            <a:r>
              <a:rPr lang="en-US" sz="2000" u="sng" dirty="0">
                <a:latin typeface="Times New Roman" panose="02020603050405020304" pitchFamily="18" charset="0"/>
                <a:cs typeface="Times New Roman" panose="02020603050405020304" pitchFamily="18" charset="0"/>
              </a:rPr>
              <a:t> (2020):</a:t>
            </a:r>
          </a:p>
          <a:p>
            <a:pPr lvl="1" algn="just"/>
            <a:r>
              <a:rPr lang="en-US" sz="1600" dirty="0">
                <a:latin typeface="Times New Roman" panose="02020603050405020304" pitchFamily="18" charset="0"/>
                <a:cs typeface="Times New Roman" panose="02020603050405020304" pitchFamily="18" charset="0"/>
              </a:rPr>
              <a:t>early non-monetary investments of mothers in their last children (</a:t>
            </a:r>
            <a:r>
              <a:rPr lang="en-US" sz="1600" i="1" dirty="0">
                <a:latin typeface="Times New Roman" panose="02020603050405020304" pitchFamily="18" charset="0"/>
                <a:cs typeface="Times New Roman" panose="02020603050405020304" pitchFamily="18" charset="0"/>
              </a:rPr>
              <a:t>aged 0-5</a:t>
            </a:r>
            <a:r>
              <a:rPr lang="en-US" sz="1600" dirty="0">
                <a:latin typeface="Times New Roman" panose="02020603050405020304" pitchFamily="18" charset="0"/>
                <a:cs typeface="Times New Roman" panose="02020603050405020304" pitchFamily="18" charset="0"/>
              </a:rPr>
              <a:t>) including time spent with children </a:t>
            </a:r>
          </a:p>
          <a:p>
            <a:pPr lvl="1" algn="just"/>
            <a:endParaRPr lang="en-US" sz="1600" dirty="0">
              <a:latin typeface="Times New Roman" panose="02020603050405020304" pitchFamily="18" charset="0"/>
              <a:cs typeface="Times New Roman" panose="02020603050405020304" pitchFamily="18" charset="0"/>
            </a:endParaRPr>
          </a:p>
          <a:p>
            <a:pPr lvl="1" algn="just"/>
            <a:r>
              <a:rPr lang="en-US" sz="1600" dirty="0">
                <a:latin typeface="Times New Roman" panose="02020603050405020304" pitchFamily="18" charset="0"/>
                <a:cs typeface="Times New Roman" panose="02020603050405020304" pitchFamily="18" charset="0"/>
              </a:rPr>
              <a:t>Data: Turkish Demographic Health Survey (TDHS)</a:t>
            </a:r>
          </a:p>
          <a:p>
            <a:pPr marL="457200" lvl="1" indent="0" algn="just">
              <a:buNone/>
            </a:pPr>
            <a:endParaRPr lang="en-US" sz="1600" dirty="0">
              <a:latin typeface="Times New Roman" panose="02020603050405020304" pitchFamily="18" charset="0"/>
              <a:cs typeface="Times New Roman" panose="02020603050405020304" pitchFamily="18" charset="0"/>
            </a:endParaRPr>
          </a:p>
          <a:p>
            <a:pPr lvl="1" algn="just"/>
            <a:r>
              <a:rPr lang="en-US" sz="1600" dirty="0">
                <a:latin typeface="Times New Roman" panose="02020603050405020304" pitchFamily="18" charset="0"/>
                <a:cs typeface="Times New Roman" panose="02020603050405020304" pitchFamily="18" charset="0"/>
              </a:rPr>
              <a:t>the measure of time spent with children is an indicator variable (</a:t>
            </a:r>
            <a:r>
              <a:rPr lang="en-US" sz="1600" i="1" dirty="0">
                <a:latin typeface="Times New Roman" panose="02020603050405020304" pitchFamily="18" charset="0"/>
                <a:cs typeface="Times New Roman" panose="02020603050405020304" pitchFamily="18" charset="0"/>
              </a:rPr>
              <a:t>equal to one if the mother states that she devotes time to her child and zero otherwise</a:t>
            </a:r>
            <a:r>
              <a:rPr lang="en-US" sz="1600" dirty="0">
                <a:latin typeface="Times New Roman" panose="02020603050405020304" pitchFamily="18" charset="0"/>
                <a:cs typeface="Times New Roman" panose="02020603050405020304" pitchFamily="18" charset="0"/>
              </a:rPr>
              <a:t>) as TDHS does not include any information on total time spent with children and the composition of that time. </a:t>
            </a:r>
          </a:p>
          <a:p>
            <a:pPr marL="457200" lvl="1" indent="0" algn="just">
              <a:buNone/>
            </a:pPr>
            <a:endParaRPr lang="en-US" sz="1600" dirty="0">
              <a:latin typeface="Times New Roman" panose="02020603050405020304" pitchFamily="18" charset="0"/>
              <a:cs typeface="Times New Roman" panose="02020603050405020304" pitchFamily="18" charset="0"/>
            </a:endParaRPr>
          </a:p>
          <a:p>
            <a:pPr lvl="1" algn="just"/>
            <a:r>
              <a:rPr lang="en-US" sz="1600" dirty="0">
                <a:latin typeface="Times New Roman" panose="02020603050405020304" pitchFamily="18" charset="0"/>
                <a:cs typeface="Times New Roman" panose="02020603050405020304" pitchFamily="18" charset="0"/>
              </a:rPr>
              <a:t>maternal child care </a:t>
            </a:r>
            <a:r>
              <a:rPr lang="en-US" sz="1600" i="1" dirty="0">
                <a:latin typeface="Times New Roman" panose="02020603050405020304" pitchFamily="18" charset="0"/>
                <a:cs typeface="Times New Roman" panose="02020603050405020304" pitchFamily="18" charset="0"/>
              </a:rPr>
              <a:t>at the extensive margin</a:t>
            </a:r>
            <a:r>
              <a:rPr lang="en-US" sz="1600" dirty="0">
                <a:latin typeface="Times New Roman" panose="02020603050405020304" pitchFamily="18" charset="0"/>
                <a:cs typeface="Times New Roman" panose="02020603050405020304" pitchFamily="18" charset="0"/>
              </a:rPr>
              <a:t>, mothers’ probability of spending time with children</a:t>
            </a:r>
          </a:p>
          <a:p>
            <a:pPr lvl="1" algn="just"/>
            <a:endParaRPr lang="en-US" sz="1600" dirty="0">
              <a:latin typeface="Times New Roman" panose="02020603050405020304" pitchFamily="18" charset="0"/>
              <a:cs typeface="Times New Roman" panose="02020603050405020304" pitchFamily="18" charset="0"/>
            </a:endParaRPr>
          </a:p>
          <a:p>
            <a:pPr lvl="1" algn="just"/>
            <a:r>
              <a:rPr lang="en-US" sz="1600" dirty="0">
                <a:latin typeface="Times New Roman" panose="02020603050405020304" pitchFamily="18" charset="0"/>
                <a:cs typeface="Times New Roman" panose="02020603050405020304" pitchFamily="18" charset="0"/>
              </a:rPr>
              <a:t>implementing Fuzzy Regression Discontinuity Design (Fuzzy RDD)</a:t>
            </a:r>
          </a:p>
          <a:p>
            <a:pPr lvl="1" algn="just"/>
            <a:endParaRPr lang="tr-TR"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lvl="1" algn="just"/>
            <a:endParaRPr lang="tr-TR" sz="1600" dirty="0">
              <a:latin typeface="Times New Roman" panose="02020603050405020304" pitchFamily="18" charset="0"/>
              <a:cs typeface="Times New Roman" panose="02020603050405020304" pitchFamily="18" charset="0"/>
            </a:endParaRPr>
          </a:p>
          <a:p>
            <a:pPr lvl="1" algn="just"/>
            <a:endParaRPr lang="tr-TR" sz="1600"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330BBBC-6BF3-BC44-B9DF-6C12898BC278}"/>
              </a:ext>
            </a:extLst>
          </p:cNvPr>
          <p:cNvSpPr>
            <a:spLocks noGrp="1"/>
          </p:cNvSpPr>
          <p:nvPr>
            <p:ph type="sldNum" sz="quarter" idx="12"/>
          </p:nvPr>
        </p:nvSpPr>
        <p:spPr/>
        <p:txBody>
          <a:bodyPr/>
          <a:lstStyle/>
          <a:p>
            <a:fld id="{88C99EE2-C410-6F46-86A9-7FE7C5F8457B}" type="slidenum">
              <a:rPr lang="tr-TR" smtClean="0"/>
              <a:t>6</a:t>
            </a:fld>
            <a:endParaRPr lang="tr-TR"/>
          </a:p>
        </p:txBody>
      </p:sp>
    </p:spTree>
    <p:extLst>
      <p:ext uri="{BB962C8B-B14F-4D97-AF65-F5344CB8AC3E}">
        <p14:creationId xmlns:p14="http://schemas.microsoft.com/office/powerpoint/2010/main" val="148158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228B-F7D2-2946-9ADD-062397EE826F}"/>
              </a:ext>
            </a:extLst>
          </p:cNvPr>
          <p:cNvSpPr>
            <a:spLocks noGrp="1"/>
          </p:cNvSpPr>
          <p:nvPr>
            <p:ph type="title"/>
          </p:nvPr>
        </p:nvSpPr>
        <p:spPr>
          <a:xfrm>
            <a:off x="628650" y="365127"/>
            <a:ext cx="7814310" cy="762634"/>
          </a:xfrm>
        </p:spPr>
        <p:txBody>
          <a:bodyPr>
            <a:normAutofit/>
          </a:bodyPr>
          <a:lstStyle/>
          <a:p>
            <a:r>
              <a:rPr lang="tr-TR" sz="4000" b="1" dirty="0">
                <a:solidFill>
                  <a:schemeClr val="accent5">
                    <a:lumMod val="75000"/>
                  </a:schemeClr>
                </a:solidFill>
                <a:latin typeface="Times New Roman" panose="02020603050405020304" pitchFamily="18" charset="0"/>
                <a:cs typeface="Times New Roman" panose="02020603050405020304" pitchFamily="18" charset="0"/>
              </a:rPr>
              <a:t>CONTRIBUTION</a:t>
            </a:r>
          </a:p>
        </p:txBody>
      </p:sp>
      <p:sp>
        <p:nvSpPr>
          <p:cNvPr id="3" name="Content Placeholder 2">
            <a:extLst>
              <a:ext uri="{FF2B5EF4-FFF2-40B4-BE49-F238E27FC236}">
                <a16:creationId xmlns:a16="http://schemas.microsoft.com/office/drawing/2014/main" id="{49784643-1A75-2046-AC1F-2288007F6D5E}"/>
              </a:ext>
            </a:extLst>
          </p:cNvPr>
          <p:cNvSpPr>
            <a:spLocks noGrp="1"/>
          </p:cNvSpPr>
          <p:nvPr>
            <p:ph idx="1"/>
          </p:nvPr>
        </p:nvSpPr>
        <p:spPr>
          <a:xfrm>
            <a:off x="628650" y="1207743"/>
            <a:ext cx="7990056" cy="4776180"/>
          </a:xfrm>
        </p:spPr>
        <p:txBody>
          <a:bodyPr>
            <a:normAutofit lnSpcReduction="10000"/>
          </a:bodyPr>
          <a:lstStyle/>
          <a:p>
            <a:pPr marL="0" indent="0">
              <a:buNone/>
            </a:pPr>
            <a:r>
              <a:rPr lang="en-US" sz="2000" u="sng" dirty="0">
                <a:latin typeface="Times New Roman" panose="02020603050405020304" pitchFamily="18" charset="0"/>
                <a:cs typeface="Times New Roman" panose="02020603050405020304" pitchFamily="18" charset="0"/>
              </a:rPr>
              <a:t>Our paper:</a:t>
            </a:r>
          </a:p>
          <a:p>
            <a:pPr lvl="1" algn="just">
              <a:lnSpc>
                <a:spcPct val="120000"/>
              </a:lnSpc>
              <a:spcBef>
                <a:spcPts val="0"/>
              </a:spcBef>
            </a:pPr>
            <a:r>
              <a:rPr lang="en-US" sz="1600" dirty="0">
                <a:latin typeface="Times New Roman" panose="02020603050405020304" pitchFamily="18" charset="0"/>
                <a:cs typeface="Times New Roman" panose="02020603050405020304" pitchFamily="18" charset="0"/>
              </a:rPr>
              <a:t>maternal child care </a:t>
            </a:r>
            <a:r>
              <a:rPr lang="en-US" sz="1600" i="1" dirty="0">
                <a:latin typeface="Times New Roman" panose="02020603050405020304" pitchFamily="18" charset="0"/>
                <a:cs typeface="Times New Roman" panose="02020603050405020304" pitchFamily="18" charset="0"/>
              </a:rPr>
              <a:t>at the intensive margin</a:t>
            </a:r>
            <a:r>
              <a:rPr lang="en-US" sz="1600" dirty="0">
                <a:latin typeface="Times New Roman" panose="02020603050405020304" pitchFamily="18" charset="0"/>
                <a:cs typeface="Times New Roman" panose="02020603050405020304" pitchFamily="18" charset="0"/>
              </a:rPr>
              <a:t>, mothers’ time allocated to all children at least one of them </a:t>
            </a:r>
            <a:r>
              <a:rPr lang="en-US" sz="1600" i="1" dirty="0">
                <a:latin typeface="Times New Roman" panose="02020603050405020304" pitchFamily="18" charset="0"/>
                <a:cs typeface="Times New Roman" panose="02020603050405020304" pitchFamily="18" charset="0"/>
              </a:rPr>
              <a:t>aged 0-2</a:t>
            </a:r>
          </a:p>
          <a:p>
            <a:pPr marL="457200" lvl="1" indent="0" algn="just">
              <a:lnSpc>
                <a:spcPct val="120000"/>
              </a:lnSpc>
              <a:spcBef>
                <a:spcPts val="0"/>
              </a:spcBef>
              <a:buNone/>
            </a:pPr>
            <a:endParaRPr lang="en-US" sz="1600" dirty="0">
              <a:latin typeface="Times New Roman" panose="02020603050405020304" pitchFamily="18" charset="0"/>
              <a:cs typeface="Times New Roman" panose="02020603050405020304" pitchFamily="18" charset="0"/>
            </a:endParaRPr>
          </a:p>
          <a:p>
            <a:pPr lvl="1" algn="just">
              <a:lnSpc>
                <a:spcPct val="120000"/>
              </a:lnSpc>
              <a:spcBef>
                <a:spcPts val="0"/>
              </a:spcBef>
            </a:pPr>
            <a:r>
              <a:rPr lang="en-US" sz="1600" dirty="0">
                <a:latin typeface="Times New Roman" panose="02020603050405020304" pitchFamily="18" charset="0"/>
                <a:cs typeface="Times New Roman" panose="02020603050405020304" pitchFamily="18" charset="0"/>
              </a:rPr>
              <a:t>Data: Turkish Time Use survey</a:t>
            </a:r>
          </a:p>
          <a:p>
            <a:pPr marL="457200" lvl="1" indent="0" algn="just">
              <a:lnSpc>
                <a:spcPct val="120000"/>
              </a:lnSpc>
              <a:spcBef>
                <a:spcPts val="0"/>
              </a:spcBef>
              <a:buNone/>
            </a:pPr>
            <a:endParaRPr lang="en-US" sz="1600" dirty="0">
              <a:latin typeface="Times New Roman" panose="02020603050405020304" pitchFamily="18" charset="0"/>
              <a:cs typeface="Times New Roman" panose="02020603050405020304" pitchFamily="18" charset="0"/>
            </a:endParaRPr>
          </a:p>
          <a:p>
            <a:pPr lvl="1" algn="just">
              <a:lnSpc>
                <a:spcPct val="120000"/>
              </a:lnSpc>
              <a:spcBef>
                <a:spcPts val="0"/>
              </a:spcBef>
            </a:pPr>
            <a:r>
              <a:rPr lang="en-US" sz="1600" dirty="0">
                <a:latin typeface="Times New Roman" panose="02020603050405020304" pitchFamily="18" charset="0"/>
                <a:cs typeface="Times New Roman" panose="02020603050405020304" pitchFamily="18" charset="0"/>
              </a:rPr>
              <a:t>the </a:t>
            </a:r>
            <a:r>
              <a:rPr lang="en-US" sz="1600" i="1" dirty="0">
                <a:latin typeface="Times New Roman" panose="02020603050405020304" pitchFamily="18" charset="0"/>
                <a:cs typeface="Times New Roman" panose="02020603050405020304" pitchFamily="18" charset="0"/>
              </a:rPr>
              <a:t>quality</a:t>
            </a:r>
            <a:r>
              <a:rPr lang="en-US" sz="1600" dirty="0">
                <a:latin typeface="Times New Roman" panose="02020603050405020304" pitchFamily="18" charset="0"/>
                <a:cs typeface="Times New Roman" panose="02020603050405020304" pitchFamily="18" charset="0"/>
              </a:rPr>
              <a:t> of time spent with children: time spent in reading to children, playing with children, talking to children and educational activities accompanied by children</a:t>
            </a:r>
          </a:p>
          <a:p>
            <a:pPr marL="457200" lvl="1" indent="0" algn="just">
              <a:lnSpc>
                <a:spcPct val="120000"/>
              </a:lnSpc>
              <a:spcBef>
                <a:spcPts val="0"/>
              </a:spcBef>
              <a:buNone/>
            </a:pPr>
            <a:endParaRPr lang="en-US" sz="1600" dirty="0">
              <a:latin typeface="Times New Roman" panose="02020603050405020304" pitchFamily="18" charset="0"/>
              <a:cs typeface="Times New Roman" panose="02020603050405020304" pitchFamily="18" charset="0"/>
            </a:endParaRPr>
          </a:p>
          <a:p>
            <a:pPr lvl="1" algn="just">
              <a:lnSpc>
                <a:spcPct val="120000"/>
              </a:lnSpc>
            </a:pPr>
            <a:r>
              <a:rPr lang="en-US" sz="1600" dirty="0">
                <a:latin typeface="Times New Roman" panose="02020603050405020304" pitchFamily="18" charset="0"/>
                <a:cs typeface="Times New Roman" panose="02020603050405020304" pitchFamily="18" charset="0"/>
              </a:rPr>
              <a:t>time spent on other child care activities physical, supervisory, other child care activities and travelling with child</a:t>
            </a:r>
          </a:p>
          <a:p>
            <a:pPr marL="457200" lvl="1" indent="0" algn="just">
              <a:lnSpc>
                <a:spcPct val="120000"/>
              </a:lnSpc>
              <a:buNone/>
            </a:pPr>
            <a:endParaRPr lang="en-US" sz="1600" dirty="0">
              <a:latin typeface="Times New Roman" panose="02020603050405020304" pitchFamily="18" charset="0"/>
              <a:cs typeface="Times New Roman" panose="02020603050405020304" pitchFamily="18" charset="0"/>
            </a:endParaRPr>
          </a:p>
          <a:p>
            <a:pPr lvl="1" algn="just">
              <a:lnSpc>
                <a:spcPct val="120000"/>
              </a:lnSpc>
            </a:pPr>
            <a:r>
              <a:rPr lang="en-US" sz="1600" i="1" dirty="0">
                <a:latin typeface="Times New Roman" panose="02020603050405020304" pitchFamily="18" charset="0"/>
                <a:cs typeface="Times New Roman" panose="02020603050405020304" pitchFamily="18" charset="0"/>
              </a:rPr>
              <a:t>partners' allocation </a:t>
            </a:r>
            <a:r>
              <a:rPr lang="en-US" sz="1600" dirty="0">
                <a:latin typeface="Times New Roman" panose="02020603050405020304" pitchFamily="18" charset="0"/>
                <a:cs typeface="Times New Roman" panose="02020603050405020304" pitchFamily="18" charset="0"/>
              </a:rPr>
              <a:t>of time on reading, playing with children, talking to children, and engaging in educational activities with their children</a:t>
            </a:r>
          </a:p>
          <a:p>
            <a:pPr marL="457200" lvl="1" indent="0" algn="just">
              <a:lnSpc>
                <a:spcPct val="120000"/>
              </a:lnSpc>
              <a:buNone/>
            </a:pPr>
            <a:endParaRPr lang="en-US" sz="1600" dirty="0">
              <a:latin typeface="Times New Roman" panose="02020603050405020304" pitchFamily="18" charset="0"/>
              <a:cs typeface="Times New Roman" panose="02020603050405020304" pitchFamily="18" charset="0"/>
            </a:endParaRPr>
          </a:p>
          <a:p>
            <a:pPr lvl="1" algn="just">
              <a:lnSpc>
                <a:spcPct val="120000"/>
              </a:lnSpc>
            </a:pPr>
            <a:r>
              <a:rPr lang="en-US" sz="1600" dirty="0">
                <a:latin typeface="Times New Roman" panose="02020603050405020304" pitchFamily="18" charset="0"/>
                <a:cs typeface="Times New Roman" panose="02020603050405020304" pitchFamily="18" charset="0"/>
              </a:rPr>
              <a:t>implementing Reduced Form Regressions</a:t>
            </a:r>
          </a:p>
          <a:p>
            <a:pPr lvl="1" algn="just"/>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B33FEBC-B92F-584D-A28D-2771FC4A7EBE}"/>
              </a:ext>
            </a:extLst>
          </p:cNvPr>
          <p:cNvSpPr>
            <a:spLocks noGrp="1"/>
          </p:cNvSpPr>
          <p:nvPr>
            <p:ph type="sldNum" sz="quarter" idx="12"/>
          </p:nvPr>
        </p:nvSpPr>
        <p:spPr/>
        <p:txBody>
          <a:bodyPr/>
          <a:lstStyle/>
          <a:p>
            <a:fld id="{88C99EE2-C410-6F46-86A9-7FE7C5F8457B}" type="slidenum">
              <a:rPr lang="tr-TR" smtClean="0"/>
              <a:t>7</a:t>
            </a:fld>
            <a:endParaRPr lang="tr-TR"/>
          </a:p>
        </p:txBody>
      </p:sp>
    </p:spTree>
    <p:extLst>
      <p:ext uri="{BB962C8B-B14F-4D97-AF65-F5344CB8AC3E}">
        <p14:creationId xmlns:p14="http://schemas.microsoft.com/office/powerpoint/2010/main" val="31972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98D94-E1FA-7343-866A-722903E4C0F3}"/>
              </a:ext>
            </a:extLst>
          </p:cNvPr>
          <p:cNvSpPr>
            <a:spLocks noGrp="1"/>
          </p:cNvSpPr>
          <p:nvPr>
            <p:ph type="title"/>
          </p:nvPr>
        </p:nvSpPr>
        <p:spPr>
          <a:xfrm>
            <a:off x="213012" y="176114"/>
            <a:ext cx="7920000" cy="720000"/>
          </a:xfrm>
        </p:spPr>
        <p:txBody>
          <a:bodyPr>
            <a:noAutofit/>
          </a:bodyPr>
          <a:lstStyle/>
          <a:p>
            <a:r>
              <a:rPr lang="en-US" sz="4000" b="1" dirty="0">
                <a:solidFill>
                  <a:schemeClr val="accent5">
                    <a:lumMod val="75000"/>
                  </a:schemeClr>
                </a:solidFill>
                <a:latin typeface="Times New Roman" panose="02020603050405020304" pitchFamily="18" charset="0"/>
                <a:cs typeface="Times New Roman" panose="02020603050405020304" pitchFamily="18" charset="0"/>
              </a:rPr>
              <a:t>DATA</a:t>
            </a:r>
          </a:p>
        </p:txBody>
      </p:sp>
      <p:sp>
        <p:nvSpPr>
          <p:cNvPr id="3" name="Content Placeholder 2">
            <a:extLst>
              <a:ext uri="{FF2B5EF4-FFF2-40B4-BE49-F238E27FC236}">
                <a16:creationId xmlns:a16="http://schemas.microsoft.com/office/drawing/2014/main" id="{B8EF52CA-D2AB-494E-BFF5-AEEE1D93B49B}"/>
              </a:ext>
            </a:extLst>
          </p:cNvPr>
          <p:cNvSpPr>
            <a:spLocks noGrp="1"/>
          </p:cNvSpPr>
          <p:nvPr>
            <p:ph idx="1"/>
          </p:nvPr>
        </p:nvSpPr>
        <p:spPr>
          <a:xfrm>
            <a:off x="213012" y="896114"/>
            <a:ext cx="8640000" cy="5296868"/>
          </a:xfrm>
        </p:spPr>
        <p:txBody>
          <a:bodyPr>
            <a:normAutofit/>
          </a:bodyPr>
          <a:lstStyle/>
          <a:p>
            <a:pPr algn="just">
              <a:lnSpc>
                <a:spcPct val="100000"/>
              </a:lnSpc>
              <a:spcBef>
                <a:spcPts val="900"/>
              </a:spcBef>
            </a:pPr>
            <a:r>
              <a:rPr lang="en-US" sz="2400" b="1" dirty="0">
                <a:latin typeface="Times New Roman" panose="02020603050405020304" pitchFamily="18" charset="0"/>
                <a:cs typeface="Times New Roman" panose="02020603050405020304" pitchFamily="18" charset="0"/>
              </a:rPr>
              <a:t>Data Source: </a:t>
            </a:r>
            <a:r>
              <a:rPr lang="en-US" sz="2400" dirty="0">
                <a:latin typeface="Times New Roman" panose="02020603050405020304" pitchFamily="18" charset="0"/>
                <a:cs typeface="Times New Roman" panose="02020603050405020304" pitchFamily="18" charset="0"/>
              </a:rPr>
              <a:t>Turkish Time Use Survey</a:t>
            </a:r>
          </a:p>
          <a:p>
            <a:pPr algn="just">
              <a:lnSpc>
                <a:spcPct val="100000"/>
              </a:lnSpc>
              <a:spcBef>
                <a:spcPts val="900"/>
              </a:spcBef>
            </a:pPr>
            <a:r>
              <a:rPr lang="tr-TR" sz="2400" b="1" dirty="0" err="1">
                <a:latin typeface="Times New Roman" panose="02020603050405020304" pitchFamily="18" charset="0"/>
                <a:cs typeface="Times New Roman" panose="02020603050405020304" pitchFamily="18" charset="0"/>
              </a:rPr>
              <a:t>Period</a:t>
            </a:r>
            <a:r>
              <a:rPr lang="tr-TR"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August 2014-July 2015 </a:t>
            </a:r>
          </a:p>
          <a:p>
            <a:pPr algn="just">
              <a:lnSpc>
                <a:spcPct val="100000"/>
              </a:lnSpc>
              <a:spcBef>
                <a:spcPts val="900"/>
              </a:spcBef>
            </a:pPr>
            <a:r>
              <a:rPr lang="en-US" sz="2400" b="1" dirty="0">
                <a:latin typeface="Times New Roman" panose="02020603050405020304" pitchFamily="18" charset="0"/>
                <a:cs typeface="Times New Roman" panose="02020603050405020304" pitchFamily="18" charset="0"/>
              </a:rPr>
              <a:t>Sample: </a:t>
            </a:r>
            <a:r>
              <a:rPr lang="en-US" sz="2400" dirty="0">
                <a:latin typeface="Times New Roman" panose="02020603050405020304" pitchFamily="18" charset="0"/>
                <a:cs typeface="Times New Roman" panose="02020603050405020304" pitchFamily="18" charset="0"/>
              </a:rPr>
              <a:t>Married mothers having at least one child under aged between 0 and 2.</a:t>
            </a:r>
            <a:endParaRPr lang="en-US" sz="2400" b="1" dirty="0">
              <a:latin typeface="Times New Roman" panose="02020603050405020304" pitchFamily="18" charset="0"/>
              <a:cs typeface="Times New Roman" panose="02020603050405020304" pitchFamily="18" charset="0"/>
            </a:endParaRPr>
          </a:p>
          <a:p>
            <a:pPr lvl="1" algn="just">
              <a:lnSpc>
                <a:spcPct val="100000"/>
              </a:lnSpc>
              <a:spcBef>
                <a:spcPts val="900"/>
              </a:spcBef>
            </a:pPr>
            <a:r>
              <a:rPr lang="en-US" sz="2000" dirty="0">
                <a:latin typeface="Times New Roman" panose="02020603050405020304" pitchFamily="18" charset="0"/>
                <a:cs typeface="Times New Roman" panose="02020603050405020304" pitchFamily="18" charset="0"/>
              </a:rPr>
              <a:t>Mothers born between 1980 and 1992 (</a:t>
            </a:r>
            <a:r>
              <a:rPr lang="en-US" sz="2000" i="1" dirty="0">
                <a:latin typeface="Times New Roman" panose="02020603050405020304" pitchFamily="18" charset="0"/>
                <a:cs typeface="Times New Roman" panose="02020603050405020304" pitchFamily="18" charset="0"/>
              </a:rPr>
              <a:t>aged 22-35</a:t>
            </a:r>
            <a:r>
              <a:rPr lang="en-US" sz="2000" dirty="0">
                <a:latin typeface="Times New Roman" panose="02020603050405020304" pitchFamily="18" charset="0"/>
                <a:cs typeface="Times New Roman" panose="02020603050405020304" pitchFamily="18" charset="0"/>
              </a:rPr>
              <a:t>)</a:t>
            </a:r>
          </a:p>
          <a:p>
            <a:pPr lvl="1" algn="just">
              <a:lnSpc>
                <a:spcPct val="100000"/>
              </a:lnSpc>
              <a:spcBef>
                <a:spcPts val="900"/>
              </a:spcBef>
            </a:pPr>
            <a:r>
              <a:rPr lang="en-US" sz="2000" dirty="0">
                <a:latin typeface="Times New Roman" panose="02020603050405020304" pitchFamily="18" charset="0"/>
                <a:cs typeface="Times New Roman" panose="02020603050405020304" pitchFamily="18" charset="0"/>
              </a:rPr>
              <a:t>Treatment Group: Mothers born between 1987 and 1992 (</a:t>
            </a:r>
            <a:r>
              <a:rPr lang="en-US" sz="2000" i="1" dirty="0">
                <a:latin typeface="Times New Roman" panose="02020603050405020304" pitchFamily="18" charset="0"/>
                <a:cs typeface="Times New Roman" panose="02020603050405020304" pitchFamily="18" charset="0"/>
              </a:rPr>
              <a:t>aged 22-28</a:t>
            </a:r>
            <a:r>
              <a:rPr lang="en-US" sz="2000" dirty="0">
                <a:latin typeface="Times New Roman" panose="02020603050405020304" pitchFamily="18" charset="0"/>
                <a:cs typeface="Times New Roman" panose="02020603050405020304" pitchFamily="18" charset="0"/>
              </a:rPr>
              <a:t>)</a:t>
            </a:r>
          </a:p>
          <a:p>
            <a:pPr lvl="1" algn="just">
              <a:lnSpc>
                <a:spcPct val="100000"/>
              </a:lnSpc>
              <a:spcBef>
                <a:spcPts val="900"/>
              </a:spcBef>
            </a:pPr>
            <a:r>
              <a:rPr lang="en-US" sz="2000" dirty="0">
                <a:latin typeface="Times New Roman" panose="02020603050405020304" pitchFamily="18" charset="0"/>
                <a:cs typeface="Times New Roman" panose="02020603050405020304" pitchFamily="18" charset="0"/>
              </a:rPr>
              <a:t>Control Group: Mothers born between 1980 and 1985 (</a:t>
            </a:r>
            <a:r>
              <a:rPr lang="en-US" sz="2000" i="1" dirty="0">
                <a:latin typeface="Times New Roman" panose="02020603050405020304" pitchFamily="18" charset="0"/>
                <a:cs typeface="Times New Roman" panose="02020603050405020304" pitchFamily="18" charset="0"/>
              </a:rPr>
              <a:t>aged 29-35</a:t>
            </a:r>
            <a:r>
              <a:rPr lang="en-US" sz="2000" dirty="0">
                <a:latin typeface="Times New Roman" panose="02020603050405020304" pitchFamily="18" charset="0"/>
                <a:cs typeface="Times New Roman" panose="02020603050405020304" pitchFamily="18" charset="0"/>
              </a:rPr>
              <a:t>)</a:t>
            </a:r>
          </a:p>
          <a:p>
            <a:pPr lvl="1" algn="just">
              <a:lnSpc>
                <a:spcPct val="100000"/>
              </a:lnSpc>
              <a:spcBef>
                <a:spcPts val="900"/>
              </a:spcBef>
            </a:pPr>
            <a:r>
              <a:rPr lang="en-US" sz="2000" dirty="0">
                <a:latin typeface="Times New Roman" panose="02020603050405020304" pitchFamily="18" charset="0"/>
                <a:cs typeface="Times New Roman" panose="02020603050405020304" pitchFamily="18" charset="0"/>
              </a:rPr>
              <a:t>Mothers who were born in 1986 are excluded.</a:t>
            </a:r>
          </a:p>
          <a:p>
            <a:pPr marL="0" indent="0">
              <a:lnSpc>
                <a:spcPct val="100000"/>
              </a:lnSpc>
              <a:buNone/>
            </a:pPr>
            <a:endParaRPr lang="tr-TR" sz="2400" dirty="0">
              <a:latin typeface="Times New Roman" panose="02020603050405020304" pitchFamily="18" charset="0"/>
              <a:cs typeface="Times New Roman" panose="02020603050405020304" pitchFamily="18" charset="0"/>
            </a:endParaRPr>
          </a:p>
          <a:p>
            <a:pPr algn="just">
              <a:lnSpc>
                <a:spcPct val="100000"/>
              </a:lnSpc>
            </a:pPr>
            <a:r>
              <a:rPr lang="tr-TR" sz="2400" dirty="0" err="1">
                <a:latin typeface="Times New Roman" panose="02020603050405020304" pitchFamily="18" charset="0"/>
                <a:cs typeface="Times New Roman" panose="02020603050405020304" pitchFamily="18" charset="0"/>
              </a:rPr>
              <a:t>Turkish</a:t>
            </a:r>
            <a:r>
              <a:rPr lang="tr-TR" sz="2400" dirty="0">
                <a:latin typeface="Times New Roman" panose="02020603050405020304" pitchFamily="18" charset="0"/>
                <a:cs typeface="Times New Roman" panose="02020603050405020304" pitchFamily="18" charset="0"/>
              </a:rPr>
              <a:t> Time </a:t>
            </a:r>
            <a:r>
              <a:rPr lang="tr-TR" sz="2400" dirty="0" err="1">
                <a:latin typeface="Times New Roman" panose="02020603050405020304" pitchFamily="18" charset="0"/>
                <a:cs typeface="Times New Roman" panose="02020603050405020304" pitchFamily="18" charset="0"/>
              </a:rPr>
              <a:t>Use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Survey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was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designed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to</a:t>
            </a:r>
            <a:r>
              <a:rPr lang="tr-TR" sz="2400" dirty="0">
                <a:latin typeface="Times New Roman" panose="02020603050405020304" pitchFamily="18" charset="0"/>
                <a:cs typeface="Times New Roman" panose="02020603050405020304" pitchFamily="18" charset="0"/>
              </a:rPr>
              <a:t> be </a:t>
            </a:r>
            <a:r>
              <a:rPr lang="tr-TR" sz="2400" dirty="0" err="1">
                <a:latin typeface="Times New Roman" panose="02020603050405020304" pitchFamily="18" charset="0"/>
                <a:cs typeface="Times New Roman" panose="02020603050405020304" pitchFamily="18" charset="0"/>
              </a:rPr>
              <a:t>part</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Harmonized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European</a:t>
            </a:r>
            <a:r>
              <a:rPr lang="tr-TR" sz="2400" dirty="0">
                <a:latin typeface="Times New Roman" panose="02020603050405020304" pitchFamily="18" charset="0"/>
                <a:cs typeface="Times New Roman" panose="02020603050405020304" pitchFamily="18" charset="0"/>
              </a:rPr>
              <a:t> Time </a:t>
            </a:r>
            <a:r>
              <a:rPr lang="tr-TR" sz="2400" dirty="0" err="1">
                <a:latin typeface="Times New Roman" panose="02020603050405020304" pitchFamily="18" charset="0"/>
                <a:cs typeface="Times New Roman" panose="02020603050405020304" pitchFamily="18" charset="0"/>
              </a:rPr>
              <a:t>Use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Study</a:t>
            </a:r>
            <a:r>
              <a:rPr lang="tr-TR" sz="2400" dirty="0">
                <a:latin typeface="Times New Roman" panose="02020603050405020304" pitchFamily="18" charset="0"/>
                <a:cs typeface="Times New Roman" panose="02020603050405020304" pitchFamily="18" charset="0"/>
              </a:rPr>
              <a:t> (HETUS)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utilized</a:t>
            </a:r>
            <a:r>
              <a:rPr lang="tr-TR" sz="2400" dirty="0">
                <a:latin typeface="Times New Roman" panose="02020603050405020304" pitchFamily="18" charset="0"/>
                <a:cs typeface="Times New Roman" panose="02020603050405020304" pitchFamily="18" charset="0"/>
              </a:rPr>
              <a:t> EUROSTAT (2000a, 2000b) </a:t>
            </a:r>
            <a:r>
              <a:rPr lang="tr-TR" sz="2400" dirty="0" err="1">
                <a:latin typeface="Times New Roman" panose="02020603050405020304" pitchFamily="18" charset="0"/>
                <a:cs typeface="Times New Roman" panose="02020603050405020304" pitchFamily="18" charset="0"/>
              </a:rPr>
              <a:t>activity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classifications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coding</a:t>
            </a:r>
            <a:r>
              <a:rPr lang="tr-TR" sz="2400" dirty="0">
                <a:latin typeface="Times New Roman" panose="02020603050405020304" pitchFamily="18" charset="0"/>
                <a:cs typeface="Times New Roman" panose="02020603050405020304" pitchFamily="18" charset="0"/>
              </a:rPr>
              <a:t> as </a:t>
            </a:r>
            <a:r>
              <a:rPr lang="tr-TR" sz="2400" dirty="0" err="1">
                <a:latin typeface="Times New Roman" panose="02020603050405020304" pitchFamily="18" charset="0"/>
                <a:cs typeface="Times New Roman" panose="02020603050405020304" pitchFamily="18" charset="0"/>
              </a:rPr>
              <a:t>its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basis</a:t>
            </a:r>
            <a:r>
              <a:rPr lang="tr-TR" sz="2400" dirty="0">
                <a:latin typeface="Times New Roman" panose="02020603050405020304" pitchFamily="18" charset="0"/>
                <a:cs typeface="Times New Roman" panose="02020603050405020304" pitchFamily="18" charset="0"/>
              </a:rPr>
              <a:t>.</a:t>
            </a:r>
          </a:p>
          <a:p>
            <a:pPr algn="just">
              <a:lnSpc>
                <a:spcPct val="120000"/>
              </a:lnSpc>
              <a:spcBef>
                <a:spcPts val="900"/>
              </a:spcBef>
            </a:pPr>
            <a:endParaRPr lang="en-US" sz="2400" dirty="0">
              <a:latin typeface="Times" pitchFamily="2" charset="0"/>
            </a:endParaRPr>
          </a:p>
          <a:p>
            <a:pPr marL="0" indent="0" algn="just">
              <a:lnSpc>
                <a:spcPct val="120000"/>
              </a:lnSpc>
              <a:spcBef>
                <a:spcPts val="900"/>
              </a:spcBef>
              <a:buNone/>
            </a:pPr>
            <a:endParaRPr lang="en-US" sz="7700" dirty="0">
              <a:latin typeface="Times" pitchFamily="2" charset="0"/>
            </a:endParaRPr>
          </a:p>
        </p:txBody>
      </p:sp>
      <p:sp>
        <p:nvSpPr>
          <p:cNvPr id="4" name="Slide Number Placeholder 3">
            <a:extLst>
              <a:ext uri="{FF2B5EF4-FFF2-40B4-BE49-F238E27FC236}">
                <a16:creationId xmlns:a16="http://schemas.microsoft.com/office/drawing/2014/main" id="{6F5A936E-C626-1A43-ABCE-E96FA9FCDD68}"/>
              </a:ext>
            </a:extLst>
          </p:cNvPr>
          <p:cNvSpPr>
            <a:spLocks noGrp="1"/>
          </p:cNvSpPr>
          <p:nvPr>
            <p:ph type="sldNum" sz="quarter" idx="12"/>
          </p:nvPr>
        </p:nvSpPr>
        <p:spPr/>
        <p:txBody>
          <a:bodyPr/>
          <a:lstStyle/>
          <a:p>
            <a:fld id="{88C99EE2-C410-6F46-86A9-7FE7C5F8457B}" type="slidenum">
              <a:rPr lang="tr-TR" smtClean="0"/>
              <a:t>8</a:t>
            </a:fld>
            <a:endParaRPr lang="tr-TR"/>
          </a:p>
        </p:txBody>
      </p:sp>
    </p:spTree>
    <p:extLst>
      <p:ext uri="{BB962C8B-B14F-4D97-AF65-F5344CB8AC3E}">
        <p14:creationId xmlns:p14="http://schemas.microsoft.com/office/powerpoint/2010/main" val="3007000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8DF0E-6547-B34F-8C3C-B7B9173365FB}"/>
              </a:ext>
            </a:extLst>
          </p:cNvPr>
          <p:cNvSpPr>
            <a:spLocks noGrp="1"/>
          </p:cNvSpPr>
          <p:nvPr>
            <p:ph type="title"/>
          </p:nvPr>
        </p:nvSpPr>
        <p:spPr>
          <a:xfrm>
            <a:off x="628649" y="365127"/>
            <a:ext cx="7990057" cy="850830"/>
          </a:xfrm>
        </p:spPr>
        <p:txBody>
          <a:bodyPr>
            <a:normAutofit/>
          </a:bodyPr>
          <a:lstStyle/>
          <a:p>
            <a:r>
              <a:rPr lang="tr-TR" sz="4000" b="1" dirty="0">
                <a:solidFill>
                  <a:schemeClr val="accent5">
                    <a:lumMod val="75000"/>
                  </a:schemeClr>
                </a:solidFill>
                <a:latin typeface="Times New Roman" panose="02020603050405020304" pitchFamily="18" charset="0"/>
                <a:cs typeface="Times New Roman" panose="02020603050405020304" pitchFamily="18" charset="0"/>
              </a:rPr>
              <a:t>CONCEPTUAL FRAMEWORK</a:t>
            </a:r>
          </a:p>
        </p:txBody>
      </p:sp>
      <p:sp>
        <p:nvSpPr>
          <p:cNvPr id="3" name="Content Placeholder 2">
            <a:extLst>
              <a:ext uri="{FF2B5EF4-FFF2-40B4-BE49-F238E27FC236}">
                <a16:creationId xmlns:a16="http://schemas.microsoft.com/office/drawing/2014/main" id="{A2F7BDED-F4A1-8A4D-A522-B19CFB6AD34E}"/>
              </a:ext>
            </a:extLst>
          </p:cNvPr>
          <p:cNvSpPr>
            <a:spLocks noGrp="1"/>
          </p:cNvSpPr>
          <p:nvPr>
            <p:ph idx="1"/>
          </p:nvPr>
        </p:nvSpPr>
        <p:spPr>
          <a:xfrm>
            <a:off x="628650" y="1361873"/>
            <a:ext cx="7886700" cy="4766452"/>
          </a:xfrm>
        </p:spPr>
        <p:txBody>
          <a:bodyPr>
            <a:normAutofit/>
          </a:bodyPr>
          <a:lstStyle/>
          <a:p>
            <a:pPr>
              <a:lnSpc>
                <a:spcPct val="110000"/>
              </a:lnSpc>
              <a:spcBef>
                <a:spcPts val="0"/>
              </a:spcBef>
            </a:pPr>
            <a:r>
              <a:rPr lang="en-US" dirty="0">
                <a:latin typeface="Times New Roman" panose="02020603050405020304" pitchFamily="18" charset="0"/>
                <a:cs typeface="Times New Roman" panose="02020603050405020304" pitchFamily="18" charset="0"/>
              </a:rPr>
              <a:t>The compulsory schooling may improve mothers’ labor market outcomes and preferences for childcare. </a:t>
            </a:r>
          </a:p>
          <a:p>
            <a:pPr>
              <a:lnSpc>
                <a:spcPct val="100000"/>
              </a:lnSpc>
            </a:pPr>
            <a:r>
              <a:rPr lang="en-US" dirty="0">
                <a:latin typeface="Times New Roman" panose="02020603050405020304" pitchFamily="18" charset="0"/>
                <a:cs typeface="Times New Roman" panose="02020603050405020304" pitchFamily="18" charset="0"/>
              </a:rPr>
              <a:t>Education may affect parental attitudes as more educated mothers might be better informed on the benefits of early childhood education. </a:t>
            </a:r>
          </a:p>
          <a:p>
            <a:pPr>
              <a:lnSpc>
                <a:spcPct val="100000"/>
              </a:lnSpc>
            </a:pPr>
            <a:r>
              <a:rPr lang="en-US" dirty="0">
                <a:latin typeface="Times New Roman" panose="02020603050405020304" pitchFamily="18" charset="0"/>
                <a:cs typeface="Times New Roman" panose="02020603050405020304" pitchFamily="18" charset="0"/>
              </a:rPr>
              <a:t>Assortative mating can result in individuals selecting partners who possess a greater understanding of the significance of educational activities.</a:t>
            </a:r>
          </a:p>
        </p:txBody>
      </p:sp>
      <p:sp>
        <p:nvSpPr>
          <p:cNvPr id="4" name="Slide Number Placeholder 3">
            <a:extLst>
              <a:ext uri="{FF2B5EF4-FFF2-40B4-BE49-F238E27FC236}">
                <a16:creationId xmlns:a16="http://schemas.microsoft.com/office/drawing/2014/main" id="{67FADB7E-03B5-8742-A578-992CB7813331}"/>
              </a:ext>
            </a:extLst>
          </p:cNvPr>
          <p:cNvSpPr>
            <a:spLocks noGrp="1"/>
          </p:cNvSpPr>
          <p:nvPr>
            <p:ph type="sldNum" sz="quarter" idx="12"/>
          </p:nvPr>
        </p:nvSpPr>
        <p:spPr/>
        <p:txBody>
          <a:bodyPr/>
          <a:lstStyle/>
          <a:p>
            <a:fld id="{88C99EE2-C410-6F46-86A9-7FE7C5F8457B}" type="slidenum">
              <a:rPr lang="tr-TR" smtClean="0"/>
              <a:t>9</a:t>
            </a:fld>
            <a:endParaRPr lang="tr-TR"/>
          </a:p>
        </p:txBody>
      </p:sp>
    </p:spTree>
    <p:extLst>
      <p:ext uri="{BB962C8B-B14F-4D97-AF65-F5344CB8AC3E}">
        <p14:creationId xmlns:p14="http://schemas.microsoft.com/office/powerpoint/2010/main" val="7111484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LE_SOLE_ASSLE_2020" id="{54DCA220-07AD-564A-81E4-0F7C96DDF3E9}" vid="{DFA92B49-98DC-614C-BAF6-1960FAAD1E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2188</TotalTime>
  <Words>2060</Words>
  <Application>Microsoft Macintosh PowerPoint</Application>
  <PresentationFormat>On-screen Show (4:3)</PresentationFormat>
  <Paragraphs>232</Paragraphs>
  <Slides>35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Cambria Math</vt:lpstr>
      <vt:lpstr>Times</vt:lpstr>
      <vt:lpstr>Times New Roman</vt:lpstr>
      <vt:lpstr>Office Theme</vt:lpstr>
      <vt:lpstr>Mother’s Education and Early Childhood Educational Care</vt:lpstr>
      <vt:lpstr>MOTIVATION: </vt:lpstr>
      <vt:lpstr>RESEARCH QUESTION</vt:lpstr>
      <vt:lpstr>BACKGROUND:  1997 Compulsory Schooling Reform</vt:lpstr>
      <vt:lpstr>RELATED LITERATURE</vt:lpstr>
      <vt:lpstr>RELATED LITERATURE</vt:lpstr>
      <vt:lpstr>CONTRIBUTION</vt:lpstr>
      <vt:lpstr>DATA</vt:lpstr>
      <vt:lpstr>CONCEPTUAL FRAMEWORK</vt:lpstr>
      <vt:lpstr> IDENTIFICATION </vt:lpstr>
      <vt:lpstr>Why we use Reduced Form  Regression design?</vt:lpstr>
      <vt:lpstr>IDENTIFICATION (cont’d)</vt:lpstr>
      <vt:lpstr>RESULTS</vt:lpstr>
      <vt:lpstr>DESCRIPTIVE STATISTICS</vt:lpstr>
      <vt:lpstr>The Impact of Exposure to the Education Reform on Sample Selection and Fertility </vt:lpstr>
      <vt:lpstr>The Impact of Exposure to the Education Reform on Educational Outcomes </vt:lpstr>
      <vt:lpstr>The Impact of Exposure to the Education Reform on Early Childhood Care Outcomes</vt:lpstr>
      <vt:lpstr>POTENTIAL MECHANISM</vt:lpstr>
      <vt:lpstr>The Impact of Exposure to the Education Reform on Activities Accompanied by Children </vt:lpstr>
      <vt:lpstr>RESULTS</vt:lpstr>
      <vt:lpstr>ROBUSTNESS CHECK:</vt:lpstr>
      <vt:lpstr>REVISITING USTA (2020) with Turkish TUS</vt:lpstr>
      <vt:lpstr>REVISITING USTA (2020) with Turkish TUS  </vt:lpstr>
      <vt:lpstr>CONCLUSION</vt:lpstr>
      <vt:lpstr>PowerPoint Presentation</vt:lpstr>
      <vt:lpstr>The Impact of Exposure to the Education Reform on the Number of Children and the Age of Child </vt:lpstr>
      <vt:lpstr>The Impact of Education Reform on Husband’s Characteristics </vt:lpstr>
      <vt:lpstr>The Impact of Exposure to the Education Reform on Labor Market Outcomes of Mothers</vt:lpstr>
      <vt:lpstr>The Impact of Exposure to the Education Reform on Stay-at-Home mothers’ Early Childhood Care Outcomes </vt:lpstr>
      <vt:lpstr>The Impact of Exposure to the Education Reform on Husband’s Time Spent in Early Childhood Care (in min. per week) </vt:lpstr>
      <vt:lpstr>The Impact of Exposure to the Education Reform on Other Child Care Outcomes </vt:lpstr>
      <vt:lpstr>The Impact of Maternal Education on Early Childhood Care Outcomes-OLS regressions</vt:lpstr>
      <vt:lpstr>Placebo test</vt:lpstr>
      <vt:lpstr>Robustness check 1</vt:lpstr>
      <vt:lpstr>Robustness check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 Education and Early Childhood Care: Is there a causal effect?</dc:title>
  <dc:creator>Halit Akar</dc:creator>
  <cp:lastModifiedBy>Cagla Okten Hasker</cp:lastModifiedBy>
  <cp:revision>114</cp:revision>
  <cp:lastPrinted>2023-09-26T16:20:10Z</cp:lastPrinted>
  <dcterms:created xsi:type="dcterms:W3CDTF">2020-06-17T18:54:01Z</dcterms:created>
  <dcterms:modified xsi:type="dcterms:W3CDTF">2023-09-27T10:09:12Z</dcterms:modified>
</cp:coreProperties>
</file>