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58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BB75-DF9C-4D28-BF60-2A29DEE163E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8B51B-2305-4D34-B517-7DD130640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9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BB75-DF9C-4D28-BF60-2A29DEE163E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8B51B-2305-4D34-B517-7DD130640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6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BB75-DF9C-4D28-BF60-2A29DEE163E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8B51B-2305-4D34-B517-7DD130640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9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BB75-DF9C-4D28-BF60-2A29DEE163E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8B51B-2305-4D34-B517-7DD130640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BB75-DF9C-4D28-BF60-2A29DEE163E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8B51B-2305-4D34-B517-7DD130640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3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BB75-DF9C-4D28-BF60-2A29DEE163E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8B51B-2305-4D34-B517-7DD130640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8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BB75-DF9C-4D28-BF60-2A29DEE163E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8B51B-2305-4D34-B517-7DD130640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9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BB75-DF9C-4D28-BF60-2A29DEE163E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8B51B-2305-4D34-B517-7DD130640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BB75-DF9C-4D28-BF60-2A29DEE163E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8B51B-2305-4D34-B517-7DD130640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1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BB75-DF9C-4D28-BF60-2A29DEE163E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8B51B-2305-4D34-B517-7DD130640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5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BB75-DF9C-4D28-BF60-2A29DEE163E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8B51B-2305-4D34-B517-7DD130640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7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DBB75-DF9C-4D28-BF60-2A29DEE163E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8B51B-2305-4D34-B517-7DD130640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2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of “Mothers’ Education &amp; Early Childhood Care” by </a:t>
            </a:r>
            <a:r>
              <a:rPr lang="en-US" dirty="0" err="1" smtClean="0"/>
              <a:t>Çağla</a:t>
            </a:r>
            <a:r>
              <a:rPr lang="en-US" dirty="0" smtClean="0"/>
              <a:t> </a:t>
            </a:r>
            <a:r>
              <a:rPr lang="en-US" dirty="0" err="1" smtClean="0"/>
              <a:t>Ökten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Hasan Tekgüç, discussant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Annual Istanbul Meeting on Human Capital: Economics of Education, Health, and Worker Productivity</a:t>
            </a:r>
          </a:p>
          <a:p>
            <a:r>
              <a:rPr lang="en-US" dirty="0" smtClean="0"/>
              <a:t>October 19</a:t>
            </a:r>
            <a:r>
              <a:rPr lang="en-US" baseline="30000" dirty="0" smtClean="0"/>
              <a:t>th</a:t>
            </a:r>
            <a:r>
              <a:rPr lang="en-US" dirty="0" smtClean="0"/>
              <a:t>, 2023</a:t>
            </a:r>
          </a:p>
          <a:p>
            <a:r>
              <a:rPr lang="en-US" dirty="0" err="1" smtClean="0"/>
              <a:t>Bahçeşehir</a:t>
            </a:r>
            <a:r>
              <a:rPr lang="en-US" dirty="0" smtClean="0"/>
              <a:t>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7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25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does mothers matter for early childhood educ.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9118"/>
            <a:ext cx="10515600" cy="45178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Early childhood education </a:t>
            </a:r>
            <a:r>
              <a:rPr lang="en-US" dirty="0" smtClean="0">
                <a:sym typeface="Wingdings" panose="05000000000000000000" pitchFamily="2" charset="2"/>
              </a:rPr>
              <a:t> long term benefit for educational &amp; labor market outcomes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However, 78% of developing country children are not enrolled in pre-primary education.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Hence their early education is in the hands of their primary caregivers: mothers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Existing studies report association btw mothers education level and parental time investment in children.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Existing literature likely suffers from omitted variable bias.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Unobservable individual factors (such as intelligence) and unobservable family characteristics (social norms etc.) affect both mother’s education and CC behavior.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40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469"/>
          </a:xfrm>
        </p:spPr>
        <p:txBody>
          <a:bodyPr/>
          <a:lstStyle/>
          <a:p>
            <a:r>
              <a:rPr lang="en-US" dirty="0" smtClean="0"/>
              <a:t>Paper’s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497"/>
            <a:ext cx="10515600" cy="50174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1997 education reform to establish whether causal relationship exists btw mother’s education and time spent in early childhood care (especially education related)</a:t>
            </a:r>
          </a:p>
          <a:p>
            <a:r>
              <a:rPr lang="en-US" dirty="0" smtClean="0"/>
              <a:t>Time use survey 2014-15 which has more detailed questions and continuous data (intensive margin) instead of binary answers in TDHS.</a:t>
            </a:r>
          </a:p>
          <a:p>
            <a:pPr lvl="1"/>
            <a:r>
              <a:rPr lang="en-US" i="1" dirty="0" smtClean="0"/>
              <a:t>Time spent in playing games with children, reading and talking to children</a:t>
            </a:r>
          </a:p>
          <a:p>
            <a:pPr lvl="1"/>
            <a:r>
              <a:rPr lang="en-US" i="1" dirty="0" smtClean="0"/>
              <a:t>Time spent in educational activities accompanied by children</a:t>
            </a:r>
          </a:p>
          <a:p>
            <a:r>
              <a:rPr lang="en-US" dirty="0" smtClean="0"/>
              <a:t>Intend-to-treat regression instead of IV b/c of failure of exclusion criteria</a:t>
            </a:r>
            <a:r>
              <a:rPr lang="en-US" dirty="0" smtClean="0">
                <a:sym typeface="Wingdings" panose="05000000000000000000" pitchFamily="2" charset="2"/>
              </a:rPr>
              <a:t> reform increased the probability of marrying more educated men.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Mothers age in years instead of months. Birth months are bunched at January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568" y="4365939"/>
            <a:ext cx="3807498" cy="78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109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Well-done empirical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1: whole, treatment, and control samples separately</a:t>
            </a:r>
          </a:p>
          <a:p>
            <a:r>
              <a:rPr lang="en-US" dirty="0" smtClean="0"/>
              <a:t>Table 2: Test sample selection and fertility to establish that control variables are not confounders</a:t>
            </a:r>
          </a:p>
          <a:p>
            <a:r>
              <a:rPr lang="en-US" dirty="0" smtClean="0"/>
              <a:t>Table 3: Establish that reform impacted educational outcomes</a:t>
            </a:r>
          </a:p>
          <a:p>
            <a:r>
              <a:rPr lang="en-US" dirty="0" smtClean="0"/>
              <a:t>All main analysis with alternative bandwidths</a:t>
            </a:r>
          </a:p>
          <a:p>
            <a:r>
              <a:rPr lang="en-US" dirty="0" smtClean="0"/>
              <a:t>Reproduce OLS results parallel to existing studies: Table B.8</a:t>
            </a:r>
          </a:p>
          <a:p>
            <a:r>
              <a:rPr lang="en-US" dirty="0" smtClean="0"/>
              <a:t>Reconciliation with </a:t>
            </a:r>
            <a:r>
              <a:rPr lang="en-US" dirty="0" err="1" smtClean="0"/>
              <a:t>Usta</a:t>
            </a:r>
            <a:r>
              <a:rPr lang="en-US" dirty="0" smtClean="0"/>
              <a:t> (2020): Table B.12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4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0042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Critique 1: Why do you trust pediatricians and child development experts more than sociologists?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1984"/>
            <a:ext cx="10515600" cy="45649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Authors rightly suspect that parental education &amp; child lit from sociology and social psychology is riven with omitted variable bias. </a:t>
            </a:r>
          </a:p>
          <a:p>
            <a:r>
              <a:rPr lang="en-US" dirty="0" smtClean="0"/>
              <a:t> But </a:t>
            </a:r>
            <a:r>
              <a:rPr lang="tr-TR" dirty="0" err="1" smtClean="0"/>
              <a:t>authors</a:t>
            </a:r>
            <a:r>
              <a:rPr lang="en-US" dirty="0" smtClean="0"/>
              <a:t> </a:t>
            </a:r>
            <a:r>
              <a:rPr lang="en-US" dirty="0" smtClean="0"/>
              <a:t>construct their main dependent variable based on pediatricians’ and child development expert advise.</a:t>
            </a:r>
          </a:p>
          <a:p>
            <a:pPr lvl="1"/>
            <a:r>
              <a:rPr lang="en-US" i="1" dirty="0" smtClean="0"/>
              <a:t>Time spent in playing games with children, reading and talking to children</a:t>
            </a:r>
          </a:p>
          <a:p>
            <a:r>
              <a:rPr lang="en-US" dirty="0" smtClean="0"/>
              <a:t>Reading to children </a:t>
            </a:r>
            <a:r>
              <a:rPr lang="en-US" dirty="0" smtClean="0">
                <a:sym typeface="Wingdings" panose="05000000000000000000" pitchFamily="2" charset="2"/>
              </a:rPr>
              <a:t> labor market outcome 20 years later? is exactly the kind of question you do NOT trust practicing experts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Their “data” are convenience samples and anecdotes.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They have </a:t>
            </a:r>
            <a:r>
              <a:rPr lang="en-US" dirty="0" smtClean="0">
                <a:sym typeface="Wingdings" panose="05000000000000000000" pitchFamily="2" charset="2"/>
              </a:rPr>
              <a:t>no </a:t>
            </a:r>
            <a:r>
              <a:rPr lang="tr-TR" dirty="0" smtClean="0">
                <a:sym typeface="Wingdings" panose="05000000000000000000" pitchFamily="2" charset="2"/>
              </a:rPr>
              <a:t>"</a:t>
            </a:r>
            <a:r>
              <a:rPr lang="en-US" dirty="0" smtClean="0">
                <a:sym typeface="Wingdings" panose="05000000000000000000" pitchFamily="2" charset="2"/>
              </a:rPr>
              <a:t>skin-in-the-game</a:t>
            </a:r>
            <a:r>
              <a:rPr lang="tr-TR" dirty="0" smtClean="0">
                <a:sym typeface="Wingdings" panose="05000000000000000000" pitchFamily="2" charset="2"/>
              </a:rPr>
              <a:t>"</a:t>
            </a:r>
            <a:endParaRPr lang="en-US" dirty="0" smtClean="0"/>
          </a:p>
          <a:p>
            <a:r>
              <a:rPr lang="en-US" dirty="0" smtClean="0"/>
              <a:t>Child development lit: Blaming mothers industrial </a:t>
            </a:r>
            <a:r>
              <a:rPr lang="en-US" dirty="0" smtClean="0"/>
              <a:t>complex</a:t>
            </a:r>
            <a:endParaRPr lang="tr-TR" dirty="0" smtClean="0"/>
          </a:p>
          <a:p>
            <a:pPr lvl="1"/>
            <a:r>
              <a:rPr lang="en-US" dirty="0" smtClean="0"/>
              <a:t>Can you test children's independent play-time?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 2: Clustering of standard errors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Mothers sample is only 606 observations in 6 year </a:t>
            </a:r>
            <a:r>
              <a:rPr lang="en-US" sz="2600" dirty="0" err="1" smtClean="0"/>
              <a:t>bandwi</a:t>
            </a:r>
            <a:r>
              <a:rPr lang="tr-TR" sz="2600" dirty="0" smtClean="0"/>
              <a:t>d</a:t>
            </a:r>
            <a:r>
              <a:rPr lang="en-US" sz="2600" dirty="0" err="1" smtClean="0"/>
              <a:t>th</a:t>
            </a:r>
            <a:r>
              <a:rPr lang="en-US" sz="2600" dirty="0" err="1" smtClean="0"/>
              <a:t>.</a:t>
            </a:r>
            <a:endParaRPr lang="en-US" sz="2600" dirty="0" smtClean="0"/>
          </a:p>
          <a:p>
            <a:r>
              <a:rPr lang="en-US" sz="2600" dirty="0" smtClean="0"/>
              <a:t>P11: “…standard errors are </a:t>
            </a:r>
            <a:r>
              <a:rPr lang="en-US" sz="2600" dirty="0"/>
              <a:t>clustered at the region </a:t>
            </a:r>
            <a:r>
              <a:rPr lang="en-US" sz="2600" dirty="0" smtClean="0"/>
              <a:t>by birth </a:t>
            </a:r>
            <a:r>
              <a:rPr lang="en-US" sz="2600" dirty="0"/>
              <a:t>cohort level. We also implement an alternative method for correcting standard errors. We </a:t>
            </a:r>
            <a:r>
              <a:rPr lang="en-US" sz="2600" dirty="0" smtClean="0"/>
              <a:t>estimate the </a:t>
            </a:r>
            <a:r>
              <a:rPr lang="en-US" sz="2600" dirty="0"/>
              <a:t>p-values using wild cluster bootstrap as clustering standard errors at birth cohort results in 12 </a:t>
            </a:r>
            <a:r>
              <a:rPr lang="en-US" sz="2600" dirty="0" smtClean="0"/>
              <a:t>clusters that </a:t>
            </a:r>
            <a:r>
              <a:rPr lang="en-US" sz="2600" dirty="0"/>
              <a:t>may not be large enough to get an accurate inference. The results for which we cluster </a:t>
            </a:r>
            <a:r>
              <a:rPr lang="en-US" sz="2600" dirty="0" smtClean="0"/>
              <a:t>standard errors </a:t>
            </a:r>
            <a:r>
              <a:rPr lang="en-US" sz="2600" dirty="0"/>
              <a:t>at birth cohort level also confirm our main </a:t>
            </a:r>
            <a:r>
              <a:rPr lang="en-US" sz="2600" dirty="0" smtClean="0"/>
              <a:t>findings.”</a:t>
            </a:r>
          </a:p>
          <a:p>
            <a:r>
              <a:rPr lang="en-US" sz="2600" dirty="0" smtClean="0"/>
              <a:t>region-by-time </a:t>
            </a:r>
            <a:r>
              <a:rPr lang="en-US" sz="2600" dirty="0"/>
              <a:t>clustered standard </a:t>
            </a:r>
            <a:r>
              <a:rPr lang="en-US" sz="2600" dirty="0" smtClean="0"/>
              <a:t>errors for </a:t>
            </a:r>
            <a:r>
              <a:rPr lang="en-US" sz="2600" dirty="0"/>
              <a:t>testing </a:t>
            </a:r>
            <a:r>
              <a:rPr lang="en-US" sz="2600" dirty="0" smtClean="0"/>
              <a:t>purposes leads </a:t>
            </a:r>
            <a:r>
              <a:rPr lang="en-US" sz="2600" dirty="0"/>
              <a:t>to over-rejection of the null </a:t>
            </a:r>
            <a:r>
              <a:rPr lang="en-US" sz="2600" dirty="0" smtClean="0"/>
              <a:t>hypothesis b/c of serial correlation (Bertrand</a:t>
            </a:r>
            <a:r>
              <a:rPr lang="en-US" sz="2600" dirty="0"/>
              <a:t>, </a:t>
            </a:r>
            <a:r>
              <a:rPr lang="en-US" sz="2600" dirty="0" err="1"/>
              <a:t>Duflo</a:t>
            </a:r>
            <a:r>
              <a:rPr lang="en-US" sz="2600" dirty="0"/>
              <a:t>, and Mullainathan 2004</a:t>
            </a:r>
            <a:r>
              <a:rPr lang="en-US" sz="2600" dirty="0" smtClean="0"/>
              <a:t>).</a:t>
            </a:r>
          </a:p>
          <a:p>
            <a:pPr marL="685800" lvl="2">
              <a:spcBef>
                <a:spcPts val="1000"/>
              </a:spcBef>
            </a:pPr>
            <a:r>
              <a:rPr lang="tr-TR" sz="2200" dirty="0"/>
              <a:t>"</a:t>
            </a:r>
            <a:r>
              <a:rPr lang="en-US" sz="2200" dirty="0"/>
              <a:t>Furthermore, the clustering should be</a:t>
            </a:r>
            <a:r>
              <a:rPr lang="tr-TR" sz="2200" dirty="0"/>
              <a:t> </a:t>
            </a:r>
            <a:r>
              <a:rPr lang="en-US" sz="2200" dirty="0"/>
              <a:t>on state, assuming error </a:t>
            </a:r>
            <a:r>
              <a:rPr lang="en-US" sz="2200" dirty="0" smtClean="0"/>
              <a:t>independence across </a:t>
            </a:r>
            <a:r>
              <a:rPr lang="en-US" sz="2200" dirty="0"/>
              <a:t>states. The clustering should not be on state-year</a:t>
            </a:r>
            <a:r>
              <a:rPr lang="tr-TR" sz="2200" dirty="0"/>
              <a:t> </a:t>
            </a:r>
            <a:r>
              <a:rPr lang="en-US" sz="2200" dirty="0"/>
              <a:t>pairs since, for </a:t>
            </a:r>
            <a:r>
              <a:rPr lang="en-US" sz="2200" dirty="0" smtClean="0"/>
              <a:t>example, the </a:t>
            </a:r>
            <a:r>
              <a:rPr lang="en-US" sz="2200" dirty="0"/>
              <a:t>error for California in 2010 is likely to be correlated with the error</a:t>
            </a:r>
            <a:r>
              <a:rPr lang="tr-TR" sz="2200" dirty="0"/>
              <a:t> </a:t>
            </a:r>
            <a:r>
              <a:rPr lang="en-US" sz="2200" dirty="0" smtClean="0"/>
              <a:t>for California </a:t>
            </a:r>
            <a:r>
              <a:rPr lang="en-US" sz="2200" dirty="0"/>
              <a:t>in 2009</a:t>
            </a:r>
            <a:r>
              <a:rPr lang="tr-TR" sz="2200" dirty="0"/>
              <a:t>."</a:t>
            </a:r>
            <a:r>
              <a:rPr lang="en-US" sz="2200" dirty="0"/>
              <a:t> </a:t>
            </a:r>
            <a:r>
              <a:rPr lang="tr-TR" sz="2200" dirty="0"/>
              <a:t>Cameron &amp; Miller (JHR, 2015</a:t>
            </a:r>
            <a:r>
              <a:rPr lang="tr-TR" sz="2200" dirty="0" smtClean="0"/>
              <a:t>)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13376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5423"/>
            <a:ext cx="10515600" cy="4621540"/>
          </a:xfrm>
        </p:spPr>
        <p:txBody>
          <a:bodyPr/>
          <a:lstStyle/>
          <a:p>
            <a:r>
              <a:rPr lang="en-US" dirty="0" smtClean="0"/>
              <a:t>Intent to treat instead of IV in Introduction (par. 4): not clear</a:t>
            </a:r>
          </a:p>
          <a:p>
            <a:r>
              <a:rPr lang="en-US" dirty="0" smtClean="0"/>
              <a:t>Employment or wage employment? not clear in the paper</a:t>
            </a:r>
          </a:p>
          <a:p>
            <a:r>
              <a:rPr lang="en-US" dirty="0" smtClean="0"/>
              <a:t>Table 1 Labor Market outcomes: </a:t>
            </a:r>
            <a:r>
              <a:rPr lang="en-US" i="1" dirty="0" smtClean="0"/>
              <a:t>weekly hours worked</a:t>
            </a:r>
            <a:r>
              <a:rPr lang="en-US" dirty="0" smtClean="0"/>
              <a:t> is misleading</a:t>
            </a:r>
          </a:p>
          <a:p>
            <a:r>
              <a:rPr lang="en-US" dirty="0" smtClean="0"/>
              <a:t>Table B5: can be in the main results, as panel B in Table 4. Most children still not in school by age 4. </a:t>
            </a:r>
          </a:p>
          <a:p>
            <a:r>
              <a:rPr lang="en-US" dirty="0" smtClean="0"/>
              <a:t>Table B9 (</a:t>
            </a:r>
            <a:r>
              <a:rPr lang="en-US" i="1" dirty="0" smtClean="0"/>
              <a:t>accompanied by children</a:t>
            </a:r>
            <a:r>
              <a:rPr lang="en-US" dirty="0" smtClean="0"/>
              <a:t>): can be in the main results</a:t>
            </a:r>
          </a:p>
          <a:p>
            <a:pPr lvl="1"/>
            <a:r>
              <a:rPr lang="en-US" dirty="0" smtClean="0"/>
              <a:t>It is the alternative definition</a:t>
            </a:r>
          </a:p>
          <a:p>
            <a:pPr lvl="1"/>
            <a:r>
              <a:rPr lang="en-US" dirty="0" smtClean="0"/>
              <a:t>Table B.9 C7: 520 minutes??</a:t>
            </a:r>
          </a:p>
          <a:p>
            <a:r>
              <a:rPr lang="en-US" dirty="0" smtClean="0"/>
              <a:t>Table B.7 C2: effect size is large (134 minutes) even if insignificant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35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listening…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Hasan.tekguc@khas.edu.tr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3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722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Discussion of “Mothers’ Education &amp; Early Childhood Care” by Çağla Ökten</vt:lpstr>
      <vt:lpstr>Why does mothers matter for early childhood educ. care?</vt:lpstr>
      <vt:lpstr>Paper’s contribution</vt:lpstr>
      <vt:lpstr>Well-done empirical part</vt:lpstr>
      <vt:lpstr>Critique 1: Why do you trust pediatricians and child development experts more than sociologists? </vt:lpstr>
      <vt:lpstr>Critique 2: Clustering of standard errors </vt:lpstr>
      <vt:lpstr>Suggestions</vt:lpstr>
      <vt:lpstr>Thanks for listening…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“Mothers’ Education &amp; Early Childhood Care” by Çağla Ökten</dc:title>
  <dc:creator>Hasan Tekgüç</dc:creator>
  <cp:lastModifiedBy>Hasan Tekgüç</cp:lastModifiedBy>
  <cp:revision>18</cp:revision>
  <dcterms:created xsi:type="dcterms:W3CDTF">2023-10-15T09:26:25Z</dcterms:created>
  <dcterms:modified xsi:type="dcterms:W3CDTF">2023-10-17T08:07:29Z</dcterms:modified>
</cp:coreProperties>
</file>