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7" r:id="rId3"/>
    <p:sldId id="273" r:id="rId4"/>
    <p:sldId id="274" r:id="rId5"/>
    <p:sldId id="277" r:id="rId6"/>
    <p:sldId id="262" r:id="rId7"/>
    <p:sldId id="261" r:id="rId8"/>
    <p:sldId id="263" r:id="rId9"/>
    <p:sldId id="264" r:id="rId10"/>
    <p:sldId id="265" r:id="rId11"/>
    <p:sldId id="267" r:id="rId12"/>
    <p:sldId id="268" r:id="rId13"/>
    <p:sldId id="270" r:id="rId14"/>
    <p:sldId id="272"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8729" autoAdjust="0"/>
    <p:restoredTop sz="86477" autoAdjust="0"/>
  </p:normalViewPr>
  <p:slideViewPr>
    <p:cSldViewPr>
      <p:cViewPr varScale="1">
        <p:scale>
          <a:sx n="64" d="100"/>
          <a:sy n="64" d="100"/>
        </p:scale>
        <p:origin x="-114" y="-16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8C8875-CB5C-4E0A-BF42-1FDA80F7CB1D}" type="datetimeFigureOut">
              <a:rPr lang="tr-TR" smtClean="0"/>
              <a:pPr/>
              <a:t>19.06.2008</a:t>
            </a:fld>
            <a:endParaRPr lang="fr-F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B42330-EC64-4C4C-84FC-A993E6CBE819}" type="slidenum">
              <a:rPr lang="fr-FR" smtClean="0"/>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D158E-2B90-46A1-BB36-DCB1003EAEAE}" type="datetimeFigureOut">
              <a:rPr lang="tr-TR" smtClean="0"/>
              <a:pPr/>
              <a:t>19.06.2008</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7703F9-4ABF-4FF1-BCC1-18FDD521A194}"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87703F9-4ABF-4FF1-BCC1-18FDD521A194}"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tr-TR" dirty="0" smtClean="0"/>
          </a:p>
        </p:txBody>
      </p:sp>
      <p:sp>
        <p:nvSpPr>
          <p:cNvPr id="4" name="Slide Number Placeholder 3"/>
          <p:cNvSpPr>
            <a:spLocks noGrp="1"/>
          </p:cNvSpPr>
          <p:nvPr>
            <p:ph type="sldNum" sz="quarter" idx="10"/>
          </p:nvPr>
        </p:nvSpPr>
        <p:spPr/>
        <p:txBody>
          <a:bodyPr/>
          <a:lstStyle/>
          <a:p>
            <a:fld id="{C87703F9-4ABF-4FF1-BCC1-18FDD521A194}"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smtClean="0"/>
          </a:p>
        </p:txBody>
      </p:sp>
      <p:sp>
        <p:nvSpPr>
          <p:cNvPr id="4" name="Slide Number Placeholder 3"/>
          <p:cNvSpPr>
            <a:spLocks noGrp="1"/>
          </p:cNvSpPr>
          <p:nvPr>
            <p:ph type="sldNum" sz="quarter" idx="10"/>
          </p:nvPr>
        </p:nvSpPr>
        <p:spPr/>
        <p:txBody>
          <a:bodyPr/>
          <a:lstStyle/>
          <a:p>
            <a:fld id="{C87703F9-4ABF-4FF1-BCC1-18FDD521A194}"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p:txBody>
      </p:sp>
      <p:sp>
        <p:nvSpPr>
          <p:cNvPr id="4" name="Slide Number Placeholder 3"/>
          <p:cNvSpPr>
            <a:spLocks noGrp="1"/>
          </p:cNvSpPr>
          <p:nvPr>
            <p:ph type="sldNum" sz="quarter" idx="10"/>
          </p:nvPr>
        </p:nvSpPr>
        <p:spPr/>
        <p:txBody>
          <a:bodyPr/>
          <a:lstStyle/>
          <a:p>
            <a:fld id="{C87703F9-4ABF-4FF1-BCC1-18FDD521A194}"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smtClean="0"/>
          </a:p>
        </p:txBody>
      </p:sp>
      <p:sp>
        <p:nvSpPr>
          <p:cNvPr id="4" name="Slide Number Placeholder 3"/>
          <p:cNvSpPr>
            <a:spLocks noGrp="1"/>
          </p:cNvSpPr>
          <p:nvPr>
            <p:ph type="sldNum" sz="quarter" idx="10"/>
          </p:nvPr>
        </p:nvSpPr>
        <p:spPr/>
        <p:txBody>
          <a:bodyPr/>
          <a:lstStyle/>
          <a:p>
            <a:fld id="{C87703F9-4ABF-4FF1-BCC1-18FDD521A194}"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fr-FR" dirty="0"/>
          </a:p>
        </p:txBody>
      </p:sp>
      <p:sp>
        <p:nvSpPr>
          <p:cNvPr id="4" name="Slide Number Placeholder 3"/>
          <p:cNvSpPr>
            <a:spLocks noGrp="1"/>
          </p:cNvSpPr>
          <p:nvPr>
            <p:ph type="sldNum" sz="quarter" idx="10"/>
          </p:nvPr>
        </p:nvSpPr>
        <p:spPr/>
        <p:txBody>
          <a:bodyPr/>
          <a:lstStyle/>
          <a:p>
            <a:fld id="{C87703F9-4ABF-4FF1-BCC1-18FDD521A194}"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Bu</a:t>
            </a:r>
            <a:r>
              <a:rPr lang="tr-TR" baseline="0" dirty="0" smtClean="0"/>
              <a:t> noktada</a:t>
            </a:r>
            <a:r>
              <a:rPr lang="tr-TR" dirty="0" smtClean="0"/>
              <a:t> üretken kamu sermayesinin etkinliğini artıran politikaların</a:t>
            </a:r>
            <a:r>
              <a:rPr lang="tr-TR" baseline="0" dirty="0" smtClean="0"/>
              <a:t> bütçe politikaları açısından bir esneklik sağlayabileceği ve</a:t>
            </a:r>
            <a:r>
              <a:rPr lang="tr-TR" dirty="0" smtClean="0"/>
              <a:t> bunun yanında refah üzerindeki etkiler dikkate alınarak, kamu hizmetleri seviyesinin de doğru ayarlanmasının tüm bütçe kaynaklarının etkin kullanımı için gerekli olduğu sonucu çıkmaktadır.</a:t>
            </a:r>
          </a:p>
        </p:txBody>
      </p:sp>
      <p:sp>
        <p:nvSpPr>
          <p:cNvPr id="4" name="Slide Number Placeholder 3"/>
          <p:cNvSpPr>
            <a:spLocks noGrp="1"/>
          </p:cNvSpPr>
          <p:nvPr>
            <p:ph type="sldNum" sz="quarter" idx="10"/>
          </p:nvPr>
        </p:nvSpPr>
        <p:spPr/>
        <p:txBody>
          <a:bodyPr/>
          <a:lstStyle/>
          <a:p>
            <a:fld id="{C87703F9-4ABF-4FF1-BCC1-18FDD521A194}" type="slidenum">
              <a:rPr lang="fr-FR" smtClean="0"/>
              <a:pPr/>
              <a:t>15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228600" indent="-228600">
              <a:buNone/>
            </a:pPr>
            <a:r>
              <a:rPr lang="tr-TR" dirty="0" smtClean="0"/>
              <a:t>	Kısa dönemde harcamaları artırarak ve veya vergileri düşürerek seçmen kitlesini memnun etmek</a:t>
            </a:r>
            <a:r>
              <a:rPr lang="tr-TR" baseline="0" dirty="0" smtClean="0"/>
              <a:t> </a:t>
            </a:r>
            <a:r>
              <a:rPr lang="tr-TR" dirty="0" smtClean="0"/>
              <a:t>mümkü</a:t>
            </a:r>
            <a:r>
              <a:rPr lang="tr-TR" baseline="0" dirty="0" smtClean="0"/>
              <a:t>n olsa da </a:t>
            </a:r>
            <a:r>
              <a:rPr lang="tr-TR" sz="1200" dirty="0" smtClean="0"/>
              <a:t>uzun </a:t>
            </a:r>
            <a:r>
              <a:rPr lang="tr-TR" sz="1200" dirty="0" smtClean="0"/>
              <a:t>dönemde kamu harcama politikalarının  </a:t>
            </a:r>
            <a:r>
              <a:rPr lang="tr-TR" sz="1200" dirty="0" smtClean="0"/>
              <a:t>refah </a:t>
            </a:r>
            <a:r>
              <a:rPr lang="tr-TR" sz="1200" dirty="0" smtClean="0"/>
              <a:t>ve büyüme etkileri daha karmaşık bir hesap gerektirir.</a:t>
            </a:r>
          </a:p>
        </p:txBody>
      </p:sp>
      <p:sp>
        <p:nvSpPr>
          <p:cNvPr id="4" name="3 Slayt Numarası Yer Tutucusu"/>
          <p:cNvSpPr>
            <a:spLocks noGrp="1"/>
          </p:cNvSpPr>
          <p:nvPr>
            <p:ph type="sldNum" sz="quarter" idx="10"/>
          </p:nvPr>
        </p:nvSpPr>
        <p:spPr/>
        <p:txBody>
          <a:bodyPr/>
          <a:lstStyle/>
          <a:p>
            <a:fld id="{C87703F9-4ABF-4FF1-BCC1-18FDD521A194}"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C87703F9-4ABF-4FF1-BCC1-18FDD521A194}"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Kamu harcama politikaları çerçevesinde, her harcama grubu için bütçeden ne kadar pay ayrılması gerektiğine karar verilir. Kamu harcama politikaları bu ağırlıkların etkin bir şekilde belirlenmesine dayalıdır. </a:t>
            </a:r>
          </a:p>
          <a:p>
            <a:endParaRPr lang="tr-TR" dirty="0"/>
          </a:p>
        </p:txBody>
      </p:sp>
      <p:sp>
        <p:nvSpPr>
          <p:cNvPr id="4" name="3 Slayt Numarası Yer Tutucusu"/>
          <p:cNvSpPr>
            <a:spLocks noGrp="1"/>
          </p:cNvSpPr>
          <p:nvPr>
            <p:ph type="sldNum" sz="quarter" idx="10"/>
          </p:nvPr>
        </p:nvSpPr>
        <p:spPr/>
        <p:txBody>
          <a:bodyPr/>
          <a:lstStyle/>
          <a:p>
            <a:fld id="{C87703F9-4ABF-4FF1-BCC1-18FDD521A194}"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87703F9-4ABF-4FF1-BCC1-18FDD521A194}"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AutoNum type="arabicPeriod"/>
            </a:pPr>
            <a:r>
              <a:rPr lang="tr-TR" dirty="0" smtClean="0"/>
              <a:t>Büyüme ve refah için iki farklı optimal vergi oranının bulunması ilgi çekicidir. Sonuçlara daha yakından bakarak, üretim ve refah arasında oluşan bu ayrışmayı anlamak mümkün olabilir.</a:t>
            </a:r>
            <a:r>
              <a:rPr lang="tr-TR" baseline="0" dirty="0" smtClean="0"/>
              <a:t> </a:t>
            </a:r>
            <a:r>
              <a:rPr lang="tr-TR" dirty="0" smtClean="0"/>
              <a:t>Vergi yükü artışının üretim üzerinde üç yönde etkisi görülüyor: </a:t>
            </a:r>
          </a:p>
          <a:p>
            <a:pPr marL="228600" indent="-228600">
              <a:buNone/>
            </a:pPr>
            <a:r>
              <a:rPr lang="tr-TR" dirty="0" smtClean="0"/>
              <a:t>	a.</a:t>
            </a:r>
            <a:r>
              <a:rPr lang="tr-TR" baseline="0" dirty="0" smtClean="0"/>
              <a:t> </a:t>
            </a:r>
            <a:r>
              <a:rPr lang="tr-TR" dirty="0" smtClean="0"/>
              <a:t>kamu yatırımlarının artışıyla kamu sermayesinin ve dolayısıyla verimliliğin artması</a:t>
            </a:r>
          </a:p>
          <a:p>
            <a:pPr marL="228600" indent="-228600">
              <a:buNone/>
            </a:pPr>
            <a:r>
              <a:rPr lang="tr-TR" dirty="0" smtClean="0"/>
              <a:t>	b.</a:t>
            </a:r>
            <a:r>
              <a:rPr lang="tr-TR" baseline="0" dirty="0" smtClean="0"/>
              <a:t> </a:t>
            </a:r>
            <a:r>
              <a:rPr lang="tr-TR" dirty="0" smtClean="0"/>
              <a:t>transferlerin artışıyla gelirleri artan hanehalkının işgücü arzını düşürmesi yoluyla üretim seviyesinin azalması</a:t>
            </a:r>
          </a:p>
          <a:p>
            <a:pPr marL="228600" indent="-228600">
              <a:buNone/>
            </a:pPr>
            <a:r>
              <a:rPr lang="tr-TR" dirty="0" smtClean="0"/>
              <a:t>	c.</a:t>
            </a:r>
            <a:r>
              <a:rPr lang="tr-TR" baseline="0" dirty="0" smtClean="0"/>
              <a:t> </a:t>
            </a:r>
            <a:r>
              <a:rPr lang="tr-TR" dirty="0" smtClean="0"/>
              <a:t>gelir üzerindeki vergi yükünün belirli bir noktadan sonra tasarrufları azaltması ve üretim seviyesini düşürmesi. </a:t>
            </a:r>
          </a:p>
          <a:p>
            <a:pPr marL="228600" indent="-228600">
              <a:buNone/>
            </a:pPr>
            <a:r>
              <a:rPr lang="tr-TR" dirty="0" smtClean="0"/>
              <a:t>3. 	Refah etkilerini incelersek, refahın arttığı vergi oranı aralığında özel tüketimin ilk önce arttığı, fakat ardından azaldığı görülmektedir.</a:t>
            </a:r>
            <a:r>
              <a:rPr lang="tr-TR" baseline="0" dirty="0" smtClean="0"/>
              <a:t> </a:t>
            </a:r>
            <a:r>
              <a:rPr lang="tr-TR" dirty="0" smtClean="0"/>
              <a:t>Refah üç değişkene bağlıdır: özel tüketim, çalışma dışındaki zaman ve kamu hizmetleri. Üretim artışından kaynaklanan özel tüketim harcamalarındaki artış refahı artıracaktır. Bunun yanında, üretim ve özel tüketimin azaldığı aralıkta refah artmaya devam etmektedir. Bunun nedeni özel tüketimindeki azalmadan kaynaklanan refah kaybını artan kamu hizmetlerinin karşılamasıdır. Kritik vergi oranı %18, kamu bütçe politikalarının, yüksek vergi oranlarına rağmen refah seviyesini artıracak şekilde biçimlendirilebileceğini göstermektedir.</a:t>
            </a:r>
          </a:p>
        </p:txBody>
      </p:sp>
      <p:sp>
        <p:nvSpPr>
          <p:cNvPr id="4" name="Slide Number Placeholder 3"/>
          <p:cNvSpPr>
            <a:spLocks noGrp="1"/>
          </p:cNvSpPr>
          <p:nvPr>
            <p:ph type="sldNum" sz="quarter" idx="10"/>
          </p:nvPr>
        </p:nvSpPr>
        <p:spPr/>
        <p:txBody>
          <a:bodyPr/>
          <a:lstStyle/>
          <a:p>
            <a:fld id="{C87703F9-4ABF-4FF1-BCC1-18FDD521A194}"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%15 seviyesinden sonra, daha fazla vergi alarak ve kamu yatırımı yaparak üretimi artırmak mümkün olmaz. Bu durumda, vergi yükünü artırma kararı alındığında kamu sermayesinin etkinliğinin artmasıyla üretim seviyesi artırılabilir.</a:t>
            </a:r>
            <a:endParaRPr lang="fr-FR" dirty="0"/>
          </a:p>
        </p:txBody>
      </p:sp>
      <p:sp>
        <p:nvSpPr>
          <p:cNvPr id="4" name="Slide Number Placeholder 3"/>
          <p:cNvSpPr>
            <a:spLocks noGrp="1"/>
          </p:cNvSpPr>
          <p:nvPr>
            <p:ph type="sldNum" sz="quarter" idx="10"/>
          </p:nvPr>
        </p:nvSpPr>
        <p:spPr/>
        <p:txBody>
          <a:bodyPr/>
          <a:lstStyle/>
          <a:p>
            <a:fld id="{C87703F9-4ABF-4FF1-BCC1-18FDD521A194}"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Birey kamu hizmetlerinden ne kadar çok faydalanabiliyorsa, yani alınan vergilerin refah açısından geri dönüşü ne kadar çok oluyorsa, bireyler için kabul edilebilir vergi yükü de o kadar yüksek olacaktır. Bu çerçevede, vergi yükünün adil algılanabilmesi ve kabul edilebilir olmasında kamu hizmetlerinin refahı artırıcı etkisi önemlidir.</a:t>
            </a:r>
          </a:p>
        </p:txBody>
      </p:sp>
      <p:sp>
        <p:nvSpPr>
          <p:cNvPr id="4" name="Slide Number Placeholder 3"/>
          <p:cNvSpPr>
            <a:spLocks noGrp="1"/>
          </p:cNvSpPr>
          <p:nvPr>
            <p:ph type="sldNum" sz="quarter" idx="10"/>
          </p:nvPr>
        </p:nvSpPr>
        <p:spPr/>
        <p:txBody>
          <a:bodyPr/>
          <a:lstStyle/>
          <a:p>
            <a:fld id="{C87703F9-4ABF-4FF1-BCC1-18FDD521A194}"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C87703F9-4ABF-4FF1-BCC1-18FDD521A194}"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59F57DCA-AD00-402C-A8FA-03F728A695EC}"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9F57DCA-AD00-402C-A8FA-03F728A695EC}"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9F57DCA-AD00-402C-A8FA-03F728A695EC}" type="slidenum">
              <a:rPr lang="fr-FR" smtClean="0"/>
              <a:pPr/>
              <a:t>‹#›</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9F57DCA-AD00-402C-A8FA-03F728A695EC}" type="slidenum">
              <a:rPr lang="fr-FR" smtClean="0"/>
              <a:pPr/>
              <a:t>‹#›</a:t>
            </a:fld>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9F57DCA-AD00-402C-A8FA-03F728A695EC}"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9F57DCA-AD00-402C-A8FA-03F728A695EC}"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9F57DCA-AD00-402C-A8FA-03F728A695EC}"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9F57DCA-AD00-402C-A8FA-03F728A695EC}"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9F57DCA-AD00-402C-A8FA-03F728A695EC}"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9F57DCA-AD00-402C-A8FA-03F728A695EC}"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F31ABF-9324-435D-AC88-2D64702D8FD5}" type="datetimeFigureOut">
              <a:rPr lang="tr-TR" smtClean="0"/>
              <a:pPr/>
              <a:t>19.06.2008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59F57DCA-AD00-402C-A8FA-03F728A695EC}" type="slidenum">
              <a:rPr lang="fr-FR" smtClean="0"/>
              <a:pPr/>
              <a:t>‹#›</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F31ABF-9324-435D-AC88-2D64702D8FD5}" type="datetimeFigureOut">
              <a:rPr lang="tr-TR" smtClean="0"/>
              <a:pPr/>
              <a:t>19.06.2008</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F57DCA-AD00-402C-A8FA-03F728A695EC}" type="slidenum">
              <a:rPr lang="fr-FR" smtClean="0"/>
              <a:pPr/>
              <a:t>‹#›</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28596" y="3886200"/>
            <a:ext cx="8358246" cy="1752600"/>
          </a:xfrm>
        </p:spPr>
        <p:txBody>
          <a:bodyPr/>
          <a:lstStyle/>
          <a:p>
            <a:pPr algn="ctr"/>
            <a:r>
              <a:rPr lang="tr-TR" dirty="0" smtClean="0"/>
              <a:t>Renginar Dayangaç Seyfettin Gürsel Bilge Öztürk</a:t>
            </a:r>
            <a:br>
              <a:rPr lang="tr-TR" dirty="0" smtClean="0"/>
            </a:br>
            <a:endParaRPr lang="tr-TR" dirty="0" smtClean="0"/>
          </a:p>
        </p:txBody>
      </p:sp>
      <p:sp>
        <p:nvSpPr>
          <p:cNvPr id="6" name="Title 5"/>
          <p:cNvSpPr>
            <a:spLocks noGrp="1"/>
          </p:cNvSpPr>
          <p:nvPr>
            <p:ph type="ctrTitle"/>
          </p:nvPr>
        </p:nvSpPr>
        <p:spPr/>
        <p:txBody>
          <a:bodyPr>
            <a:normAutofit fontScale="90000"/>
          </a:bodyPr>
          <a:lstStyle/>
          <a:p>
            <a:pPr algn="ctr"/>
            <a:r>
              <a:rPr lang="tr-TR" sz="5000" dirty="0" smtClean="0"/>
              <a:t>Kamu harcamalarının bileşiminin büyüme ve refah etkisi</a:t>
            </a:r>
            <a:endParaRPr lang="fr-FR" sz="5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42852"/>
            <a:ext cx="8229600" cy="857256"/>
          </a:xfrm>
        </p:spPr>
        <p:txBody>
          <a:bodyPr>
            <a:noAutofit/>
          </a:bodyPr>
          <a:lstStyle/>
          <a:p>
            <a:r>
              <a:rPr lang="tr-TR" sz="2800" dirty="0" smtClean="0"/>
              <a:t>Senaryo 2 Üretken kamu harcamaları ve doğrudan transferler arasındaki ödünleşme</a:t>
            </a:r>
            <a:endParaRPr lang="fr-FR" sz="2800" dirty="0"/>
          </a:p>
        </p:txBody>
      </p:sp>
      <p:pic>
        <p:nvPicPr>
          <p:cNvPr id="5" name="Content Placeholder 4" descr="graph2.bmp"/>
          <p:cNvPicPr>
            <a:picLocks noGrp="1" noChangeAspect="1"/>
          </p:cNvPicPr>
          <p:nvPr>
            <p:ph idx="1"/>
          </p:nvPr>
        </p:nvPicPr>
        <p:blipFill>
          <a:blip r:embed="rId3"/>
          <a:stretch>
            <a:fillRect/>
          </a:stretch>
        </p:blipFill>
        <p:spPr>
          <a:xfrm>
            <a:off x="214282" y="1071546"/>
            <a:ext cx="8643998" cy="5786454"/>
          </a:xfrm>
        </p:spPr>
      </p:pic>
      <p:sp>
        <p:nvSpPr>
          <p:cNvPr id="6" name="5 Dikdörtgen"/>
          <p:cNvSpPr/>
          <p:nvPr/>
        </p:nvSpPr>
        <p:spPr>
          <a:xfrm>
            <a:off x="285720" y="1714489"/>
            <a:ext cx="4357718" cy="2585323"/>
          </a:xfrm>
          <a:prstGeom prst="rect">
            <a:avLst/>
          </a:prstGeom>
          <a:solidFill>
            <a:schemeClr val="bg1"/>
          </a:solidFill>
        </p:spPr>
        <p:txBody>
          <a:bodyPr wrap="square">
            <a:spAutoFit/>
          </a:bodyPr>
          <a:lstStyle/>
          <a:p>
            <a:r>
              <a:rPr lang="tr-TR" dirty="0" smtClean="0"/>
              <a:t>Üretimin transferlerdeki artıştan olumsuz yönde etkileneceği açıktır. refah da, daha az olmakla beraber artan transfere rağmen, üretim ve dolayısıyla gelirler de yaşanan düşüşten olumsuz yönde etkilenmektedir. Gelirlerdeki düşüş transferlerdeki artıştan daha fazla olduğundan, refah üzerindeki toplam etki olumsuz yöndedir.</a:t>
            </a:r>
          </a:p>
        </p:txBody>
      </p:sp>
      <p:sp>
        <p:nvSpPr>
          <p:cNvPr id="9" name="Rectangle 10"/>
          <p:cNvSpPr/>
          <p:nvPr/>
        </p:nvSpPr>
        <p:spPr>
          <a:xfrm>
            <a:off x="4643438" y="4643446"/>
            <a:ext cx="4143404" cy="2102763"/>
          </a:xfrm>
          <a:prstGeom prst="rect">
            <a:avLst/>
          </a:prstGeom>
          <a:solidFill>
            <a:schemeClr val="bg1"/>
          </a:solidFill>
        </p:spPr>
        <p:txBody>
          <a:bodyPr wrap="square">
            <a:spAutoFit/>
          </a:bodyPr>
          <a:lstStyle/>
          <a:p>
            <a:r>
              <a:rPr lang="tr-TR" b="1" dirty="0" smtClean="0"/>
              <a:t>Sonuç : </a:t>
            </a:r>
            <a:r>
              <a:rPr lang="tr-TR" dirty="0" smtClean="0"/>
              <a:t>Devlet ancak doğrudan transferleri düşürüp üretken harcamaları artırarak refahı ve üretim seviyesini artırabilir. Üretim artışı yoluyla gelirleri artırmak, refah etkisi anlamında, doğrudan transferler yoluyla artırmaktan daha etkin gözükmektedir.</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42852"/>
            <a:ext cx="8229600" cy="928694"/>
          </a:xfrm>
        </p:spPr>
        <p:txBody>
          <a:bodyPr>
            <a:noAutofit/>
          </a:bodyPr>
          <a:lstStyle/>
          <a:p>
            <a:r>
              <a:rPr lang="tr-TR" sz="2800" dirty="0" smtClean="0"/>
              <a:t>Senaryo 3 </a:t>
            </a:r>
            <a:r>
              <a:rPr lang="tr-TR" sz="2800" kern="1200" dirty="0" smtClean="0">
                <a:solidFill>
                  <a:schemeClr val="tx1"/>
                </a:solidFill>
                <a:latin typeface="+mj-lt"/>
                <a:ea typeface="+mj-ea"/>
                <a:cs typeface="+mj-cs"/>
              </a:rPr>
              <a:t>Doğrudan transferler ile kamu hizmetleri arasındaki ödünleşme</a:t>
            </a:r>
            <a:endParaRPr lang="fr-FR" sz="2800" dirty="0"/>
          </a:p>
        </p:txBody>
      </p:sp>
      <p:pic>
        <p:nvPicPr>
          <p:cNvPr id="6" name="Content Placeholder 5" descr="graph3.bmp"/>
          <p:cNvPicPr>
            <a:picLocks noGrp="1" noChangeAspect="1"/>
          </p:cNvPicPr>
          <p:nvPr>
            <p:ph idx="1"/>
          </p:nvPr>
        </p:nvPicPr>
        <p:blipFill>
          <a:blip r:embed="rId3"/>
          <a:stretch>
            <a:fillRect/>
          </a:stretch>
        </p:blipFill>
        <p:spPr>
          <a:xfrm>
            <a:off x="0" y="1000108"/>
            <a:ext cx="9144000" cy="5857892"/>
          </a:xfrm>
        </p:spPr>
      </p:pic>
      <p:sp>
        <p:nvSpPr>
          <p:cNvPr id="7" name="6 Dikdörtgen"/>
          <p:cNvSpPr/>
          <p:nvPr/>
        </p:nvSpPr>
        <p:spPr>
          <a:xfrm>
            <a:off x="357158" y="214290"/>
            <a:ext cx="8072494" cy="1000132"/>
          </a:xfrm>
          <a:prstGeom prst="rect">
            <a:avLst/>
          </a:prstGeom>
          <a:solidFill>
            <a:schemeClr val="bg1"/>
          </a:solidFill>
        </p:spPr>
        <p:txBody>
          <a:bodyPr wrap="square">
            <a:noAutofit/>
          </a:bodyPr>
          <a:lstStyle/>
          <a:p>
            <a:r>
              <a:rPr lang="tr-TR" dirty="0" smtClean="0"/>
              <a:t>Tamamen hanehalkı odaklı bu iki harcama arasında yapılacak tercihin sonuçları tüketim ve kamu hizmetlerinin refaha göreceli etkilerine bağlıdır. </a:t>
            </a:r>
            <a:endParaRPr lang="tr-TR" dirty="0"/>
          </a:p>
        </p:txBody>
      </p:sp>
      <p:sp>
        <p:nvSpPr>
          <p:cNvPr id="11" name="Rectangle 10"/>
          <p:cNvSpPr/>
          <p:nvPr/>
        </p:nvSpPr>
        <p:spPr>
          <a:xfrm>
            <a:off x="4786314" y="4429132"/>
            <a:ext cx="4214842" cy="2428868"/>
          </a:xfrm>
          <a:prstGeom prst="rect">
            <a:avLst/>
          </a:prstGeom>
          <a:solidFill>
            <a:schemeClr val="bg1"/>
          </a:solidFill>
        </p:spPr>
        <p:txBody>
          <a:bodyPr wrap="square">
            <a:noAutofit/>
          </a:bodyPr>
          <a:lstStyle/>
          <a:p>
            <a:r>
              <a:rPr lang="tr-TR" b="1" dirty="0" smtClean="0"/>
              <a:t>Sonuç  1:</a:t>
            </a:r>
            <a:r>
              <a:rPr lang="tr-TR" dirty="0" smtClean="0"/>
              <a:t>  Bu politikanın, üretim seviyesine işgücü arzı yoluyla dolaylı etkisinin olacağını da dikkate almak gerekir. Transfer artışı gelir etkisiyle bir taraftan tüketimi artırırken diğer taraftan işgücü arzını azaltmaktadır. Bu nedenle üretim ve refah sürekli azalmaktadır.</a:t>
            </a:r>
          </a:p>
          <a:p>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32.bmp"/>
          <p:cNvPicPr>
            <a:picLocks noGrp="1" noChangeAspect="1"/>
          </p:cNvPicPr>
          <p:nvPr>
            <p:ph idx="1"/>
          </p:nvPr>
        </p:nvPicPr>
        <p:blipFill>
          <a:blip r:embed="rId3"/>
          <a:stretch>
            <a:fillRect/>
          </a:stretch>
        </p:blipFill>
        <p:spPr>
          <a:xfrm>
            <a:off x="357158" y="428604"/>
            <a:ext cx="8501122" cy="5572164"/>
          </a:xfrm>
        </p:spPr>
      </p:pic>
      <p:sp>
        <p:nvSpPr>
          <p:cNvPr id="11" name="Rectangle 10"/>
          <p:cNvSpPr/>
          <p:nvPr/>
        </p:nvSpPr>
        <p:spPr>
          <a:xfrm>
            <a:off x="428596" y="3786190"/>
            <a:ext cx="8358246" cy="2308324"/>
          </a:xfrm>
          <a:prstGeom prst="rect">
            <a:avLst/>
          </a:prstGeom>
          <a:solidFill>
            <a:schemeClr val="bg1"/>
          </a:solidFill>
        </p:spPr>
        <p:txBody>
          <a:bodyPr wrap="square">
            <a:spAutoFit/>
          </a:bodyPr>
          <a:lstStyle/>
          <a:p>
            <a:r>
              <a:rPr lang="tr-TR" b="1" dirty="0" smtClean="0"/>
              <a:t>Sonuç 2 : </a:t>
            </a:r>
            <a:r>
              <a:rPr lang="tr-TR" dirty="0" smtClean="0"/>
              <a:t>Kamu hizmetlerinden bütün toplumun aynı oranda faydalandığı söylenemez. Karanfil ve Polat (2008) bölgesel endeksler yardımıyla kamu hizmetlerinden yararlanabilme farklılıklarının olduğunu göstermiştir. Tek temsili hanehalkı bulunan modelde aslında böyle bir farklılaşmayı homojenleştirip ortalama bir değer kullanılmaktadır. Bunu dikkate alarak, farklı değerler için simülasyonları tekrarladığımızda, düşük değerlerde transferlerin refahı artırabileceği açıkça görülmektedir.</a:t>
            </a:r>
            <a:endParaRPr lang="tr-TR" dirty="0"/>
          </a:p>
          <a:p>
            <a:endParaRPr lang="tr-TR"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142852"/>
            <a:ext cx="8929718" cy="857256"/>
          </a:xfrm>
        </p:spPr>
        <p:txBody>
          <a:bodyPr>
            <a:noAutofit/>
          </a:bodyPr>
          <a:lstStyle/>
          <a:p>
            <a:pPr algn="ctr"/>
            <a:r>
              <a:rPr lang="tr-TR" sz="2400" dirty="0" smtClean="0">
                <a:latin typeface="+mn-lt"/>
              </a:rPr>
              <a:t>Senaryo 4 </a:t>
            </a:r>
            <a:br>
              <a:rPr lang="tr-TR" sz="2400" dirty="0" smtClean="0">
                <a:latin typeface="+mn-lt"/>
              </a:rPr>
            </a:br>
            <a:r>
              <a:rPr lang="tr-TR" sz="2300" dirty="0" smtClean="0">
                <a:latin typeface="+mn-lt"/>
              </a:rPr>
              <a:t>Üretken kamu harcamaları ve kamu hizmetleri arasındaki ödünleşme</a:t>
            </a:r>
            <a:endParaRPr lang="fr-FR" sz="2300" dirty="0">
              <a:latin typeface="+mn-lt"/>
            </a:endParaRPr>
          </a:p>
        </p:txBody>
      </p:sp>
      <p:pic>
        <p:nvPicPr>
          <p:cNvPr id="5" name="Content Placeholder 4" descr="graph4.bmp"/>
          <p:cNvPicPr>
            <a:picLocks noGrp="1" noChangeAspect="1"/>
          </p:cNvPicPr>
          <p:nvPr>
            <p:ph idx="1"/>
          </p:nvPr>
        </p:nvPicPr>
        <p:blipFill>
          <a:blip r:embed="rId3"/>
          <a:stretch>
            <a:fillRect/>
          </a:stretch>
        </p:blipFill>
        <p:spPr>
          <a:xfrm>
            <a:off x="500035" y="1000108"/>
            <a:ext cx="8072494" cy="5643602"/>
          </a:xfrm>
        </p:spPr>
      </p:pic>
      <p:sp>
        <p:nvSpPr>
          <p:cNvPr id="12" name="11 Dikdörtgen"/>
          <p:cNvSpPr/>
          <p:nvPr/>
        </p:nvSpPr>
        <p:spPr>
          <a:xfrm>
            <a:off x="571472" y="1643050"/>
            <a:ext cx="4071966" cy="4929222"/>
          </a:xfrm>
          <a:prstGeom prst="rect">
            <a:avLst/>
          </a:prstGeom>
          <a:solidFill>
            <a:schemeClr val="bg1"/>
          </a:solidFill>
        </p:spPr>
        <p:txBody>
          <a:bodyPr wrap="square">
            <a:noAutofit/>
          </a:bodyPr>
          <a:lstStyle/>
          <a:p>
            <a:pPr marL="228600" indent="-228600">
              <a:buNone/>
            </a:pPr>
            <a:r>
              <a:rPr lang="tr-TR" dirty="0" smtClean="0"/>
              <a:t>	Doğrudan refah etkisinin kamu hizmetleri, dolaylı etkinin üretim ve dolayısıyla gelir ile belirlendiği bu politika tercihinin önemli olduğu açıktır. Üretim seviyesindeki düşüşün olumsuz refah etkisi artan kamu hizmetleri ile karşılanabilse de, kamu hizmetleri payının %28'i geçmesiyle toplam refah seviyesi kamu hizmetleri artsa da azalmaya devam eder. Bu durumda üretim seviyesi ve gelirlerdeki kayıpların kamu hizmetleri artışı ile telafi edilemediği anlaşılmaktadır.</a:t>
            </a:r>
          </a:p>
        </p:txBody>
      </p:sp>
      <p:sp>
        <p:nvSpPr>
          <p:cNvPr id="11" name="Rectangle 10"/>
          <p:cNvSpPr/>
          <p:nvPr/>
        </p:nvSpPr>
        <p:spPr>
          <a:xfrm>
            <a:off x="4643438" y="3786190"/>
            <a:ext cx="3857652" cy="2862322"/>
          </a:xfrm>
          <a:prstGeom prst="rect">
            <a:avLst/>
          </a:prstGeom>
          <a:solidFill>
            <a:schemeClr val="bg1"/>
          </a:solidFill>
        </p:spPr>
        <p:txBody>
          <a:bodyPr wrap="square">
            <a:spAutoFit/>
          </a:bodyPr>
          <a:lstStyle/>
          <a:p>
            <a:r>
              <a:rPr lang="tr-TR" b="1" dirty="0" smtClean="0"/>
              <a:t>Sonuç:</a:t>
            </a:r>
            <a:r>
              <a:rPr lang="tr-TR" dirty="0" smtClean="0"/>
              <a:t> Kamu hizmetlerinin refahı maksimize eden oranı %28 bütçe içindeki güncel payına neredeyse eşittir. Bu payın artışı hem büyümeyi, hem de refahı olumsuz etkiler. Bu durumda ancak kamu hizmetlerinin ulaşılabilirliği, kalitesi ve kamu sermayesinin etkinliği artırılarak üretim ve refahı daha iyi noktalara getirmek mümkün olacaktır.</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785818"/>
          </a:xfrm>
        </p:spPr>
        <p:txBody>
          <a:bodyPr>
            <a:noAutofit/>
          </a:bodyPr>
          <a:lstStyle/>
          <a:p>
            <a:pPr algn="ctr"/>
            <a:r>
              <a:rPr lang="tr-TR" sz="2800" dirty="0" smtClean="0">
                <a:latin typeface="+mn-lt"/>
              </a:rPr>
              <a:t>Tartışma </a:t>
            </a:r>
            <a:br>
              <a:rPr lang="tr-TR" sz="2800" dirty="0" smtClean="0">
                <a:latin typeface="+mn-lt"/>
              </a:rPr>
            </a:br>
            <a:r>
              <a:rPr lang="tr-TR" sz="2800" dirty="0" smtClean="0">
                <a:latin typeface="+mn-lt"/>
              </a:rPr>
              <a:t>Üretken kamu harcamalarının etkinliği</a:t>
            </a:r>
            <a:endParaRPr lang="fr-FR" sz="2800" dirty="0">
              <a:latin typeface="+mn-lt"/>
            </a:endParaRPr>
          </a:p>
        </p:txBody>
      </p:sp>
      <p:sp>
        <p:nvSpPr>
          <p:cNvPr id="3" name="Content Placeholder 2"/>
          <p:cNvSpPr>
            <a:spLocks noGrp="1"/>
          </p:cNvSpPr>
          <p:nvPr>
            <p:ph idx="1"/>
          </p:nvPr>
        </p:nvSpPr>
        <p:spPr>
          <a:xfrm>
            <a:off x="457200" y="1571612"/>
            <a:ext cx="8229600" cy="4786346"/>
          </a:xfrm>
        </p:spPr>
        <p:txBody>
          <a:bodyPr>
            <a:normAutofit/>
          </a:bodyPr>
          <a:lstStyle/>
          <a:p>
            <a:pPr>
              <a:buNone/>
            </a:pPr>
            <a:r>
              <a:rPr lang="tr-TR" dirty="0" smtClean="0"/>
              <a:t>Kamu sermayesinin etkinliğinin bütçe politikası ve stratejik bir değişken olarak dikkate alınması gerektiğidir. </a:t>
            </a:r>
          </a:p>
          <a:p>
            <a:pPr>
              <a:buNone/>
            </a:pPr>
            <a:r>
              <a:rPr lang="tr-TR" dirty="0" smtClean="0"/>
              <a:t>Kamu harcamaları oranı ve harcamaların bileşimini belirlemenin zorluğu karşısında, yatırımların etkinliğini artırmak bütçe politikalarında bir esneklik sağlayacaktır. </a:t>
            </a:r>
          </a:p>
          <a:p>
            <a:pPr>
              <a:buNone/>
            </a:pPr>
            <a:r>
              <a:rPr lang="tr-TR" dirty="0" smtClean="0"/>
              <a:t>Bu sonuncusu özellikle refah seviyesinde herhangi bir azalma olmadan büyümeye ağırlık verilebilmesi açısından önem taşımaktadır.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14282" y="214290"/>
            <a:ext cx="8715436" cy="923330"/>
          </a:xfrm>
          <a:prstGeom prst="rect">
            <a:avLst/>
          </a:prstGeom>
        </p:spPr>
        <p:txBody>
          <a:bodyPr wrap="square">
            <a:spAutoFit/>
          </a:bodyPr>
          <a:lstStyle/>
          <a:p>
            <a:pPr>
              <a:buNone/>
            </a:pPr>
            <a:r>
              <a:rPr lang="tr-TR" b="1" dirty="0" smtClean="0"/>
              <a:t>Sonuç:</a:t>
            </a:r>
            <a:r>
              <a:rPr lang="tr-TR" dirty="0" smtClean="0"/>
              <a:t>  Etkinlik artışının iki önemli sonucu bulunmaktadır: 1. Aynı harcama dağılımı için tüm seviyelerde bir artış 2. Refahın daha düşük bir kamu hizmetleri payında ençoklanması. </a:t>
            </a:r>
          </a:p>
          <a:p>
            <a:r>
              <a:rPr lang="tr-TR" dirty="0" smtClean="0"/>
              <a:t>	</a:t>
            </a:r>
            <a:endParaRPr lang="fr-FR" dirty="0"/>
          </a:p>
        </p:txBody>
      </p:sp>
      <p:pic>
        <p:nvPicPr>
          <p:cNvPr id="6" name="Content Placeholder 5" descr="graph5.bmp"/>
          <p:cNvPicPr>
            <a:picLocks noGrp="1" noChangeAspect="1"/>
          </p:cNvPicPr>
          <p:nvPr>
            <p:ph idx="1"/>
          </p:nvPr>
        </p:nvPicPr>
        <p:blipFill>
          <a:blip r:embed="rId3"/>
          <a:stretch>
            <a:fillRect/>
          </a:stretch>
        </p:blipFill>
        <p:spPr>
          <a:xfrm>
            <a:off x="285720" y="1071546"/>
            <a:ext cx="8572560" cy="5786454"/>
          </a:xfr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857248"/>
          </a:xfrm>
        </p:spPr>
        <p:txBody>
          <a:bodyPr/>
          <a:lstStyle/>
          <a:p>
            <a:pPr algn="ctr"/>
            <a:r>
              <a:rPr lang="tr-TR" sz="4500" dirty="0" smtClean="0"/>
              <a:t>Çalışmanın  amacı</a:t>
            </a:r>
            <a:endParaRPr lang="fr-FR" sz="4500" dirty="0"/>
          </a:p>
        </p:txBody>
      </p:sp>
      <p:sp>
        <p:nvSpPr>
          <p:cNvPr id="3" name="Content Placeholder 2"/>
          <p:cNvSpPr>
            <a:spLocks noGrp="1"/>
          </p:cNvSpPr>
          <p:nvPr>
            <p:ph idx="1"/>
          </p:nvPr>
        </p:nvSpPr>
        <p:spPr>
          <a:xfrm>
            <a:off x="428596" y="1142984"/>
            <a:ext cx="8229600" cy="3571900"/>
          </a:xfrm>
        </p:spPr>
        <p:txBody>
          <a:bodyPr>
            <a:noAutofit/>
          </a:bodyPr>
          <a:lstStyle/>
          <a:p>
            <a:r>
              <a:rPr lang="tr-TR" sz="2500" dirty="0" smtClean="0"/>
              <a:t>Kamu harcamalarının bileşimi hükümetlerin sosyal ve ekonomik sorunları nasıl algıladığının önemli bir göstergesidir.</a:t>
            </a:r>
          </a:p>
          <a:p>
            <a:r>
              <a:rPr lang="tr-TR" sz="2500" dirty="0" smtClean="0"/>
              <a:t>Bu politikalar  gelir dağılımı ve büyümeyi doğrudan ve dolaylı olarak etkiler, ekonomik ve sosyal dengeler değişir.</a:t>
            </a:r>
          </a:p>
          <a:p>
            <a:r>
              <a:rPr lang="tr-TR" sz="2500" dirty="0" smtClean="0"/>
              <a:t>Bu bağlamda politika seçimi geniş kitleleri ilgilendirir ve seçmen beklentileri ve seçim kaygılarından soyutlanamazlar.</a:t>
            </a:r>
          </a:p>
        </p:txBody>
      </p:sp>
      <p:sp>
        <p:nvSpPr>
          <p:cNvPr id="4" name="Content Placeholder 2"/>
          <p:cNvSpPr txBox="1">
            <a:spLocks/>
          </p:cNvSpPr>
          <p:nvPr/>
        </p:nvSpPr>
        <p:spPr>
          <a:xfrm>
            <a:off x="428596" y="4857761"/>
            <a:ext cx="8229600" cy="1571635"/>
          </a:xfrm>
          <a:prstGeom prst="rect">
            <a:avLst/>
          </a:prstGeom>
          <a:ln>
            <a:solidFill>
              <a:schemeClr val="tx1"/>
            </a:solidFill>
          </a:ln>
        </p:spPr>
        <p:txBody>
          <a:bodyPr vert="horz" wrap="square" lIns="0" tIns="0" rIns="0" bIns="0" rtlCol="0" anchor="t">
            <a:normAutofit/>
          </a:bodyPr>
          <a:lstStyle/>
          <a:p>
            <a:pPr marL="342900" indent="-342900">
              <a:spcBef>
                <a:spcPct val="20000"/>
              </a:spcBef>
              <a:buFont typeface="Arial" pitchFamily="34" charset="0"/>
              <a:buNone/>
              <a:defRPr/>
            </a:pPr>
            <a:r>
              <a:rPr lang="tr-TR" sz="3200" dirty="0" smtClean="0"/>
              <a:t>	</a:t>
            </a:r>
            <a:r>
              <a:rPr lang="tr-TR" sz="2800" dirty="0" smtClean="0"/>
              <a:t>K</a:t>
            </a:r>
            <a:r>
              <a:rPr kumimoji="0" lang="tr-TR" sz="2800" b="0" i="0" u="none" strike="noStrike" kern="1200" cap="none" spc="0" normalizeH="0" baseline="0" noProof="0" dirty="0" smtClean="0">
                <a:ln>
                  <a:noFill/>
                </a:ln>
                <a:solidFill>
                  <a:schemeClr val="tx1"/>
                </a:solidFill>
                <a:effectLst/>
                <a:uLnTx/>
                <a:uFillTx/>
                <a:latin typeface="+mn-lt"/>
                <a:ea typeface="+mn-ea"/>
                <a:cs typeface="+mn-cs"/>
              </a:rPr>
              <a:t>amu harcama politikaları</a:t>
            </a:r>
            <a:r>
              <a:rPr kumimoji="0" lang="tr-TR" sz="2800" b="0" i="0" u="none" strike="noStrike" kern="1200" cap="none" spc="0" normalizeH="0" noProof="0" dirty="0" smtClean="0">
                <a:ln>
                  <a:noFill/>
                </a:ln>
                <a:solidFill>
                  <a:schemeClr val="tx1"/>
                </a:solidFill>
                <a:effectLst/>
                <a:uLnTx/>
                <a:uFillTx/>
                <a:latin typeface="+mn-lt"/>
                <a:ea typeface="+mn-ea"/>
                <a:cs typeface="+mn-cs"/>
              </a:rPr>
              <a:t> </a:t>
            </a:r>
            <a:r>
              <a:rPr kumimoji="0" lang="tr-TR" sz="2800" b="0" i="0" u="none" strike="noStrike" kern="1200" cap="none" spc="0" normalizeH="0" baseline="0" noProof="0" dirty="0" smtClean="0">
                <a:ln>
                  <a:noFill/>
                </a:ln>
                <a:solidFill>
                  <a:schemeClr val="tx1"/>
                </a:solidFill>
                <a:effectLst/>
                <a:uLnTx/>
                <a:uFillTx/>
                <a:latin typeface="+mn-lt"/>
                <a:ea typeface="+mn-ea"/>
                <a:cs typeface="+mn-cs"/>
              </a:rPr>
              <a:t>değişimlerinin</a:t>
            </a:r>
            <a:r>
              <a:rPr lang="tr-TR" sz="2800" dirty="0" smtClean="0"/>
              <a:t> </a:t>
            </a:r>
            <a:r>
              <a:rPr kumimoji="0" lang="tr-TR" sz="2800" b="0" i="0" u="none" strike="noStrike" kern="1200" cap="none" spc="0" normalizeH="0" baseline="0" noProof="0" dirty="0" smtClean="0">
                <a:ln>
                  <a:noFill/>
                </a:ln>
                <a:solidFill>
                  <a:schemeClr val="tx1"/>
                </a:solidFill>
                <a:effectLst/>
                <a:uLnTx/>
                <a:uFillTx/>
                <a:latin typeface="+mn-lt"/>
                <a:ea typeface="+mn-ea"/>
                <a:cs typeface="+mn-cs"/>
              </a:rPr>
              <a:t>(harcama bileşimi ve</a:t>
            </a:r>
            <a:r>
              <a:rPr kumimoji="0" lang="tr-TR" sz="2800" b="0" i="0" u="none" strike="noStrike" kern="1200" cap="none" spc="0" normalizeH="0" noProof="0" dirty="0" smtClean="0">
                <a:ln>
                  <a:noFill/>
                </a:ln>
                <a:solidFill>
                  <a:schemeClr val="tx1"/>
                </a:solidFill>
                <a:effectLst/>
                <a:uLnTx/>
                <a:uFillTx/>
                <a:latin typeface="+mn-lt"/>
                <a:ea typeface="+mn-ea"/>
                <a:cs typeface="+mn-cs"/>
              </a:rPr>
              <a:t> </a:t>
            </a:r>
            <a:r>
              <a:rPr lang="tr-TR" sz="2800" dirty="0" smtClean="0"/>
              <a:t>vergi yükü</a:t>
            </a:r>
            <a:r>
              <a:rPr kumimoji="0" lang="tr-TR" sz="2800" b="0" i="0" u="none" strike="noStrike" kern="1200" cap="none" spc="0" normalizeH="0" baseline="0" noProof="0" dirty="0" smtClean="0">
                <a:ln>
                  <a:noFill/>
                </a:ln>
                <a:solidFill>
                  <a:schemeClr val="tx1"/>
                </a:solidFill>
                <a:effectLst/>
                <a:uLnTx/>
                <a:uFillTx/>
                <a:latin typeface="+mn-lt"/>
                <a:ea typeface="+mn-ea"/>
                <a:cs typeface="+mn-cs"/>
              </a:rPr>
              <a:t>) büyüme ve refah etkilerini</a:t>
            </a:r>
            <a:r>
              <a:rPr kumimoji="0" lang="tr-TR" sz="2800" b="0" i="0" u="none" strike="noStrike" kern="1200" cap="none" spc="0" normalizeH="0" noProof="0" dirty="0" smtClean="0">
                <a:ln>
                  <a:noFill/>
                </a:ln>
                <a:solidFill>
                  <a:schemeClr val="tx1"/>
                </a:solidFill>
                <a:effectLst/>
                <a:uLnTx/>
                <a:uFillTx/>
                <a:latin typeface="+mn-lt"/>
                <a:ea typeface="+mn-ea"/>
                <a:cs typeface="+mn-cs"/>
              </a:rPr>
              <a:t> </a:t>
            </a:r>
            <a:r>
              <a:rPr kumimoji="0" lang="tr-TR" sz="2800" b="0" i="0" u="none" strike="noStrike" kern="1200" cap="none" spc="0" normalizeH="0" baseline="0" noProof="0" dirty="0" smtClean="0">
                <a:ln>
                  <a:noFill/>
                </a:ln>
                <a:solidFill>
                  <a:schemeClr val="tx1"/>
                </a:solidFill>
                <a:effectLst/>
                <a:uLnTx/>
                <a:uFillTx/>
                <a:latin typeface="+mn-lt"/>
                <a:ea typeface="+mn-ea"/>
                <a:cs typeface="+mn-cs"/>
              </a:rPr>
              <a:t>incelemek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8229600" cy="725470"/>
          </a:xfrm>
        </p:spPr>
        <p:txBody>
          <a:bodyPr>
            <a:normAutofit fontScale="90000"/>
          </a:bodyPr>
          <a:lstStyle/>
          <a:p>
            <a:r>
              <a:rPr lang="tr-TR" dirty="0" smtClean="0"/>
              <a:t>Çalışmanın kapsamı (Barro,1990)</a:t>
            </a:r>
            <a:endParaRPr lang="fr-FR" dirty="0"/>
          </a:p>
        </p:txBody>
      </p:sp>
      <p:sp>
        <p:nvSpPr>
          <p:cNvPr id="3" name="Content Placeholder 2"/>
          <p:cNvSpPr>
            <a:spLocks noGrp="1"/>
          </p:cNvSpPr>
          <p:nvPr>
            <p:ph idx="1"/>
          </p:nvPr>
        </p:nvSpPr>
        <p:spPr>
          <a:xfrm>
            <a:off x="500034" y="1142984"/>
            <a:ext cx="8229600" cy="1000132"/>
          </a:xfrm>
          <a:ln>
            <a:solidFill>
              <a:schemeClr val="tx1"/>
            </a:solidFill>
          </a:ln>
        </p:spPr>
        <p:txBody>
          <a:bodyPr>
            <a:normAutofit/>
          </a:bodyPr>
          <a:lstStyle/>
          <a:p>
            <a:pPr algn="ctr">
              <a:buNone/>
            </a:pPr>
            <a:r>
              <a:rPr lang="tr-TR" sz="2700" dirty="0" smtClean="0"/>
              <a:t>Üç temel ekonomik birim: </a:t>
            </a:r>
          </a:p>
          <a:p>
            <a:pPr algn="ctr">
              <a:buNone/>
            </a:pPr>
            <a:r>
              <a:rPr lang="tr-TR" sz="2700" dirty="0" smtClean="0"/>
              <a:t>Hanehalkı, özel sektör ve kamu sektörü.</a:t>
            </a:r>
          </a:p>
        </p:txBody>
      </p:sp>
      <p:sp>
        <p:nvSpPr>
          <p:cNvPr id="4" name="Content Placeholder 2"/>
          <p:cNvSpPr txBox="1">
            <a:spLocks/>
          </p:cNvSpPr>
          <p:nvPr/>
        </p:nvSpPr>
        <p:spPr>
          <a:xfrm>
            <a:off x="428596" y="2285993"/>
            <a:ext cx="8229600" cy="1143007"/>
          </a:xfrm>
          <a:prstGeom prst="rect">
            <a:avLst/>
          </a:prstGeom>
        </p:spPr>
        <p:txBody>
          <a:bodyPr vert="horz" lIns="91440" tIns="45720" rIns="91440" bIns="45720" rtlCol="0">
            <a:normAutofit fontScale="85000" lnSpcReduction="20000"/>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1" u="none" strike="noStrike" kern="1200" cap="none" spc="0" normalizeH="0" baseline="0" noProof="0" dirty="0" smtClean="0">
                <a:ln>
                  <a:noFill/>
                </a:ln>
                <a:solidFill>
                  <a:schemeClr val="tx1"/>
                </a:solidFill>
                <a:effectLst/>
                <a:uLnTx/>
                <a:uFillTx/>
                <a:latin typeface="+mn-lt"/>
                <a:ea typeface="+mn-ea"/>
                <a:cs typeface="+mn-cs"/>
              </a:rPr>
              <a:t>Hanehalkı</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 bütçe kısıtını dikkate alarak, tüketim ve çalışma süresi arasında, faydayı ençoklayan tüketim ve işgücü arzını</a:t>
            </a:r>
            <a:r>
              <a:rPr kumimoji="0" lang="tr-TR" sz="3200" b="0" i="0" u="none" strike="noStrike" kern="1200" cap="none" spc="0" normalizeH="0" noProof="0" dirty="0" smtClean="0">
                <a:ln>
                  <a:noFill/>
                </a:ln>
                <a:solidFill>
                  <a:schemeClr val="tx1"/>
                </a:solidFill>
                <a:effectLst/>
                <a:uLnTx/>
                <a:uFillTx/>
                <a:latin typeface="+mn-lt"/>
                <a:ea typeface="+mn-ea"/>
                <a:cs typeface="+mn-cs"/>
              </a:rPr>
              <a:t> belirler</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6" name="Content Placeholder 2"/>
          <p:cNvSpPr txBox="1">
            <a:spLocks/>
          </p:cNvSpPr>
          <p:nvPr/>
        </p:nvSpPr>
        <p:spPr>
          <a:xfrm>
            <a:off x="428596" y="3571876"/>
            <a:ext cx="8229600" cy="1500198"/>
          </a:xfrm>
          <a:prstGeom prst="rect">
            <a:avLst/>
          </a:prstGeom>
        </p:spPr>
        <p:txBody>
          <a:bodyPr vert="horz" lIns="91440" tIns="45720" rIns="91440" bIns="45720" rtlCol="0">
            <a:normAutofit fontScale="85000" lnSpcReduction="20000"/>
          </a:bodyPr>
          <a:lstStyle/>
          <a:p>
            <a:pPr marL="342900" indent="-342900" algn="just">
              <a:spcBef>
                <a:spcPct val="20000"/>
              </a:spcBef>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1" u="none" strike="noStrike" kern="1200" cap="none" spc="0" normalizeH="0" baseline="0" noProof="0" dirty="0" smtClean="0">
                <a:ln>
                  <a:noFill/>
                </a:ln>
                <a:solidFill>
                  <a:schemeClr val="tx1"/>
                </a:solidFill>
                <a:effectLst/>
                <a:uLnTx/>
                <a:uFillTx/>
                <a:latin typeface="+mn-lt"/>
                <a:ea typeface="+mn-ea"/>
                <a:cs typeface="+mn-cs"/>
              </a:rPr>
              <a:t>Özel sektör </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sermaye, işgücü ve kamu sermayesini kullanarak mevcut teknolojik olanaklar dâhilinde kârını ençoklayan üretimi gerçekleştiren</a:t>
            </a:r>
            <a:r>
              <a:rPr kumimoji="0" lang="tr-TR" sz="3200" b="0" i="0" u="none" strike="noStrike" kern="1200" cap="none" spc="0" normalizeH="0" noProof="0" dirty="0" smtClean="0">
                <a:ln>
                  <a:noFill/>
                </a:ln>
                <a:solidFill>
                  <a:schemeClr val="tx1"/>
                </a:solidFill>
                <a:effectLst/>
                <a:uLnTx/>
                <a:uFillTx/>
                <a:latin typeface="+mn-lt"/>
                <a:ea typeface="+mn-ea"/>
                <a:cs typeface="+mn-cs"/>
              </a:rPr>
              <a:t> sermaye ve işgücü talebini belirler</a:t>
            </a:r>
            <a:r>
              <a:rPr kumimoji="0" lang="tr-TR" sz="32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17" name="16 Dikdörtgen"/>
          <p:cNvSpPr/>
          <p:nvPr/>
        </p:nvSpPr>
        <p:spPr>
          <a:xfrm>
            <a:off x="785786" y="5072074"/>
            <a:ext cx="7786742" cy="1285884"/>
          </a:xfrm>
          <a:prstGeom prst="rect">
            <a:avLst/>
          </a:prstGeom>
        </p:spPr>
        <p:txBody>
          <a:bodyPr wrap="square">
            <a:noAutofit/>
          </a:bodyPr>
          <a:lstStyle/>
          <a:p>
            <a:pPr algn="just"/>
            <a:r>
              <a:rPr lang="tr-TR" sz="2700" b="1" dirty="0" smtClean="0"/>
              <a:t>Devlet</a:t>
            </a:r>
            <a:r>
              <a:rPr lang="tr-TR" sz="2700" i="1" dirty="0" smtClean="0"/>
              <a:t> </a:t>
            </a:r>
            <a:r>
              <a:rPr lang="tr-TR" sz="2700" dirty="0" smtClean="0"/>
              <a:t>bütçesini dengede tutacak bir harcama ve vergilendirme politikası izlemektedir (vergi gelirleri kamu harcamalarını finanse eder).</a:t>
            </a:r>
            <a:endParaRPr lang="tr-TR" sz="27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chor="ctr">
            <a:normAutofit fontScale="90000"/>
          </a:bodyPr>
          <a:lstStyle/>
          <a:p>
            <a:pPr algn="ctr"/>
            <a:r>
              <a:rPr lang="tr-TR" dirty="0" smtClean="0"/>
              <a:t>Çalışmanın kapsamı (Barro,1990)</a:t>
            </a:r>
            <a:endParaRPr lang="fr-FR" dirty="0"/>
          </a:p>
        </p:txBody>
      </p:sp>
      <p:sp>
        <p:nvSpPr>
          <p:cNvPr id="3" name="Content Placeholder 2"/>
          <p:cNvSpPr>
            <a:spLocks noGrp="1"/>
          </p:cNvSpPr>
          <p:nvPr>
            <p:ph idx="1"/>
          </p:nvPr>
        </p:nvSpPr>
        <p:spPr>
          <a:xfrm>
            <a:off x="457200" y="1928802"/>
            <a:ext cx="8229600" cy="4395798"/>
          </a:xfrm>
        </p:spPr>
        <p:txBody>
          <a:bodyPr>
            <a:normAutofit fontScale="92500"/>
          </a:bodyPr>
          <a:lstStyle/>
          <a:p>
            <a:pPr algn="ctr">
              <a:buNone/>
            </a:pPr>
            <a:r>
              <a:rPr lang="tr-TR" dirty="0" smtClean="0"/>
              <a:t>	</a:t>
            </a:r>
          </a:p>
          <a:p>
            <a:pPr>
              <a:buNone/>
            </a:pPr>
            <a:r>
              <a:rPr lang="tr-TR" b="1" dirty="0" smtClean="0"/>
              <a:t>	Faktör verimliliğine katkı sağlayan kamu harcamaları</a:t>
            </a:r>
            <a:r>
              <a:rPr lang="tr-TR" dirty="0" smtClean="0"/>
              <a:t> (üretken kamu harcamaları faktör verimliliğini artıran toplam kamu sermaye stokuna eklenir ve üretim fonksiyonuna maliyetsiz olarak kullanılabilen bir faktör olarak girer.)</a:t>
            </a:r>
          </a:p>
          <a:p>
            <a:pPr>
              <a:buNone/>
            </a:pPr>
            <a:endParaRPr lang="tr-TR" dirty="0" smtClean="0"/>
          </a:p>
          <a:p>
            <a:pPr>
              <a:buNone/>
            </a:pPr>
            <a:r>
              <a:rPr lang="tr-TR" b="1" dirty="0" smtClean="0"/>
              <a:t>	Refah artırıcı kamu hizmetleri</a:t>
            </a:r>
            <a:r>
              <a:rPr lang="tr-TR" dirty="0" smtClean="0"/>
              <a:t> ve </a:t>
            </a:r>
            <a:r>
              <a:rPr lang="tr-TR" b="1" dirty="0" smtClean="0"/>
              <a:t>doğrudan gelir artırıcı devlet transferleri</a:t>
            </a:r>
            <a:r>
              <a:rPr lang="tr-TR" dirty="0" smtClean="0"/>
              <a:t> (hanehalkının refahı, nihai tüketim, çalışma dışında geçirilen zaman ve devlet tarafından sunulan kamu hizmetlerine bağlıdır.)</a:t>
            </a:r>
          </a:p>
        </p:txBody>
      </p:sp>
      <p:sp>
        <p:nvSpPr>
          <p:cNvPr id="4" name="TextBox 3"/>
          <p:cNvSpPr txBox="1"/>
          <p:nvPr/>
        </p:nvSpPr>
        <p:spPr>
          <a:xfrm>
            <a:off x="500034" y="1357298"/>
            <a:ext cx="8215370" cy="523220"/>
          </a:xfrm>
          <a:prstGeom prst="rect">
            <a:avLst/>
          </a:prstGeom>
          <a:noFill/>
          <a:ln>
            <a:solidFill>
              <a:schemeClr val="tx1"/>
            </a:solidFill>
          </a:ln>
        </p:spPr>
        <p:txBody>
          <a:bodyPr wrap="square" rtlCol="0">
            <a:spAutoFit/>
          </a:bodyPr>
          <a:lstStyle/>
          <a:p>
            <a:pPr algn="ctr"/>
            <a:r>
              <a:rPr lang="tr-TR" sz="2800" dirty="0" smtClean="0"/>
              <a:t>Kamu harcamaları üç ana grupta toplanmıştır.</a:t>
            </a:r>
            <a:endParaRPr lang="fr-FR"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86800" cy="928694"/>
          </a:xfrm>
        </p:spPr>
        <p:txBody>
          <a:bodyPr wrap="square">
            <a:noAutofit/>
          </a:bodyPr>
          <a:lstStyle/>
          <a:p>
            <a:pPr algn="ctr"/>
            <a:r>
              <a:rPr lang="tr-TR" sz="3200" dirty="0" smtClean="0"/>
              <a:t>Çalışmanın yöntemi </a:t>
            </a:r>
            <a:br>
              <a:rPr lang="tr-TR" sz="3200" dirty="0" smtClean="0"/>
            </a:br>
            <a:r>
              <a:rPr lang="tr-TR" sz="3200" dirty="0" smtClean="0"/>
              <a:t>Durağan denge - Hesaplamalar</a:t>
            </a:r>
            <a:endParaRPr lang="fr-FR" sz="3200" dirty="0"/>
          </a:p>
        </p:txBody>
      </p:sp>
      <p:sp>
        <p:nvSpPr>
          <p:cNvPr id="4" name="Content Placeholder 2"/>
          <p:cNvSpPr txBox="1">
            <a:spLocks/>
          </p:cNvSpPr>
          <p:nvPr/>
        </p:nvSpPr>
        <p:spPr>
          <a:xfrm>
            <a:off x="428596" y="1142984"/>
            <a:ext cx="8229600" cy="5500726"/>
          </a:xfrm>
          <a:prstGeom prst="rect">
            <a:avLst/>
          </a:prstGeom>
        </p:spPr>
        <p:txBody>
          <a:bodyPr vert="horz" lIns="91440" tIns="45720" rIns="91440" bIns="45720" rtlCol="0">
            <a:normAutofit lnSpcReduction="10000"/>
          </a:bodyPr>
          <a:lstStyle/>
          <a:p>
            <a:pPr>
              <a:buClr>
                <a:schemeClr val="bg2">
                  <a:lumMod val="50000"/>
                </a:schemeClr>
              </a:buClr>
              <a:buFont typeface="Arial" pitchFamily="34" charset="0"/>
              <a:buChar char="•"/>
            </a:pPr>
            <a:r>
              <a:rPr lang="tr-TR" sz="2500" dirty="0" smtClean="0"/>
              <a:t>Ekonominin durağan dengesi bütçe politikası analizi açısından önemlidir. </a:t>
            </a:r>
            <a:r>
              <a:rPr lang="tr-TR" sz="2500" b="1" dirty="0" smtClean="0"/>
              <a:t>Mali politikalarda yapılacak değişikliklerin etkilerini hesaplamak</a:t>
            </a:r>
            <a:r>
              <a:rPr lang="tr-TR" sz="2500" dirty="0" smtClean="0"/>
              <a:t> için böyle bir durağan dengeden başlamak uygun olacaktır.</a:t>
            </a:r>
          </a:p>
          <a:p>
            <a:pPr>
              <a:buClr>
                <a:schemeClr val="bg2">
                  <a:lumMod val="50000"/>
                </a:schemeClr>
              </a:buClr>
              <a:buFont typeface="Arial" pitchFamily="34" charset="0"/>
              <a:buChar char="•"/>
            </a:pPr>
            <a:endParaRPr lang="tr-TR" sz="2500" dirty="0" smtClean="0"/>
          </a:p>
          <a:p>
            <a:pPr>
              <a:buClr>
                <a:schemeClr val="bg2">
                  <a:lumMod val="50000"/>
                </a:schemeClr>
              </a:buClr>
              <a:buFont typeface="Arial" pitchFamily="34" charset="0"/>
              <a:buChar char="•"/>
            </a:pPr>
            <a:r>
              <a:rPr lang="tr-TR" sz="2500" dirty="0" smtClean="0"/>
              <a:t>Öncelikle </a:t>
            </a:r>
            <a:r>
              <a:rPr lang="tr-TR" sz="2500" b="1" dirty="0" smtClean="0"/>
              <a:t>Türk ekonomisi için seçilen referans dönem (1998-2006)</a:t>
            </a:r>
            <a:r>
              <a:rPr lang="tr-TR" sz="2500" dirty="0" smtClean="0"/>
              <a:t> ekonominin durağan dengesi olarak alınır. Böyle bir denge noktasından başlayarak, farklı politikaların uzun dönemde ekonomiyi hangi yeni dengelere taşıyacağı sayısal analizler yoluyla </a:t>
            </a:r>
            <a:r>
              <a:rPr lang="tr-TR" sz="2500" dirty="0" smtClean="0"/>
              <a:t>hesaplanır.</a:t>
            </a:r>
          </a:p>
          <a:p>
            <a:pPr>
              <a:buClr>
                <a:schemeClr val="bg2">
                  <a:lumMod val="50000"/>
                </a:schemeClr>
              </a:buClr>
              <a:buFont typeface="Arial" pitchFamily="34" charset="0"/>
              <a:buChar char="•"/>
            </a:pPr>
            <a:endParaRPr lang="tr-TR" sz="2500" dirty="0" smtClean="0"/>
          </a:p>
          <a:p>
            <a:pPr>
              <a:buClr>
                <a:schemeClr val="bg2">
                  <a:lumMod val="50000"/>
                </a:schemeClr>
              </a:buClr>
              <a:buFont typeface="Arial" pitchFamily="34" charset="0"/>
              <a:buChar char="•"/>
            </a:pPr>
            <a:r>
              <a:rPr lang="tr-TR" sz="2500" dirty="0" smtClean="0"/>
              <a:t>Bu </a:t>
            </a:r>
            <a:r>
              <a:rPr lang="tr-TR" sz="2500" dirty="0" smtClean="0"/>
              <a:t>noktada bütçe politikalarını dört senaryo altında incelemek mümkün </a:t>
            </a:r>
            <a:r>
              <a:rPr lang="tr-TR" sz="2500" dirty="0" smtClean="0"/>
              <a:t>olacaktır. İlk </a:t>
            </a:r>
            <a:r>
              <a:rPr lang="tr-TR" sz="2500" dirty="0" smtClean="0"/>
              <a:t>senaryo optimal vergi yükü tanımlanması sonraki senaryolar harcama bileşiminin etkinliğini büyüme ve refah açısından sorgular.</a:t>
            </a:r>
            <a:endParaRPr lang="tr-TR" sz="25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28596" y="214290"/>
            <a:ext cx="8229600" cy="439718"/>
          </a:xfrm>
        </p:spPr>
        <p:txBody>
          <a:bodyPr>
            <a:normAutofit fontScale="90000"/>
          </a:bodyPr>
          <a:lstStyle/>
          <a:p>
            <a:r>
              <a:rPr lang="tr-TR" dirty="0" smtClean="0"/>
              <a:t>Senaryo 1 Optimal ver</a:t>
            </a:r>
            <a:r>
              <a:rPr lang="tr-TR" i="1" dirty="0" smtClean="0"/>
              <a:t>gi y</a:t>
            </a:r>
            <a:r>
              <a:rPr lang="tr-TR" dirty="0" smtClean="0"/>
              <a:t>ükü</a:t>
            </a:r>
            <a:endParaRPr lang="fr-FR" dirty="0"/>
          </a:p>
        </p:txBody>
      </p:sp>
      <p:sp>
        <p:nvSpPr>
          <p:cNvPr id="3" name="Content Placeholder 2"/>
          <p:cNvSpPr>
            <a:spLocks noGrp="1"/>
          </p:cNvSpPr>
          <p:nvPr>
            <p:ph idx="1"/>
          </p:nvPr>
        </p:nvSpPr>
        <p:spPr/>
        <p:txBody>
          <a:bodyPr>
            <a:normAutofit/>
          </a:bodyPr>
          <a:lstStyle/>
          <a:p>
            <a:pPr>
              <a:buNone/>
            </a:pPr>
            <a:endParaRPr lang="tr-TR" dirty="0" smtClean="0"/>
          </a:p>
        </p:txBody>
      </p:sp>
      <p:pic>
        <p:nvPicPr>
          <p:cNvPr id="10" name="Picture 9" descr="graph1.bmp"/>
          <p:cNvPicPr>
            <a:picLocks noChangeAspect="1"/>
          </p:cNvPicPr>
          <p:nvPr/>
        </p:nvPicPr>
        <p:blipFill>
          <a:blip r:embed="rId3"/>
          <a:stretch>
            <a:fillRect/>
          </a:stretch>
        </p:blipFill>
        <p:spPr>
          <a:xfrm>
            <a:off x="0" y="785794"/>
            <a:ext cx="9144000" cy="6072206"/>
          </a:xfrm>
          <a:prstGeom prst="rect">
            <a:avLst/>
          </a:prstGeom>
        </p:spPr>
      </p:pic>
      <p:sp>
        <p:nvSpPr>
          <p:cNvPr id="11" name="Rectangle 10"/>
          <p:cNvSpPr/>
          <p:nvPr/>
        </p:nvSpPr>
        <p:spPr>
          <a:xfrm>
            <a:off x="4786314" y="4143380"/>
            <a:ext cx="4214842" cy="2571768"/>
          </a:xfrm>
          <a:prstGeom prst="rect">
            <a:avLst/>
          </a:prstGeom>
          <a:solidFill>
            <a:schemeClr val="bg1"/>
          </a:solidFill>
        </p:spPr>
        <p:txBody>
          <a:bodyPr wrap="square">
            <a:noAutofit/>
          </a:bodyPr>
          <a:lstStyle/>
          <a:p>
            <a:r>
              <a:rPr lang="tr-TR" sz="2000" b="1" dirty="0" smtClean="0"/>
              <a:t>Sonuç 1:</a:t>
            </a:r>
            <a:r>
              <a:rPr lang="tr-TR" sz="2000" dirty="0" smtClean="0"/>
              <a:t> Refah, üretim ve özel tüketimi ençoklaştıran %18, %15 ve %11 oranları. İstihdamda vergi yükü artıkça devamlı bir düşüş</a:t>
            </a:r>
            <a:r>
              <a:rPr lang="tr-TR" dirty="0" smtClean="0"/>
              <a:t>.</a:t>
            </a:r>
            <a:endParaRPr lang="fr-FR" dirty="0"/>
          </a:p>
        </p:txBody>
      </p:sp>
      <p:sp>
        <p:nvSpPr>
          <p:cNvPr id="6" name="5 Dikdörtgen"/>
          <p:cNvSpPr/>
          <p:nvPr/>
        </p:nvSpPr>
        <p:spPr>
          <a:xfrm>
            <a:off x="214282" y="59296"/>
            <a:ext cx="8786874" cy="726498"/>
          </a:xfrm>
          <a:prstGeom prst="rect">
            <a:avLst/>
          </a:prstGeom>
          <a:solidFill>
            <a:schemeClr val="bg1"/>
          </a:solidFill>
        </p:spPr>
        <p:txBody>
          <a:bodyPr wrap="square">
            <a:noAutofit/>
          </a:bodyPr>
          <a:lstStyle/>
          <a:p>
            <a:r>
              <a:rPr lang="tr-TR" sz="2000" dirty="0" smtClean="0"/>
              <a:t>Ekonominin güncel dengesi dikkate alınarak optimal vergi yükünün belirlenmesidir. Bütçe denkliğiyle toplam harcama toplam vergi gelirine eşittir.</a:t>
            </a:r>
            <a:endParaRPr lang="tr-TR"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3571900"/>
          </a:xfrm>
        </p:spPr>
        <p:txBody>
          <a:bodyPr>
            <a:normAutofit fontScale="85000" lnSpcReduction="20000"/>
          </a:bodyPr>
          <a:lstStyle/>
          <a:p>
            <a:r>
              <a:rPr lang="tr-TR" dirty="0" smtClean="0"/>
              <a:t>Vergi oranını artırarak kamu yatırımlarını artırmanın üretime olan etkisi, artan vergi yükü geliri baskılayacağı için kamu hizmetlerinin etkisinden daha kısa sürer. </a:t>
            </a:r>
          </a:p>
          <a:p>
            <a:endParaRPr lang="tr-TR" dirty="0" smtClean="0"/>
          </a:p>
          <a:p>
            <a:r>
              <a:rPr lang="tr-TR" dirty="0" smtClean="0"/>
              <a:t>Vergi oranı artışı refahta özel tüketim ve üretime göre daha yüksek bir yüzde artış; bunun yanında hepsinin azalmaya başladığı aralıkta daha düşük bir yüzde düşüş yaratır.</a:t>
            </a:r>
          </a:p>
          <a:p>
            <a:pPr>
              <a:buNone/>
            </a:pPr>
            <a:endParaRPr lang="tr-TR" dirty="0" smtClean="0"/>
          </a:p>
          <a:p>
            <a:r>
              <a:rPr lang="tr-TR" dirty="0" smtClean="0"/>
              <a:t>Türkiye örneğinde vergi yükünün %22 gibi bir seviyeye gelmesinin arkasında böyle bir refah amaçlı politika olduğu söylenebilir.</a:t>
            </a:r>
          </a:p>
        </p:txBody>
      </p:sp>
      <p:sp>
        <p:nvSpPr>
          <p:cNvPr id="7" name="Content Placeholder 2"/>
          <p:cNvSpPr txBox="1">
            <a:spLocks/>
          </p:cNvSpPr>
          <p:nvPr/>
        </p:nvSpPr>
        <p:spPr>
          <a:xfrm>
            <a:off x="428596" y="4643423"/>
            <a:ext cx="8229600" cy="1857411"/>
          </a:xfrm>
          <a:prstGeom prst="rect">
            <a:avLst/>
          </a:prstGeom>
          <a:ln>
            <a:solidFill>
              <a:schemeClr val="tx1"/>
            </a:solidFill>
          </a:ln>
        </p:spPr>
        <p:txBody>
          <a:bodyPr vert="horz" lIns="91440" tIns="45720" rIns="91440" bIns="45720" rtlCol="0">
            <a:normAutofit lnSpcReduction="10000"/>
          </a:bodyPr>
          <a:lstStyle/>
          <a:p>
            <a:pPr marL="342900" lvl="0" indent="-342900">
              <a:spcBef>
                <a:spcPct val="20000"/>
              </a:spcBef>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2800" b="0" i="0" u="none" strike="noStrike" kern="1200" cap="none" spc="0" normalizeH="0" baseline="0" noProof="0" dirty="0" smtClean="0">
                <a:ln>
                  <a:noFill/>
                </a:ln>
                <a:solidFill>
                  <a:schemeClr val="tx1"/>
                </a:solidFill>
                <a:effectLst/>
                <a:uLnTx/>
                <a:uFillTx/>
                <a:latin typeface="+mn-lt"/>
                <a:ea typeface="+mn-ea"/>
                <a:cs typeface="+mn-cs"/>
              </a:rPr>
              <a:t>Ekonomide refah etkisinin hangi yolla elde edileceğinin kararı ise bir politika tercihi olarak ortaya çıkar. Bu politikalar</a:t>
            </a:r>
            <a:r>
              <a:rPr lang="tr-TR" sz="2800" dirty="0" smtClean="0"/>
              <a:t> </a:t>
            </a:r>
            <a:r>
              <a:rPr kumimoji="0" lang="tr-TR" sz="2800" b="0" i="0" u="none" strike="noStrike" kern="1200" cap="none" spc="0" normalizeH="0" noProof="0" dirty="0" smtClean="0">
                <a:ln>
                  <a:noFill/>
                </a:ln>
                <a:solidFill>
                  <a:schemeClr val="tx1"/>
                </a:solidFill>
                <a:effectLst/>
                <a:uLnTx/>
                <a:uFillTx/>
                <a:latin typeface="+mn-lt"/>
                <a:ea typeface="+mn-ea"/>
                <a:cs typeface="+mn-cs"/>
              </a:rPr>
              <a:t>harcamaların refaha etkisine duyarlıdır</a:t>
            </a:r>
            <a:r>
              <a:rPr lang="tr-TR" sz="2800" dirty="0" smtClean="0"/>
              <a:t>.</a:t>
            </a: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214290"/>
            <a:ext cx="8715436" cy="1015663"/>
          </a:xfrm>
          <a:prstGeom prst="rect">
            <a:avLst/>
          </a:prstGeom>
        </p:spPr>
        <p:txBody>
          <a:bodyPr wrap="square">
            <a:spAutoFit/>
          </a:bodyPr>
          <a:lstStyle/>
          <a:p>
            <a:r>
              <a:rPr lang="tr-TR" sz="2000" b="1" dirty="0" smtClean="0"/>
              <a:t>Sonuç 2: </a:t>
            </a:r>
            <a:r>
              <a:rPr lang="tr-TR" sz="2000" dirty="0" smtClean="0"/>
              <a:t>Refah etkisi artıkça refahı ençoklaştıran vergi yükü artar. Mali politikaların gelir dağılımı eşitsizlikleri ve dolayısıyla refah farklılıklarını azaltmada bir araç olarak kullanılabileceği gözükmektedir.</a:t>
            </a:r>
          </a:p>
        </p:txBody>
      </p:sp>
      <p:pic>
        <p:nvPicPr>
          <p:cNvPr id="8" name="Content Placeholder 7" descr="graph2.bmp"/>
          <p:cNvPicPr>
            <a:picLocks noGrp="1" noChangeAspect="1"/>
          </p:cNvPicPr>
          <p:nvPr>
            <p:ph idx="1"/>
          </p:nvPr>
        </p:nvPicPr>
        <p:blipFill>
          <a:blip r:embed="rId3"/>
          <a:stretch>
            <a:fillRect/>
          </a:stretch>
        </p:blipFill>
        <p:spPr>
          <a:xfrm>
            <a:off x="142844" y="1214422"/>
            <a:ext cx="8858312" cy="5643578"/>
          </a:xfr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000132"/>
          </a:xfrm>
        </p:spPr>
        <p:txBody>
          <a:bodyPr anchor="ctr">
            <a:noAutofit/>
          </a:bodyPr>
          <a:lstStyle/>
          <a:p>
            <a:pPr algn="ctr"/>
            <a:r>
              <a:rPr lang="tr-TR" sz="2800" dirty="0" smtClean="0">
                <a:latin typeface="+mn-lt"/>
              </a:rPr>
              <a:t>Kamu harcamalarının dağılımı</a:t>
            </a:r>
            <a:endParaRPr lang="fr-FR" sz="2800" dirty="0">
              <a:latin typeface="+mn-lt"/>
            </a:endParaRPr>
          </a:p>
        </p:txBody>
      </p:sp>
      <p:sp>
        <p:nvSpPr>
          <p:cNvPr id="5" name="Rectangle 4"/>
          <p:cNvSpPr/>
          <p:nvPr/>
        </p:nvSpPr>
        <p:spPr>
          <a:xfrm>
            <a:off x="857224" y="1714488"/>
            <a:ext cx="7786742" cy="4154984"/>
          </a:xfrm>
          <a:prstGeom prst="rect">
            <a:avLst/>
          </a:prstGeom>
        </p:spPr>
        <p:txBody>
          <a:bodyPr wrap="square" anchor="ctr">
            <a:spAutoFit/>
          </a:bodyPr>
          <a:lstStyle/>
          <a:p>
            <a:pPr algn="just">
              <a:buFont typeface="Arial" pitchFamily="34" charset="0"/>
              <a:buChar char="•"/>
            </a:pPr>
            <a:r>
              <a:rPr lang="tr-TR" sz="2400" dirty="0" smtClean="0"/>
              <a:t>Güncel vergi yükü veri alındığında optimal harcama dağılımın ne olmalıdır?</a:t>
            </a:r>
          </a:p>
          <a:p>
            <a:pPr algn="just"/>
            <a:endParaRPr lang="tr-TR" sz="2400" dirty="0" smtClean="0"/>
          </a:p>
          <a:p>
            <a:pPr algn="just">
              <a:buFont typeface="Arial" pitchFamily="34" charset="0"/>
              <a:buChar char="•"/>
            </a:pPr>
            <a:r>
              <a:rPr lang="tr-TR" sz="2400" dirty="0" smtClean="0"/>
              <a:t>Vergi oranı sabit ve bütçe dengedeyken, herhangi bir harcama grubunun payının artması diğerlerinin payının azalması demektir ki, bu da bir politika tercihini gerektirir.</a:t>
            </a:r>
          </a:p>
          <a:p>
            <a:pPr algn="just"/>
            <a:endParaRPr lang="tr-TR" sz="2400" dirty="0" smtClean="0"/>
          </a:p>
          <a:p>
            <a:pPr algn="just">
              <a:buFont typeface="Arial" pitchFamily="34" charset="0"/>
              <a:buChar char="•"/>
            </a:pPr>
            <a:r>
              <a:rPr lang="tr-TR" sz="2400" dirty="0" smtClean="0"/>
              <a:t>Modelde kamu harcamaları hem üretim, hem de refahı etkilediğinden, bu dağılımın değişmesi her seferinde üretim ve refah arasında bir ödünleşmeyi gerektirecektir.</a:t>
            </a:r>
            <a:endParaRPr lang="fr-F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1954</TotalTime>
  <Words>974</Words>
  <Application>Microsoft Office PowerPoint</Application>
  <PresentationFormat>Ekran Gösterisi (4:3)</PresentationFormat>
  <Paragraphs>82</Paragraphs>
  <Slides>15</Slides>
  <Notes>15</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Flow</vt:lpstr>
      <vt:lpstr>Kamu harcamalarının bileşiminin büyüme ve refah etkisi</vt:lpstr>
      <vt:lpstr>Çalışmanın  amacı</vt:lpstr>
      <vt:lpstr>Çalışmanın kapsamı (Barro,1990)</vt:lpstr>
      <vt:lpstr>Çalışmanın kapsamı (Barro,1990)</vt:lpstr>
      <vt:lpstr>Çalışmanın yöntemi  Durağan denge - Hesaplamalar</vt:lpstr>
      <vt:lpstr>Senaryo 1 Optimal vergi yükü</vt:lpstr>
      <vt:lpstr>Slayt 7</vt:lpstr>
      <vt:lpstr>Slayt 8</vt:lpstr>
      <vt:lpstr>Kamu harcamalarının dağılımı</vt:lpstr>
      <vt:lpstr>Senaryo 2 Üretken kamu harcamaları ve doğrudan transferler arasındaki ödünleşme</vt:lpstr>
      <vt:lpstr>Senaryo 3 Doğrudan transferler ile kamu hizmetleri arasındaki ödünleşme</vt:lpstr>
      <vt:lpstr>Slayt 12</vt:lpstr>
      <vt:lpstr>Senaryo 4  Üretken kamu harcamaları ve kamu hizmetleri arasındaki ödünleşme</vt:lpstr>
      <vt:lpstr>Tartışma  Üretken kamu harcamalarının etkinliği</vt:lpstr>
      <vt:lpstr>Slayt 15</vt:lpstr>
    </vt:vector>
  </TitlesOfParts>
  <Company>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harcamalarının bileşiminin büyüme ve refah etkisi </dc:title>
  <dc:creator>Hakan</dc:creator>
  <cp:lastModifiedBy>BAHCESEHIR</cp:lastModifiedBy>
  <cp:revision>244</cp:revision>
  <dcterms:created xsi:type="dcterms:W3CDTF">2008-06-16T13:24:20Z</dcterms:created>
  <dcterms:modified xsi:type="dcterms:W3CDTF">2008-06-19T16:06:13Z</dcterms:modified>
</cp:coreProperties>
</file>