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90" r:id="rId3"/>
    <p:sldId id="304" r:id="rId4"/>
    <p:sldId id="310" r:id="rId5"/>
    <p:sldId id="275" r:id="rId6"/>
    <p:sldId id="294" r:id="rId7"/>
    <p:sldId id="291" r:id="rId8"/>
    <p:sldId id="297" r:id="rId9"/>
    <p:sldId id="306" r:id="rId10"/>
    <p:sldId id="298" r:id="rId11"/>
    <p:sldId id="299" r:id="rId12"/>
    <p:sldId id="307" r:id="rId13"/>
    <p:sldId id="313" r:id="rId14"/>
    <p:sldId id="301" r:id="rId15"/>
    <p:sldId id="308" r:id="rId16"/>
    <p:sldId id="300" r:id="rId17"/>
    <p:sldId id="293" r:id="rId18"/>
    <p:sldId id="295" r:id="rId19"/>
    <p:sldId id="302" r:id="rId20"/>
    <p:sldId id="309" r:id="rId21"/>
    <p:sldId id="296" r:id="rId22"/>
    <p:sldId id="305" r:id="rId23"/>
    <p:sldId id="311" r:id="rId24"/>
    <p:sldId id="312"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15" autoAdjust="0"/>
    <p:restoredTop sz="91320" autoAdjust="0"/>
  </p:normalViewPr>
  <p:slideViewPr>
    <p:cSldViewPr snapToGrid="0" snapToObjects="1">
      <p:cViewPr varScale="1">
        <p:scale>
          <a:sx n="33" d="100"/>
          <a:sy n="33" d="100"/>
        </p:scale>
        <p:origin x="-1061"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elike.kokkizil\Dropbox\calisma%20dosyas&#305;\Sunum\FLFP%20by%20educational%20level%202012%20OECD%20Employment%20Oulook201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tx>
            <c:strRef>
              <c:f>'üniversite lise beraber'!$K$24</c:f>
              <c:strCache>
                <c:ptCount val="1"/>
                <c:pt idx="0">
                  <c:v>Lise mezunu</c:v>
                </c:pt>
              </c:strCache>
            </c:strRef>
          </c:tx>
          <c:spPr>
            <a:solidFill>
              <a:schemeClr val="tx2">
                <a:lumMod val="75000"/>
              </a:schemeClr>
            </a:solidFill>
          </c:spPr>
          <c:dPt>
            <c:idx val="0"/>
            <c:spPr>
              <a:solidFill>
                <a:schemeClr val="accent1">
                  <a:lumMod val="60000"/>
                  <a:lumOff val="40000"/>
                </a:schemeClr>
              </a:solidFill>
            </c:spPr>
          </c:dPt>
          <c:dLbls>
            <c:numFmt formatCode="%0" sourceLinked="0"/>
            <c:txPr>
              <a:bodyPr/>
              <a:lstStyle/>
              <a:p>
                <a:pPr>
                  <a:defRPr lang="en-US" sz="900"/>
                </a:pPr>
                <a:endParaRPr lang="tr-TR"/>
              </a:p>
            </c:txPr>
            <c:showVal val="1"/>
          </c:dLbls>
          <c:cat>
            <c:strRef>
              <c:f>'üniversite lise beraber'!$J$25:$J$36</c:f>
              <c:strCache>
                <c:ptCount val="12"/>
                <c:pt idx="0">
                  <c:v>Türkiye</c:v>
                </c:pt>
                <c:pt idx="1">
                  <c:v>Meksika</c:v>
                </c:pt>
                <c:pt idx="2">
                  <c:v>Şili</c:v>
                </c:pt>
                <c:pt idx="3">
                  <c:v>Yunanistan</c:v>
                </c:pt>
                <c:pt idx="4">
                  <c:v>İtalya</c:v>
                </c:pt>
                <c:pt idx="5">
                  <c:v>İsrail</c:v>
                </c:pt>
                <c:pt idx="6">
                  <c:v>OECD </c:v>
                </c:pt>
                <c:pt idx="7">
                  <c:v>Brezilya</c:v>
                </c:pt>
                <c:pt idx="8">
                  <c:v>Fransa</c:v>
                </c:pt>
                <c:pt idx="9">
                  <c:v>Almanya</c:v>
                </c:pt>
                <c:pt idx="10">
                  <c:v>İspanya</c:v>
                </c:pt>
                <c:pt idx="11">
                  <c:v>Portekiz</c:v>
                </c:pt>
              </c:strCache>
            </c:strRef>
          </c:cat>
          <c:val>
            <c:numRef>
              <c:f>'üniversite lise beraber'!$K$25:$K$36</c:f>
              <c:numCache>
                <c:formatCode>General</c:formatCode>
                <c:ptCount val="12"/>
                <c:pt idx="0">
                  <c:v>0.36939846588615421</c:v>
                </c:pt>
                <c:pt idx="1">
                  <c:v>0.58638421985196276</c:v>
                </c:pt>
                <c:pt idx="2">
                  <c:v>0.61297288870953603</c:v>
                </c:pt>
                <c:pt idx="3">
                  <c:v>0.64698780882300222</c:v>
                </c:pt>
                <c:pt idx="4">
                  <c:v>0.6805477213484562</c:v>
                </c:pt>
                <c:pt idx="5">
                  <c:v>0.71319150559344124</c:v>
                </c:pt>
                <c:pt idx="6">
                  <c:v>0.71385041659517767</c:v>
                </c:pt>
                <c:pt idx="7">
                  <c:v>0.71812094791122083</c:v>
                </c:pt>
                <c:pt idx="8">
                  <c:v>0.76056574902771479</c:v>
                </c:pt>
                <c:pt idx="9">
                  <c:v>0.77488301653656722</c:v>
                </c:pt>
                <c:pt idx="10">
                  <c:v>0.78458662377634159</c:v>
                </c:pt>
                <c:pt idx="11">
                  <c:v>0.88250562675333122</c:v>
                </c:pt>
              </c:numCache>
            </c:numRef>
          </c:val>
        </c:ser>
        <c:ser>
          <c:idx val="1"/>
          <c:order val="1"/>
          <c:tx>
            <c:strRef>
              <c:f>'üniversite lise beraber'!$L$24</c:f>
              <c:strCache>
                <c:ptCount val="1"/>
                <c:pt idx="0">
                  <c:v>Üniversite mezunu</c:v>
                </c:pt>
              </c:strCache>
            </c:strRef>
          </c:tx>
          <c:spPr>
            <a:solidFill>
              <a:schemeClr val="accent2">
                <a:lumMod val="75000"/>
              </a:schemeClr>
            </a:solidFill>
          </c:spPr>
          <c:dPt>
            <c:idx val="0"/>
            <c:spPr>
              <a:solidFill>
                <a:schemeClr val="accent2">
                  <a:lumMod val="60000"/>
                  <a:lumOff val="40000"/>
                </a:schemeClr>
              </a:solidFill>
            </c:spPr>
          </c:dPt>
          <c:dLbls>
            <c:dLbl>
              <c:idx val="0"/>
              <c:layout>
                <c:manualLayout>
                  <c:x val="5.6818181818182019E-3"/>
                  <c:y val="3.9920159680638711E-3"/>
                </c:manualLayout>
              </c:layout>
              <c:dLblPos val="outEnd"/>
              <c:showVal val="1"/>
            </c:dLbl>
            <c:numFmt formatCode="%0" sourceLinked="0"/>
            <c:txPr>
              <a:bodyPr/>
              <a:lstStyle/>
              <a:p>
                <a:pPr>
                  <a:defRPr lang="en-US"/>
                </a:pPr>
                <a:endParaRPr lang="tr-TR"/>
              </a:p>
            </c:txPr>
            <c:showVal val="1"/>
          </c:dLbls>
          <c:cat>
            <c:strRef>
              <c:f>'üniversite lise beraber'!$J$25:$J$36</c:f>
              <c:strCache>
                <c:ptCount val="12"/>
                <c:pt idx="0">
                  <c:v>Türkiye</c:v>
                </c:pt>
                <c:pt idx="1">
                  <c:v>Meksika</c:v>
                </c:pt>
                <c:pt idx="2">
                  <c:v>Şili</c:v>
                </c:pt>
                <c:pt idx="3">
                  <c:v>Yunanistan</c:v>
                </c:pt>
                <c:pt idx="4">
                  <c:v>İtalya</c:v>
                </c:pt>
                <c:pt idx="5">
                  <c:v>İsrail</c:v>
                </c:pt>
                <c:pt idx="6">
                  <c:v>OECD </c:v>
                </c:pt>
                <c:pt idx="7">
                  <c:v>Brezilya</c:v>
                </c:pt>
                <c:pt idx="8">
                  <c:v>Fransa</c:v>
                </c:pt>
                <c:pt idx="9">
                  <c:v>Almanya</c:v>
                </c:pt>
                <c:pt idx="10">
                  <c:v>İspanya</c:v>
                </c:pt>
                <c:pt idx="11">
                  <c:v>Portekiz</c:v>
                </c:pt>
              </c:strCache>
            </c:strRef>
          </c:cat>
          <c:val>
            <c:numRef>
              <c:f>'üniversite lise beraber'!$L$25:$L$36</c:f>
              <c:numCache>
                <c:formatCode>General</c:formatCode>
                <c:ptCount val="12"/>
                <c:pt idx="0">
                  <c:v>0.72474513438369259</c:v>
                </c:pt>
                <c:pt idx="1">
                  <c:v>0.75403079532245998</c:v>
                </c:pt>
                <c:pt idx="2">
                  <c:v>0.81214263636359163</c:v>
                </c:pt>
                <c:pt idx="3">
                  <c:v>0.83079420271856241</c:v>
                </c:pt>
                <c:pt idx="4">
                  <c:v>0.80433248216358622</c:v>
                </c:pt>
                <c:pt idx="5">
                  <c:v>0.85376803957991121</c:v>
                </c:pt>
                <c:pt idx="6">
                  <c:v>0.8281957425774954</c:v>
                </c:pt>
                <c:pt idx="7">
                  <c:v>0.84215334670541697</c:v>
                </c:pt>
                <c:pt idx="8">
                  <c:v>0.861017619934905</c:v>
                </c:pt>
                <c:pt idx="9">
                  <c:v>0.86092163556373147</c:v>
                </c:pt>
                <c:pt idx="10">
                  <c:v>0.87244843474912126</c:v>
                </c:pt>
                <c:pt idx="11">
                  <c:v>0.90960046803618821</c:v>
                </c:pt>
              </c:numCache>
            </c:numRef>
          </c:val>
        </c:ser>
        <c:gapWidth val="75"/>
        <c:overlap val="-25"/>
        <c:axId val="72230784"/>
        <c:axId val="72232320"/>
      </c:barChart>
      <c:catAx>
        <c:axId val="72230784"/>
        <c:scaling>
          <c:orientation val="minMax"/>
        </c:scaling>
        <c:axPos val="b"/>
        <c:numFmt formatCode="General" sourceLinked="1"/>
        <c:majorTickMark val="none"/>
        <c:tickLblPos val="nextTo"/>
        <c:txPr>
          <a:bodyPr/>
          <a:lstStyle/>
          <a:p>
            <a:pPr>
              <a:defRPr lang="en-US"/>
            </a:pPr>
            <a:endParaRPr lang="tr-TR"/>
          </a:p>
        </c:txPr>
        <c:crossAx val="72232320"/>
        <c:crosses val="autoZero"/>
        <c:auto val="1"/>
        <c:lblAlgn val="ctr"/>
        <c:lblOffset val="100"/>
      </c:catAx>
      <c:valAx>
        <c:axId val="72232320"/>
        <c:scaling>
          <c:orientation val="minMax"/>
        </c:scaling>
        <c:axPos val="l"/>
        <c:numFmt formatCode="%0" sourceLinked="0"/>
        <c:majorTickMark val="none"/>
        <c:tickLblPos val="nextTo"/>
        <c:spPr>
          <a:ln w="15875">
            <a:solidFill>
              <a:sysClr val="windowText" lastClr="000000">
                <a:alpha val="99000"/>
              </a:sysClr>
            </a:solidFill>
          </a:ln>
        </c:spPr>
        <c:txPr>
          <a:bodyPr/>
          <a:lstStyle/>
          <a:p>
            <a:pPr>
              <a:defRPr lang="en-US"/>
            </a:pPr>
            <a:endParaRPr lang="tr-TR"/>
          </a:p>
        </c:txPr>
        <c:crossAx val="72230784"/>
        <c:crosses val="autoZero"/>
        <c:crossBetween val="between"/>
      </c:valAx>
    </c:plotArea>
    <c:legend>
      <c:legendPos val="b"/>
      <c:layout/>
      <c:txPr>
        <a:bodyPr/>
        <a:lstStyle/>
        <a:p>
          <a:pPr>
            <a:defRPr lang="en-US"/>
          </a:pPr>
          <a:endParaRPr lang="tr-TR"/>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8E892C5-19EC-EE4E-A53D-A8FF4ABF0606}" type="datetimeFigureOut">
              <a:rPr lang="en-US" smtClean="0"/>
              <a:pPr/>
              <a:t>6/19/2015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52E582-F948-534A-8070-8C3135914512}" type="slidenum">
              <a:rPr lang="en-US" smtClean="0"/>
              <a:pPr/>
              <a:t>‹#›</a:t>
            </a:fld>
            <a:endParaRPr lang="en-US"/>
          </a:p>
        </p:txBody>
      </p:sp>
    </p:spTree>
    <p:extLst>
      <p:ext uri="{BB962C8B-B14F-4D97-AF65-F5344CB8AC3E}">
        <p14:creationId xmlns="" xmlns:p14="http://schemas.microsoft.com/office/powerpoint/2010/main" val="27835760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dx.doi.org/10.178/eag-2014-e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52E582-F948-534A-8070-8C313591451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1" u="none" strike="noStrike" kern="1200" dirty="0" err="1" smtClean="0">
                <a:solidFill>
                  <a:schemeClr val="tx1"/>
                </a:solidFill>
                <a:latin typeface="+mn-lt"/>
                <a:ea typeface="+mn-ea"/>
                <a:cs typeface="+mn-cs"/>
                <a:hlinkClick r:id="rId3"/>
              </a:rPr>
              <a:t>Female</a:t>
            </a:r>
            <a:r>
              <a:rPr lang="tr-TR" sz="1200" b="0" i="1" u="none" strike="noStrike" kern="1200" baseline="0" dirty="0" smtClean="0">
                <a:solidFill>
                  <a:schemeClr val="tx1"/>
                </a:solidFill>
                <a:latin typeface="+mn-lt"/>
                <a:ea typeface="+mn-ea"/>
                <a:cs typeface="+mn-cs"/>
                <a:hlinkClick r:id="rId3"/>
              </a:rPr>
              <a:t> </a:t>
            </a:r>
            <a:r>
              <a:rPr lang="tr-TR" sz="1200" b="0" i="1" u="none" strike="noStrike" kern="1200" baseline="0" dirty="0" err="1" smtClean="0">
                <a:solidFill>
                  <a:schemeClr val="tx1"/>
                </a:solidFill>
                <a:latin typeface="+mn-lt"/>
                <a:ea typeface="+mn-ea"/>
                <a:cs typeface="+mn-cs"/>
                <a:hlinkClick r:id="rId3"/>
              </a:rPr>
              <a:t>labor</a:t>
            </a:r>
            <a:r>
              <a:rPr lang="tr-TR" sz="1200" b="0" i="1" u="none" strike="noStrike" kern="1200" baseline="0" dirty="0" smtClean="0">
                <a:solidFill>
                  <a:schemeClr val="tx1"/>
                </a:solidFill>
                <a:latin typeface="+mn-lt"/>
                <a:ea typeface="+mn-ea"/>
                <a:cs typeface="+mn-cs"/>
                <a:hlinkClick r:id="rId3"/>
              </a:rPr>
              <a:t> </a:t>
            </a:r>
            <a:r>
              <a:rPr lang="tr-TR" sz="1200" b="0" i="1" u="none" strike="noStrike" kern="1200" baseline="0" dirty="0" err="1" smtClean="0">
                <a:solidFill>
                  <a:schemeClr val="tx1"/>
                </a:solidFill>
                <a:latin typeface="+mn-lt"/>
                <a:ea typeface="+mn-ea"/>
                <a:cs typeface="+mn-cs"/>
                <a:hlinkClick r:id="rId3"/>
              </a:rPr>
              <a:t>force</a:t>
            </a:r>
            <a:r>
              <a:rPr lang="tr-TR" sz="1200" b="0" i="1" u="none" strike="noStrike" kern="1200" baseline="0" dirty="0" smtClean="0">
                <a:solidFill>
                  <a:schemeClr val="tx1"/>
                </a:solidFill>
                <a:latin typeface="+mn-lt"/>
                <a:ea typeface="+mn-ea"/>
                <a:cs typeface="+mn-cs"/>
                <a:hlinkClick r:id="rId3"/>
              </a:rPr>
              <a:t> </a:t>
            </a:r>
            <a:r>
              <a:rPr lang="tr-TR" sz="1200" b="0" i="1" u="none" strike="noStrike" kern="1200" baseline="0" dirty="0" err="1" smtClean="0">
                <a:solidFill>
                  <a:schemeClr val="tx1"/>
                </a:solidFill>
                <a:latin typeface="+mn-lt"/>
                <a:ea typeface="+mn-ea"/>
                <a:cs typeface="+mn-cs"/>
                <a:hlinkClick r:id="rId3"/>
              </a:rPr>
              <a:t>participation</a:t>
            </a:r>
            <a:r>
              <a:rPr lang="tr-TR" sz="1200" b="0" i="1" u="none" strike="noStrike" kern="1200" baseline="0" dirty="0" smtClean="0">
                <a:solidFill>
                  <a:schemeClr val="tx1"/>
                </a:solidFill>
                <a:latin typeface="+mn-lt"/>
                <a:ea typeface="+mn-ea"/>
                <a:cs typeface="+mn-cs"/>
                <a:hlinkClick r:id="rId3"/>
              </a:rPr>
              <a:t> rate </a:t>
            </a:r>
            <a:r>
              <a:rPr lang="tr-TR" sz="1200" b="0" i="1" u="none" strike="noStrike" kern="1200" baseline="0" dirty="0" err="1" smtClean="0">
                <a:solidFill>
                  <a:schemeClr val="tx1"/>
                </a:solidFill>
                <a:latin typeface="+mn-lt"/>
                <a:ea typeface="+mn-ea"/>
                <a:cs typeface="+mn-cs"/>
                <a:hlinkClick r:id="rId3"/>
              </a:rPr>
              <a:t>by</a:t>
            </a:r>
            <a:r>
              <a:rPr lang="tr-TR" sz="1200" b="0" i="1" u="none" strike="noStrike" kern="1200" baseline="0" dirty="0" smtClean="0">
                <a:solidFill>
                  <a:schemeClr val="tx1"/>
                </a:solidFill>
                <a:latin typeface="+mn-lt"/>
                <a:ea typeface="+mn-ea"/>
                <a:cs typeface="+mn-cs"/>
                <a:hlinkClick r:id="rId3"/>
              </a:rPr>
              <a:t> </a:t>
            </a:r>
            <a:r>
              <a:rPr lang="tr-TR" sz="1200" b="0" i="1" u="none" strike="noStrike" kern="1200" baseline="0" dirty="0" err="1" smtClean="0">
                <a:solidFill>
                  <a:schemeClr val="tx1"/>
                </a:solidFill>
                <a:latin typeface="+mn-lt"/>
                <a:ea typeface="+mn-ea"/>
                <a:cs typeface="+mn-cs"/>
                <a:hlinkClick r:id="rId3"/>
              </a:rPr>
              <a:t>educational</a:t>
            </a:r>
            <a:r>
              <a:rPr lang="tr-TR" sz="1200" b="0" i="1" u="none" strike="noStrike" kern="1200" baseline="0" dirty="0" smtClean="0">
                <a:solidFill>
                  <a:schemeClr val="tx1"/>
                </a:solidFill>
                <a:latin typeface="+mn-lt"/>
                <a:ea typeface="+mn-ea"/>
                <a:cs typeface="+mn-cs"/>
                <a:hlinkClick r:id="rId3"/>
              </a:rPr>
              <a:t> </a:t>
            </a:r>
            <a:r>
              <a:rPr lang="tr-TR" sz="1200" b="0" i="1" u="none" strike="noStrike" kern="1200" baseline="0" dirty="0" err="1" smtClean="0">
                <a:solidFill>
                  <a:schemeClr val="tx1"/>
                </a:solidFill>
                <a:latin typeface="+mn-lt"/>
                <a:ea typeface="+mn-ea"/>
                <a:cs typeface="+mn-cs"/>
                <a:hlinkClick r:id="rId3"/>
              </a:rPr>
              <a:t>attainment</a:t>
            </a:r>
            <a:endParaRPr lang="tr-TR" sz="1200" b="0" i="1" u="none" strike="noStrike" kern="1200" dirty="0" smtClean="0">
              <a:solidFill>
                <a:schemeClr val="tx1"/>
              </a:solidFill>
              <a:latin typeface="+mn-lt"/>
              <a:ea typeface="+mn-ea"/>
              <a:cs typeface="+mn-cs"/>
              <a:hlinkClick r:id="rId3"/>
            </a:endParaRPr>
          </a:p>
          <a:p>
            <a:r>
              <a:rPr lang="en-US" sz="1200" b="0" i="1" u="none" strike="noStrike" kern="1200" dirty="0" smtClean="0">
                <a:solidFill>
                  <a:schemeClr val="tx1"/>
                </a:solidFill>
                <a:latin typeface="+mn-lt"/>
                <a:ea typeface="+mn-ea"/>
                <a:cs typeface="+mn-cs"/>
                <a:hlinkClick r:id="rId3"/>
              </a:rPr>
              <a:t>Source:</a:t>
            </a:r>
            <a:r>
              <a:rPr lang="en-US" sz="1200" b="0" i="0" u="none" strike="noStrike" kern="1200" dirty="0" smtClean="0">
                <a:solidFill>
                  <a:schemeClr val="tx1"/>
                </a:solidFill>
                <a:latin typeface="+mn-lt"/>
                <a:ea typeface="+mn-ea"/>
                <a:cs typeface="+mn-cs"/>
                <a:hlinkClick r:id="rId3"/>
              </a:rPr>
              <a:t> OECD (2014),</a:t>
            </a:r>
            <a:r>
              <a:rPr lang="en-US" sz="1200" b="0" i="1" u="none" strike="noStrike" kern="1200" dirty="0" smtClean="0">
                <a:solidFill>
                  <a:schemeClr val="tx1"/>
                </a:solidFill>
                <a:latin typeface="+mn-lt"/>
                <a:ea typeface="+mn-ea"/>
                <a:cs typeface="+mn-cs"/>
                <a:hlinkClick r:id="rId3"/>
              </a:rPr>
              <a:t> Education at a Glance 2014 – OECD Indicators</a:t>
            </a:r>
            <a:r>
              <a:rPr lang="en-US" sz="1200" b="0" i="0" u="none" strike="noStrike" kern="1200" dirty="0" smtClean="0">
                <a:solidFill>
                  <a:schemeClr val="tx1"/>
                </a:solidFill>
                <a:latin typeface="+mn-lt"/>
                <a:ea typeface="+mn-ea"/>
                <a:cs typeface="+mn-cs"/>
                <a:hlinkClick r:id="rId3"/>
              </a:rPr>
              <a:t> (Indicator A1), OECD Publishing, Paris, http://dx.doi.org/10.178/eag-2014-en.</a:t>
            </a:r>
            <a:r>
              <a:rPr lang="en-US" dirty="0" smtClean="0"/>
              <a:t> </a:t>
            </a:r>
            <a:endParaRPr lang="tr-TR" dirty="0" smtClean="0"/>
          </a:p>
          <a:p>
            <a:endParaRPr lang="tr-TR" dirty="0"/>
          </a:p>
        </p:txBody>
      </p:sp>
      <p:sp>
        <p:nvSpPr>
          <p:cNvPr id="4" name="3 Slayt Numarası Yer Tutucusu"/>
          <p:cNvSpPr>
            <a:spLocks noGrp="1"/>
          </p:cNvSpPr>
          <p:nvPr>
            <p:ph type="sldNum" sz="quarter" idx="10"/>
          </p:nvPr>
        </p:nvSpPr>
        <p:spPr/>
        <p:txBody>
          <a:bodyPr/>
          <a:lstStyle/>
          <a:p>
            <a:fld id="{3CCE9FD6-2C82-4A44-832C-2EE6B0F09381}"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52E582-F948-534A-8070-8C313591451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52E582-F948-534A-8070-8C3135914512}"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 flexible forms of work should be thought of as a short-term policy. A temporary solution for</a:t>
            </a:r>
            <a:r>
              <a:rPr lang="en-US" baseline="0" dirty="0" smtClean="0"/>
              <a:t> </a:t>
            </a:r>
            <a:r>
              <a:rPr lang="en-US" dirty="0" smtClean="0"/>
              <a:t>attracting inactive</a:t>
            </a:r>
            <a:r>
              <a:rPr lang="en-US" baseline="0" dirty="0" smtClean="0"/>
              <a:t> women who are willing to work given the flexible conditions they are looking for.  </a:t>
            </a:r>
            <a:r>
              <a:rPr lang="en-US" dirty="0" smtClean="0"/>
              <a:t>Permanent flexible forms of work decrease the likelihood of career building and is unable to address wage inequality and the glass ceiling </a:t>
            </a:r>
          </a:p>
          <a:p>
            <a:r>
              <a:rPr lang="en-US" dirty="0" smtClean="0"/>
              <a:t>Increasing awareness-</a:t>
            </a:r>
            <a:r>
              <a:rPr lang="en-US" baseline="0" dirty="0" smtClean="0"/>
              <a:t> towards changing gender roles that associate women with the private sphere. More egalitarian division of labor and less violent inner conflict will increase LFP of women</a:t>
            </a:r>
            <a:endParaRPr lang="en-US" dirty="0" smtClean="0"/>
          </a:p>
          <a:p>
            <a:r>
              <a:rPr lang="en-US" dirty="0" err="1" smtClean="0"/>
              <a:t>Desinging</a:t>
            </a:r>
            <a:r>
              <a:rPr lang="en-US" dirty="0" smtClean="0"/>
              <a:t> a component</a:t>
            </a:r>
            <a:r>
              <a:rPr lang="en-US" baseline="0" dirty="0" smtClean="0"/>
              <a:t> of parental leave to be used exclusively by fathers</a:t>
            </a:r>
            <a:endParaRPr lang="en-US" dirty="0"/>
          </a:p>
        </p:txBody>
      </p:sp>
      <p:sp>
        <p:nvSpPr>
          <p:cNvPr id="4" name="Slide Number Placeholder 3"/>
          <p:cNvSpPr>
            <a:spLocks noGrp="1"/>
          </p:cNvSpPr>
          <p:nvPr>
            <p:ph type="sldNum" sz="quarter" idx="10"/>
          </p:nvPr>
        </p:nvSpPr>
        <p:spPr/>
        <p:txBody>
          <a:bodyPr/>
          <a:lstStyle/>
          <a:p>
            <a:fld id="{5352E582-F948-534A-8070-8C3135914512}" type="slidenum">
              <a:rPr lang="en-US" smtClean="0"/>
              <a:pPr/>
              <a:t>22</a:t>
            </a:fld>
            <a:endParaRPr lang="en-US"/>
          </a:p>
        </p:txBody>
      </p:sp>
    </p:spTree>
    <p:extLst>
      <p:ext uri="{BB962C8B-B14F-4D97-AF65-F5344CB8AC3E}">
        <p14:creationId xmlns="" xmlns:p14="http://schemas.microsoft.com/office/powerpoint/2010/main" val="13703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r>
              <a:rPr lang="en-US" smtClean="0"/>
              <a:t>19/6/20125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106192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r>
              <a:rPr lang="en-US" smtClean="0"/>
              <a:t>19/6/20125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71123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r>
              <a:rPr lang="en-US" smtClean="0"/>
              <a:t>19/6/20125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83284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r>
              <a:rPr lang="en-US" smtClean="0"/>
              <a:t>19/6/20125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79142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r>
              <a:rPr lang="en-US" smtClean="0"/>
              <a:t>19/6/20125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19875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r>
              <a:rPr lang="en-US" smtClean="0"/>
              <a:t>19/6/20125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201262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r>
              <a:rPr lang="en-US" smtClean="0"/>
              <a:t>19/6/20125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311564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r>
              <a:rPr lang="en-US" smtClean="0"/>
              <a:t>19/6/20125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257045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19/6/20125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155970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r>
              <a:rPr lang="en-US" smtClean="0"/>
              <a:t>19/6/20125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175326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r>
              <a:rPr lang="en-US" smtClean="0"/>
              <a:t>19/6/20125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182566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19/6/20125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38B4C-650D-5E4D-B17C-55DBE6B28B0B}" type="slidenum">
              <a:rPr lang="en-US" smtClean="0"/>
              <a:pPr/>
              <a:t>‹#›</a:t>
            </a:fld>
            <a:endParaRPr lang="en-US"/>
          </a:p>
        </p:txBody>
      </p:sp>
    </p:spTree>
    <p:extLst>
      <p:ext uri="{BB962C8B-B14F-4D97-AF65-F5344CB8AC3E}">
        <p14:creationId xmlns="" xmlns:p14="http://schemas.microsoft.com/office/powerpoint/2010/main" val="3901075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en-US" dirty="0" smtClean="0"/>
              <a:t>Labor Force Participation Decisions of Educated Women in Turkey:</a:t>
            </a:r>
            <a:br>
              <a:rPr lang="en-US" dirty="0" smtClean="0"/>
            </a:br>
            <a:r>
              <a:rPr lang="en-US" dirty="0" smtClean="0"/>
              <a:t>A Multi-Disciplinary Approach</a:t>
            </a:r>
            <a:endParaRPr lang="en-US" dirty="0"/>
          </a:p>
        </p:txBody>
      </p:sp>
      <p:sp>
        <p:nvSpPr>
          <p:cNvPr id="3" name="Subtitle 2"/>
          <p:cNvSpPr>
            <a:spLocks noGrp="1"/>
          </p:cNvSpPr>
          <p:nvPr>
            <p:ph type="subTitle" idx="1"/>
          </p:nvPr>
        </p:nvSpPr>
        <p:spPr/>
        <p:txBody>
          <a:bodyPr/>
          <a:lstStyle/>
          <a:p>
            <a:endParaRPr lang="en-US" dirty="0" smtClean="0"/>
          </a:p>
          <a:p>
            <a:r>
              <a:rPr lang="en-US" dirty="0" smtClean="0"/>
              <a:t>Hande Paker and Gökçe Uysal</a:t>
            </a:r>
          </a:p>
          <a:p>
            <a:endParaRPr lang="en-US" dirty="0"/>
          </a:p>
        </p:txBody>
      </p:sp>
      <p:sp>
        <p:nvSpPr>
          <p:cNvPr id="4" name="Date Placeholder 3"/>
          <p:cNvSpPr>
            <a:spLocks noGrp="1"/>
          </p:cNvSpPr>
          <p:nvPr>
            <p:ph type="dt" sz="half" idx="10"/>
          </p:nvPr>
        </p:nvSpPr>
        <p:spPr/>
        <p:txBody>
          <a:bodyPr/>
          <a:lstStyle/>
          <a:p>
            <a:r>
              <a:rPr lang="en-US" dirty="0" smtClean="0"/>
              <a:t>19/6/20125</a:t>
            </a:r>
            <a:endParaRPr lang="en-US" dirty="0"/>
          </a:p>
        </p:txBody>
      </p:sp>
    </p:spTree>
    <p:extLst>
      <p:ext uri="{BB962C8B-B14F-4D97-AF65-F5344CB8AC3E}">
        <p14:creationId xmlns="" xmlns:p14="http://schemas.microsoft.com/office/powerpoint/2010/main" val="4127393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 aged 0-3</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4244457388"/>
              </p:ext>
            </p:extLst>
          </p:nvPr>
        </p:nvGraphicFramePr>
        <p:xfrm>
          <a:off x="457200" y="1304925"/>
          <a:ext cx="8229600" cy="5045583"/>
        </p:xfrm>
        <a:graphic>
          <a:graphicData uri="http://schemas.openxmlformats.org/drawingml/2006/table">
            <a:tbl>
              <a:tblPr firstRow="1" bandRow="1">
                <a:tableStyleId>{5C22544A-7EE6-4342-B048-85BDC9FD1C3A}</a:tableStyleId>
              </a:tblPr>
              <a:tblGrid>
                <a:gridCol w="3810000"/>
                <a:gridCol w="1466850"/>
                <a:gridCol w="1400175"/>
                <a:gridCol w="1552575"/>
              </a:tblGrid>
              <a:tr h="1347343">
                <a:tc>
                  <a:txBody>
                    <a:bodyPr/>
                    <a:lstStyle/>
                    <a:p>
                      <a:pPr>
                        <a:lnSpc>
                          <a:spcPct val="150000"/>
                        </a:lnSpc>
                        <a:spcAft>
                          <a:spcPts val="0"/>
                        </a:spcAft>
                      </a:pPr>
                      <a:r>
                        <a:rPr lang="en-US" sz="1600" noProof="0" dirty="0" smtClean="0">
                          <a:solidFill>
                            <a:srgbClr val="000000"/>
                          </a:solidFill>
                          <a:latin typeface="Arial"/>
                          <a:ea typeface="Cambria"/>
                          <a:cs typeface="Times New Roman"/>
                        </a:rPr>
                        <a:t>Who do you think can</a:t>
                      </a:r>
                      <a:r>
                        <a:rPr lang="en-US" sz="1600" baseline="0" noProof="0" dirty="0" smtClean="0">
                          <a:solidFill>
                            <a:srgbClr val="000000"/>
                          </a:solidFill>
                          <a:latin typeface="Arial"/>
                          <a:ea typeface="Cambria"/>
                          <a:cs typeface="Times New Roman"/>
                        </a:rPr>
                        <a:t> provide appropriate care for …</a:t>
                      </a:r>
                      <a:endParaRPr lang="en-US" sz="1600" noProof="0" dirty="0">
                        <a:latin typeface="Cambria"/>
                        <a:ea typeface="Cambria"/>
                        <a:cs typeface="Times New Roman"/>
                      </a:endParaRPr>
                    </a:p>
                  </a:txBody>
                  <a:tcPr marL="44450" marR="44450" marT="0" marB="0" anchor="ctr"/>
                </a:tc>
                <a:tc>
                  <a:txBody>
                    <a:bodyPr/>
                    <a:lstStyle/>
                    <a:p>
                      <a:pPr algn="ctr">
                        <a:lnSpc>
                          <a:spcPct val="150000"/>
                        </a:lnSpc>
                        <a:spcAft>
                          <a:spcPts val="0"/>
                        </a:spcAft>
                      </a:pPr>
                      <a:r>
                        <a:rPr lang="tr-TR" sz="1600" noProof="0" dirty="0" smtClean="0">
                          <a:solidFill>
                            <a:srgbClr val="000000"/>
                          </a:solidFill>
                          <a:latin typeface="Arial"/>
                          <a:ea typeface="Times New Roman"/>
                          <a:cs typeface="Times New Roman"/>
                        </a:rPr>
                        <a:t>a</a:t>
                      </a:r>
                      <a:r>
                        <a:rPr lang="en-US" sz="1600" noProof="0" dirty="0" smtClean="0">
                          <a:solidFill>
                            <a:srgbClr val="000000"/>
                          </a:solidFill>
                          <a:latin typeface="Arial"/>
                          <a:ea typeface="Times New Roman"/>
                          <a:cs typeface="Times New Roman"/>
                        </a:rPr>
                        <a:t> child aged</a:t>
                      </a:r>
                      <a:r>
                        <a:rPr lang="en-US" sz="1600" baseline="0" noProof="0" dirty="0" smtClean="0">
                          <a:solidFill>
                            <a:srgbClr val="000000"/>
                          </a:solidFill>
                          <a:latin typeface="Arial"/>
                          <a:ea typeface="Times New Roman"/>
                          <a:cs typeface="Times New Roman"/>
                        </a:rPr>
                        <a:t> 0-3</a:t>
                      </a:r>
                      <a:endParaRPr lang="en-US" sz="1600" noProof="0" dirty="0">
                        <a:latin typeface="Cambria"/>
                        <a:ea typeface="Cambria"/>
                        <a:cs typeface="Times New Roman"/>
                      </a:endParaRPr>
                    </a:p>
                  </a:txBody>
                  <a:tcPr marL="44450" marR="44450" marT="0" marB="0" anchor="ctr"/>
                </a:tc>
                <a:tc>
                  <a:txBody>
                    <a:bodyPr/>
                    <a:lstStyle/>
                    <a:p>
                      <a:pPr algn="ctr">
                        <a:lnSpc>
                          <a:spcPct val="150000"/>
                        </a:lnSpc>
                        <a:spcAft>
                          <a:spcPts val="0"/>
                        </a:spcAft>
                      </a:pPr>
                      <a:r>
                        <a:rPr lang="tr-TR" sz="1600" noProof="0" dirty="0" smtClean="0">
                          <a:solidFill>
                            <a:srgbClr val="000000"/>
                          </a:solidFill>
                          <a:latin typeface="Arial"/>
                          <a:ea typeface="Times New Roman"/>
                          <a:cs typeface="Times New Roman"/>
                        </a:rPr>
                        <a:t>a</a:t>
                      </a:r>
                      <a:r>
                        <a:rPr lang="en-US" sz="1600" noProof="0" dirty="0" smtClean="0">
                          <a:solidFill>
                            <a:srgbClr val="000000"/>
                          </a:solidFill>
                          <a:latin typeface="Arial"/>
                          <a:ea typeface="Times New Roman"/>
                          <a:cs typeface="Times New Roman"/>
                        </a:rPr>
                        <a:t> child aged 4-6</a:t>
                      </a:r>
                      <a:endParaRPr lang="en-US" sz="1600" noProof="0" dirty="0">
                        <a:latin typeface="Cambria"/>
                        <a:ea typeface="Cambria"/>
                        <a:cs typeface="Times New Roman"/>
                      </a:endParaRPr>
                    </a:p>
                  </a:txBody>
                  <a:tcPr marL="44450" marR="44450" marT="0" marB="0" anchor="ctr"/>
                </a:tc>
                <a:tc>
                  <a:txBody>
                    <a:bodyPr/>
                    <a:lstStyle/>
                    <a:p>
                      <a:pPr algn="ctr">
                        <a:lnSpc>
                          <a:spcPct val="150000"/>
                        </a:lnSpc>
                        <a:spcAft>
                          <a:spcPts val="0"/>
                        </a:spcAft>
                      </a:pPr>
                      <a:r>
                        <a:rPr lang="tr-TR" sz="1600" noProof="0" dirty="0" smtClean="0">
                          <a:solidFill>
                            <a:srgbClr val="000000"/>
                          </a:solidFill>
                          <a:latin typeface="Arial"/>
                          <a:ea typeface="Times New Roman"/>
                          <a:cs typeface="Times New Roman"/>
                        </a:rPr>
                        <a:t>a</a:t>
                      </a:r>
                      <a:r>
                        <a:rPr lang="en-US" sz="1600" noProof="0" dirty="0" smtClean="0">
                          <a:solidFill>
                            <a:srgbClr val="000000"/>
                          </a:solidFill>
                          <a:latin typeface="Arial"/>
                          <a:ea typeface="Times New Roman"/>
                          <a:cs typeface="Times New Roman"/>
                        </a:rPr>
                        <a:t> child aged </a:t>
                      </a:r>
                      <a:endParaRPr lang="tr-TR" sz="1600" noProof="0" dirty="0" smtClean="0">
                        <a:solidFill>
                          <a:srgbClr val="000000"/>
                        </a:solidFill>
                        <a:latin typeface="Arial"/>
                        <a:ea typeface="Times New Roman"/>
                        <a:cs typeface="Times New Roman"/>
                      </a:endParaRPr>
                    </a:p>
                    <a:p>
                      <a:pPr algn="ctr">
                        <a:lnSpc>
                          <a:spcPct val="150000"/>
                        </a:lnSpc>
                        <a:spcAft>
                          <a:spcPts val="0"/>
                        </a:spcAft>
                      </a:pPr>
                      <a:r>
                        <a:rPr lang="en-US" sz="1600" noProof="0" dirty="0" smtClean="0">
                          <a:solidFill>
                            <a:srgbClr val="000000"/>
                          </a:solidFill>
                          <a:latin typeface="Arial"/>
                          <a:ea typeface="Times New Roman"/>
                          <a:cs typeface="Times New Roman"/>
                        </a:rPr>
                        <a:t>7 -14</a:t>
                      </a:r>
                      <a:endParaRPr lang="en-US" sz="1600" noProof="0" dirty="0">
                        <a:latin typeface="Cambria"/>
                        <a:ea typeface="Cambria"/>
                        <a:cs typeface="Times New Roman"/>
                      </a:endParaRPr>
                    </a:p>
                  </a:txBody>
                  <a:tcPr marL="44450" marR="44450" marT="0" marB="0" anchor="ctr"/>
                </a:tc>
              </a:tr>
              <a:tr h="370840">
                <a:tc>
                  <a:txBody>
                    <a:bodyPr/>
                    <a:lstStyle/>
                    <a:p>
                      <a:pPr>
                        <a:lnSpc>
                          <a:spcPct val="150000"/>
                        </a:lnSpc>
                        <a:spcAft>
                          <a:spcPts val="0"/>
                        </a:spcAft>
                      </a:pPr>
                      <a:r>
                        <a:rPr lang="en-US" sz="1600" noProof="0" smtClean="0">
                          <a:solidFill>
                            <a:srgbClr val="000000"/>
                          </a:solidFill>
                          <a:latin typeface="Arial"/>
                          <a:ea typeface="Times New Roman"/>
                          <a:cs typeface="Times New Roman"/>
                        </a:rPr>
                        <a:t>Mother</a:t>
                      </a:r>
                      <a:endParaRPr lang="en-US" sz="1600" noProof="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%98,7</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%88,2</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%76,6</a:t>
                      </a:r>
                      <a:endParaRPr lang="en-US" sz="160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smtClean="0">
                          <a:solidFill>
                            <a:srgbClr val="000000"/>
                          </a:solidFill>
                          <a:latin typeface="Arial"/>
                          <a:ea typeface="Cambria"/>
                          <a:cs typeface="Times New Roman"/>
                        </a:rPr>
                        <a:t>Father</a:t>
                      </a:r>
                      <a:endParaRPr lang="en-US" sz="1600" noProof="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%29,6</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%38,7</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%41,3</a:t>
                      </a:r>
                      <a:endParaRPr lang="en-US" sz="160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smtClean="0">
                          <a:solidFill>
                            <a:srgbClr val="000000"/>
                          </a:solidFill>
                          <a:latin typeface="Arial"/>
                          <a:ea typeface="Times New Roman"/>
                          <a:cs typeface="Times New Roman"/>
                        </a:rPr>
                        <a:t>Grandmother</a:t>
                      </a:r>
                      <a:endParaRPr lang="en-US" sz="1600" noProof="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%27,0</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%45,9</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%54,5</a:t>
                      </a:r>
                      <a:endParaRPr lang="en-US" sz="160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dirty="0" smtClean="0">
                          <a:solidFill>
                            <a:srgbClr val="000000"/>
                          </a:solidFill>
                          <a:latin typeface="Arial"/>
                          <a:ea typeface="Times New Roman"/>
                          <a:cs typeface="Times New Roman"/>
                        </a:rPr>
                        <a:t>Child care</a:t>
                      </a:r>
                      <a:r>
                        <a:rPr lang="en-US" sz="1600" baseline="0" noProof="0" dirty="0" smtClean="0">
                          <a:solidFill>
                            <a:srgbClr val="000000"/>
                          </a:solidFill>
                          <a:latin typeface="Arial"/>
                          <a:ea typeface="Times New Roman"/>
                          <a:cs typeface="Times New Roman"/>
                        </a:rPr>
                        <a:t> institutions, p</a:t>
                      </a:r>
                      <a:r>
                        <a:rPr lang="en-US" sz="1600" noProof="0" dirty="0" smtClean="0">
                          <a:solidFill>
                            <a:srgbClr val="000000"/>
                          </a:solidFill>
                          <a:latin typeface="Arial"/>
                          <a:ea typeface="Times New Roman"/>
                          <a:cs typeface="Times New Roman"/>
                        </a:rPr>
                        <a:t>reschool, kindergarten, school</a:t>
                      </a: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%9,0</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%42,5</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%41,5</a:t>
                      </a:r>
                      <a:endParaRPr lang="en-US" sz="160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dirty="0" smtClean="0">
                          <a:solidFill>
                            <a:srgbClr val="000000"/>
                          </a:solidFill>
                          <a:latin typeface="Arial"/>
                          <a:ea typeface="Times New Roman"/>
                          <a:cs typeface="Times New Roman"/>
                        </a:rPr>
                        <a:t>Nanny / babysitter</a:t>
                      </a:r>
                      <a:endParaRPr lang="en-US" sz="1600" noProof="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%4,5</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%5,8</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%5,6</a:t>
                      </a:r>
                      <a:endParaRPr lang="en-US" sz="1600" dirty="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smtClean="0">
                          <a:solidFill>
                            <a:srgbClr val="000000"/>
                          </a:solidFill>
                          <a:latin typeface="Arial"/>
                          <a:ea typeface="Times New Roman"/>
                          <a:cs typeface="Times New Roman"/>
                        </a:rPr>
                        <a:t>Grandfather</a:t>
                      </a:r>
                      <a:endParaRPr lang="en-US" sz="1600" noProof="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%3,3</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%10,9</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%20,6</a:t>
                      </a:r>
                      <a:endParaRPr lang="en-US" sz="1600" dirty="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dirty="0" smtClean="0">
                          <a:solidFill>
                            <a:srgbClr val="000000"/>
                          </a:solidFill>
                          <a:latin typeface="Arial"/>
                          <a:ea typeface="Cambria"/>
                          <a:cs typeface="Times New Roman"/>
                        </a:rPr>
                        <a:t>Other</a:t>
                      </a:r>
                      <a:r>
                        <a:rPr lang="en-US" sz="1600" baseline="0" noProof="0" dirty="0" smtClean="0">
                          <a:solidFill>
                            <a:srgbClr val="000000"/>
                          </a:solidFill>
                          <a:latin typeface="Arial"/>
                          <a:ea typeface="Cambria"/>
                          <a:cs typeface="Times New Roman"/>
                        </a:rPr>
                        <a:t> relative / </a:t>
                      </a:r>
                      <a:r>
                        <a:rPr lang="tr-TR" sz="1600" baseline="0" noProof="0" dirty="0" err="1" smtClean="0">
                          <a:solidFill>
                            <a:srgbClr val="000000"/>
                          </a:solidFill>
                          <a:latin typeface="Arial"/>
                          <a:ea typeface="Cambria"/>
                          <a:cs typeface="Times New Roman"/>
                        </a:rPr>
                        <a:t>friend</a:t>
                      </a:r>
                      <a:endParaRPr lang="en-US" sz="1600" noProof="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%1,3</a:t>
                      </a:r>
                      <a:endParaRPr lang="en-US" sz="160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%3,3</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%6,2</a:t>
                      </a:r>
                      <a:endParaRPr lang="en-US" sz="1600" dirty="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smtClean="0">
                          <a:solidFill>
                            <a:srgbClr val="000000"/>
                          </a:solidFill>
                          <a:latin typeface="Arial"/>
                          <a:ea typeface="Cambria"/>
                          <a:cs typeface="Times New Roman"/>
                        </a:rPr>
                        <a:t>Older</a:t>
                      </a:r>
                      <a:r>
                        <a:rPr lang="en-US" sz="1600" baseline="0" noProof="0" smtClean="0">
                          <a:solidFill>
                            <a:srgbClr val="000000"/>
                          </a:solidFill>
                          <a:latin typeface="Arial"/>
                          <a:ea typeface="Cambria"/>
                          <a:cs typeface="Times New Roman"/>
                        </a:rPr>
                        <a:t> sibling</a:t>
                      </a:r>
                      <a:endParaRPr lang="en-US" sz="1600" noProof="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%0,8</a:t>
                      </a:r>
                      <a:endParaRPr lang="en-US" sz="160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%3,6</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%10,5</a:t>
                      </a:r>
                      <a:endParaRPr lang="en-US" sz="1600" dirty="0">
                        <a:latin typeface="Cambria"/>
                        <a:ea typeface="Cambria"/>
                        <a:cs typeface="Times New Roman"/>
                      </a:endParaRPr>
                    </a:p>
                  </a:txBody>
                  <a:tcPr marL="44450" marR="44450" marT="0" marB="0" anchor="b"/>
                </a:tc>
              </a:tr>
              <a:tr h="370840">
                <a:tc>
                  <a:txBody>
                    <a:bodyPr/>
                    <a:lstStyle/>
                    <a:p>
                      <a:pPr>
                        <a:lnSpc>
                          <a:spcPct val="150000"/>
                        </a:lnSpc>
                        <a:spcAft>
                          <a:spcPts val="0"/>
                        </a:spcAft>
                      </a:pPr>
                      <a:r>
                        <a:rPr lang="en-US" sz="1600" noProof="0" dirty="0" smtClean="0">
                          <a:solidFill>
                            <a:srgbClr val="000000"/>
                          </a:solidFill>
                          <a:latin typeface="Arial"/>
                          <a:ea typeface="Cambria"/>
                          <a:cs typeface="Times New Roman"/>
                        </a:rPr>
                        <a:t>Neighbor</a:t>
                      </a:r>
                      <a:endParaRPr lang="en-US" sz="1600" noProof="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a:solidFill>
                            <a:srgbClr val="000000"/>
                          </a:solidFill>
                          <a:latin typeface="Arial"/>
                          <a:ea typeface="Times New Roman"/>
                          <a:cs typeface="Times New Roman"/>
                        </a:rPr>
                        <a:t>%0,3</a:t>
                      </a:r>
                      <a:endParaRPr lang="en-US" sz="160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%0,9</a:t>
                      </a:r>
                      <a:endParaRPr lang="en-US" sz="1600" dirty="0">
                        <a:latin typeface="Cambria"/>
                        <a:ea typeface="Cambria"/>
                        <a:cs typeface="Times New Roman"/>
                      </a:endParaRPr>
                    </a:p>
                  </a:txBody>
                  <a:tcPr marL="44450" marR="44450" marT="0" marB="0" anchor="b"/>
                </a:tc>
                <a:tc>
                  <a:txBody>
                    <a:bodyPr/>
                    <a:lstStyle/>
                    <a:p>
                      <a:pPr algn="ctr">
                        <a:lnSpc>
                          <a:spcPct val="150000"/>
                        </a:lnSpc>
                        <a:spcAft>
                          <a:spcPts val="0"/>
                        </a:spcAft>
                      </a:pPr>
                      <a:r>
                        <a:rPr lang="tr-TR" sz="1600" dirty="0">
                          <a:solidFill>
                            <a:srgbClr val="000000"/>
                          </a:solidFill>
                          <a:latin typeface="Arial"/>
                          <a:ea typeface="Times New Roman"/>
                          <a:cs typeface="Times New Roman"/>
                        </a:rPr>
                        <a:t>%2,8</a:t>
                      </a:r>
                      <a:endParaRPr lang="en-US" sz="1600" dirty="0">
                        <a:latin typeface="Cambria"/>
                        <a:ea typeface="Cambria"/>
                        <a:cs typeface="Times New Roman"/>
                      </a:endParaRPr>
                    </a:p>
                  </a:txBody>
                  <a:tcPr marL="44450" marR="44450" marT="0" marB="0" anchor="b"/>
                </a:tc>
              </a:tr>
            </a:tbl>
          </a:graphicData>
        </a:graphic>
      </p:graphicFrame>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Mother’s LFP</a:t>
            </a:r>
            <a:endParaRPr lang="en-US" dirty="0"/>
          </a:p>
        </p:txBody>
      </p:sp>
      <p:sp>
        <p:nvSpPr>
          <p:cNvPr id="3" name="Content Placeholder 2"/>
          <p:cNvSpPr>
            <a:spLocks noGrp="1"/>
          </p:cNvSpPr>
          <p:nvPr>
            <p:ph idx="1"/>
          </p:nvPr>
        </p:nvSpPr>
        <p:spPr/>
        <p:txBody>
          <a:bodyPr/>
          <a:lstStyle/>
          <a:p>
            <a:r>
              <a:rPr lang="en-US" dirty="0" smtClean="0"/>
              <a:t>Women whose mothers had worked are 9.7% more likely to participate. </a:t>
            </a:r>
          </a:p>
          <a:p>
            <a:r>
              <a:rPr lang="en-US" dirty="0" smtClean="0"/>
              <a:t>The effects may be larger for married women and for mothers. </a:t>
            </a:r>
          </a:p>
          <a:p>
            <a:endParaRPr lang="tr-TR" dirty="0" smtClean="0"/>
          </a:p>
          <a:p>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and wealth</a:t>
            </a:r>
            <a:endParaRPr lang="en-US" dirty="0"/>
          </a:p>
        </p:txBody>
      </p:sp>
      <p:sp>
        <p:nvSpPr>
          <p:cNvPr id="3" name="Content Placeholder 2"/>
          <p:cNvSpPr>
            <a:spLocks noGrp="1"/>
          </p:cNvSpPr>
          <p:nvPr>
            <p:ph idx="1"/>
          </p:nvPr>
        </p:nvSpPr>
        <p:spPr/>
        <p:txBody>
          <a:bodyPr>
            <a:normAutofit/>
          </a:bodyPr>
          <a:lstStyle/>
          <a:p>
            <a:r>
              <a:rPr lang="en-US" dirty="0" smtClean="0"/>
              <a:t>Husband’s labor income decreases woman’s LFP significantly. </a:t>
            </a:r>
          </a:p>
          <a:p>
            <a:r>
              <a:rPr lang="en-US" dirty="0" smtClean="0"/>
              <a:t>Home ownership decreases LFP probabilities. </a:t>
            </a:r>
          </a:p>
          <a:p>
            <a:r>
              <a:rPr lang="en-US" dirty="0" smtClean="0"/>
              <a:t>Gender effect is manifested in women’s perception of their income as secondary or complementary. </a:t>
            </a:r>
            <a:endParaRPr lang="tr-TR" dirty="0" smtClean="0"/>
          </a:p>
          <a:p>
            <a:r>
              <a:rPr lang="en-US" dirty="0" smtClean="0"/>
              <a:t>Perception of “need” constructed on gender identity. </a:t>
            </a:r>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and wealth</a:t>
            </a:r>
            <a:endParaRPr lang="en-US" dirty="0"/>
          </a:p>
        </p:txBody>
      </p:sp>
      <p:sp>
        <p:nvSpPr>
          <p:cNvPr id="3" name="Content Placeholder 2"/>
          <p:cNvSpPr>
            <a:spLocks noGrp="1"/>
          </p:cNvSpPr>
          <p:nvPr>
            <p:ph idx="1"/>
          </p:nvPr>
        </p:nvSpPr>
        <p:spPr/>
        <p:txBody>
          <a:bodyPr>
            <a:normAutofit fontScale="70000" lnSpcReduction="20000"/>
          </a:bodyPr>
          <a:lstStyle/>
          <a:p>
            <a:r>
              <a:rPr lang="tr-TR" i="1" dirty="0" smtClean="0"/>
              <a:t>“Benim kendime ait bir evim var, arabam var, eşim çalışıyor, hayatımızı idame ettirecek bir gelire sahibiz. Bizim evimiz kira olmuş olsaydı, sadece eşim çalışıyor olsaydı ve belirli bir sabit paramız olmuş olsaydı gelen her ay, ben bu kadar rahat belki davranamazdım”</a:t>
            </a:r>
            <a:r>
              <a:rPr lang="tr-TR" dirty="0" smtClean="0"/>
              <a:t> (6 Mart 2014, lise, çalışmıyor).</a:t>
            </a:r>
          </a:p>
          <a:p>
            <a:r>
              <a:rPr lang="tr-TR" i="1" dirty="0" smtClean="0"/>
              <a:t>“Şu anda çocuklardan dolayı kısmak zorunda kalıyoruz tabi. Taksitler oluyor, borç oluyor. Çocukların eksikleri çok oluyor. Ondan dolayı kısmak zorunda kalıyoruz, tek maaş. </a:t>
            </a:r>
            <a:r>
              <a:rPr lang="tr-TR" dirty="0" smtClean="0"/>
              <a:t>(Çalışan kadınlar niye devam ediyor çalışmaya sizce?) </a:t>
            </a:r>
            <a:r>
              <a:rPr lang="tr-TR" i="1" dirty="0" smtClean="0"/>
              <a:t>Ekonomik açıdan, maddi açıdan. (…) Benim oturduğum çevrede (Sarıyer, Kazım Karabekir) öyle çalışan falan çok fazla yok. Kira sorunu yok, çocuğu var, o yüzden yani çok yani çalışmaya yönelik ılımlı da bakmıyorlar. (…) Benim tercih etmeme sebebim ben şu anda kira vermiyorum. Yani kaç sene oldu üstünden geçti, rahata alıştım. Ekonomik açıdan da çok bir zorluğumuz yok.</a:t>
            </a:r>
            <a:r>
              <a:rPr lang="tr-TR" dirty="0" smtClean="0"/>
              <a:t>” (20 Mart 2014, lise, çalışmıyor)</a:t>
            </a: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conflict</a:t>
            </a:r>
            <a:r>
              <a:rPr lang="tr-TR" dirty="0" smtClean="0"/>
              <a:t>: </a:t>
            </a:r>
            <a:r>
              <a:rPr lang="en-US" dirty="0" smtClean="0"/>
              <a:t>Being a mother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Traditional gender roles impose a dilemma for women, one that does not exist for men. </a:t>
            </a:r>
          </a:p>
          <a:p>
            <a:r>
              <a:rPr lang="en-US" dirty="0" smtClean="0"/>
              <a:t>Lower values of the index reflect compatibility of working and being a mother, higher values reflect stronger conflict between working and being a mother. </a:t>
            </a:r>
          </a:p>
          <a:p>
            <a:r>
              <a:rPr lang="en-US" dirty="0" smtClean="0"/>
              <a:t>1 std. dev. increase in inner conflict, decreases LFP probability by 5%. </a:t>
            </a:r>
          </a:p>
          <a:p>
            <a:r>
              <a:rPr lang="en-US" dirty="0" smtClean="0"/>
              <a:t>Those who experience higher inner conflict are less likely to participate. </a:t>
            </a:r>
          </a:p>
          <a:p>
            <a:pPr>
              <a:buNone/>
            </a:pPr>
            <a:endParaRPr lang="en-US" dirty="0" smtClean="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conflict</a:t>
            </a:r>
            <a:r>
              <a:rPr lang="tr-TR" dirty="0" smtClean="0"/>
              <a:t>: </a:t>
            </a:r>
            <a:r>
              <a:rPr lang="en-US" dirty="0" smtClean="0"/>
              <a:t>Being a mother</a:t>
            </a:r>
            <a:endParaRPr lang="en-US" dirty="0"/>
          </a:p>
        </p:txBody>
      </p:sp>
      <p:sp>
        <p:nvSpPr>
          <p:cNvPr id="3" name="Content Placeholder 2"/>
          <p:cNvSpPr>
            <a:spLocks noGrp="1"/>
          </p:cNvSpPr>
          <p:nvPr>
            <p:ph idx="1"/>
          </p:nvPr>
        </p:nvSpPr>
        <p:spPr/>
        <p:txBody>
          <a:bodyPr>
            <a:normAutofit fontScale="77500" lnSpcReduction="20000"/>
          </a:bodyPr>
          <a:lstStyle/>
          <a:p>
            <a:r>
              <a:rPr lang="tr-TR" i="1" dirty="0" smtClean="0"/>
              <a:t>“Çalışan annelerin içinde böyle bir uhde kalıyor, hani çocuğumu yetiştiremiyorum, çocuğuma bakamıyorum”</a:t>
            </a:r>
            <a:r>
              <a:rPr lang="tr-TR" dirty="0" smtClean="0"/>
              <a:t> (18 Nisan 2014, lise, çalışmıyor). </a:t>
            </a:r>
          </a:p>
          <a:p>
            <a:r>
              <a:rPr lang="tr-TR" i="1" dirty="0" smtClean="0"/>
              <a:t>“çok küçük bir çocuğu eğer ben dünyaya getirdiysem bu şekilde büyütmeye içim e gönlüm razı değil uygun görmüyorum. Eğer insanın imkânı varsa. Çalışmak zorundaysan evet, ama yeterli imkânlara sahipsen belli bir yaşa gelene kadar o çocuğu birebir annenin yetiştirmesi gerektiğine inanıyorum</a:t>
            </a:r>
            <a:r>
              <a:rPr lang="tr-TR" dirty="0" smtClean="0"/>
              <a:t>” (19 Şubat 2014, üniversite, çalışmıyor).</a:t>
            </a:r>
          </a:p>
          <a:p>
            <a:r>
              <a:rPr lang="tr-TR" i="1" dirty="0" smtClean="0"/>
              <a:t>“Erkeğin nasıl çalışması gerekiyorsa, evinin direği olması gerekiyorsa kadın da fıtraten, yaratılış itibariyle o anaçlık üzerine yaratılmış zaten</a:t>
            </a:r>
            <a:r>
              <a:rPr lang="tr-TR" dirty="0" smtClean="0"/>
              <a:t>” (28 Mart 2014, Urfa, çalışmıyor).</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Division of labor at home</a:t>
            </a:r>
            <a:r>
              <a:rPr lang="tr-TR" dirty="0" smtClean="0"/>
              <a:t>:</a:t>
            </a:r>
            <a:br>
              <a:rPr lang="tr-TR" dirty="0" smtClean="0"/>
            </a:br>
            <a:r>
              <a:rPr lang="en-US" dirty="0" smtClean="0"/>
              <a:t>Bearing the burden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Lower values indicate a traditional </a:t>
            </a:r>
            <a:r>
              <a:rPr lang="en-US" dirty="0" err="1" smtClean="0"/>
              <a:t>divis</a:t>
            </a:r>
            <a:r>
              <a:rPr lang="tr-TR" dirty="0" smtClean="0"/>
              <a:t>i</a:t>
            </a:r>
            <a:r>
              <a:rPr lang="en-US" dirty="0" smtClean="0"/>
              <a:t>on of labor, higher values a more egalitarian view.</a:t>
            </a:r>
          </a:p>
          <a:p>
            <a:r>
              <a:rPr lang="en-US" dirty="0" smtClean="0"/>
              <a:t> 1 std. dev. increase in division of labor index increases LFP probability by 5%. </a:t>
            </a:r>
          </a:p>
          <a:p>
            <a:r>
              <a:rPr lang="tr-TR" i="1" dirty="0" smtClean="0"/>
              <a:t>“Günlük hayatta her şeyi sen düşünüyorsun, on kere şoföre telefon ediyorsun, on kere çocuğu arıyorsun, her şeyi sen yapıyorsun. Eve manavdan para mı ödenecek, kasaptan bir şey mi alınacak, terziye bir şey mi gidecek, bunların hiçbirini, bu 20 erkeğin biri haricinde hiçbirinin yaptığını duymadım. Kadın çalışsa da yapıyor, çalışmasa da yapıyor bunu”</a:t>
            </a:r>
            <a:r>
              <a:rPr lang="tr-TR" dirty="0" smtClean="0"/>
              <a:t> (17 Ocak 2014, üniversite, çalışmıyor).</a:t>
            </a:r>
            <a:endParaRPr lang="en-US" dirty="0" smtClean="0"/>
          </a:p>
          <a:p>
            <a:r>
              <a:rPr lang="tr-TR" i="1" dirty="0" smtClean="0"/>
              <a:t>“Hani eve gittiğiniz zaman, hani eve gittiğiniz an değil iş yerinden çıkacağım, gideceğim eve yemeğimi hazırlayacağım mecburen. Yemeğimi hazırlayacağım, çamaşırlarım varsa onları toplayacağım. Dinlenmeye, hani bir de kızımla vakit geçirecek bir zaman ayarlamaya çalışmak zorundayım”</a:t>
            </a:r>
            <a:r>
              <a:rPr lang="tr-TR" dirty="0" smtClean="0"/>
              <a:t> (3 Nisan 2014, üniversite, çalışıyor).</a:t>
            </a:r>
            <a:endParaRPr lang="en-US" dirty="0" smtClean="0"/>
          </a:p>
          <a:p>
            <a:r>
              <a:rPr lang="tr-TR" i="1" dirty="0" smtClean="0"/>
              <a:t>“Bir de şu vardır, bir bayan hem annedir hem iş hanımıdır. İkisini birlikte götürmek zorunda. Ben ev işini yapmayacağım, yemek yapmayacağım, sadece işe gideceğim demek zaten evdeki sistemin bozulması demek”</a:t>
            </a:r>
            <a:r>
              <a:rPr lang="tr-TR" dirty="0" smtClean="0"/>
              <a:t> (5 Nisan 2014, Urfa, çalışmıyor).</a:t>
            </a:r>
            <a:endParaRPr lang="en-US" dirty="0" smtClean="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value of working</a:t>
            </a:r>
            <a:r>
              <a:rPr lang="tr-TR" dirty="0" smtClean="0"/>
              <a:t>:</a:t>
            </a:r>
            <a:br>
              <a:rPr lang="tr-TR" dirty="0" smtClean="0"/>
            </a:br>
            <a:r>
              <a:rPr lang="en-US" dirty="0" smtClean="0"/>
              <a:t>Economic independence</a:t>
            </a:r>
            <a:endParaRPr lang="en-US" dirty="0"/>
          </a:p>
        </p:txBody>
      </p:sp>
      <p:sp>
        <p:nvSpPr>
          <p:cNvPr id="3" name="Content Placeholder 2"/>
          <p:cNvSpPr>
            <a:spLocks noGrp="1"/>
          </p:cNvSpPr>
          <p:nvPr>
            <p:ph idx="1"/>
          </p:nvPr>
        </p:nvSpPr>
        <p:spPr/>
        <p:txBody>
          <a:bodyPr/>
          <a:lstStyle/>
          <a:p>
            <a:r>
              <a:rPr lang="en-US" dirty="0" smtClean="0"/>
              <a:t>Low values stress the value of being a housewife; high values, that of working outside the home. </a:t>
            </a:r>
          </a:p>
          <a:p>
            <a:r>
              <a:rPr lang="en-US" dirty="0" smtClean="0"/>
              <a:t>Scoring one standard deviation higher on the “value of working” index increases LFP by 5%.</a:t>
            </a:r>
          </a:p>
          <a:p>
            <a:r>
              <a:rPr lang="en-US" dirty="0" smtClean="0"/>
              <a:t>Regardless of whether they work, all women emphasize the importance of economic independence. </a:t>
            </a:r>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value of working</a:t>
            </a:r>
            <a:r>
              <a:rPr lang="tr-TR" dirty="0" smtClean="0"/>
              <a:t>:</a:t>
            </a:r>
            <a:br>
              <a:rPr lang="tr-TR" dirty="0" smtClean="0"/>
            </a:br>
            <a:r>
              <a:rPr lang="en-US" dirty="0" smtClean="0"/>
              <a:t>Economic independence</a:t>
            </a:r>
            <a:endParaRPr lang="en-US" dirty="0"/>
          </a:p>
        </p:txBody>
      </p:sp>
      <p:sp>
        <p:nvSpPr>
          <p:cNvPr id="3" name="Content Placeholder 2"/>
          <p:cNvSpPr>
            <a:spLocks noGrp="1"/>
          </p:cNvSpPr>
          <p:nvPr>
            <p:ph idx="1"/>
          </p:nvPr>
        </p:nvSpPr>
        <p:spPr/>
        <p:txBody>
          <a:bodyPr>
            <a:normAutofit fontScale="77500" lnSpcReduction="20000"/>
          </a:bodyPr>
          <a:lstStyle/>
          <a:p>
            <a:r>
              <a:rPr lang="tr-TR" i="1" dirty="0" smtClean="0"/>
              <a:t>“Bir şey kazanıyor olmak, kendi kendine yetmek ve hiçbir şey için kimseye hesap vermemek hayatta, vermek durumunda olmamak çok güzel bir şey”</a:t>
            </a:r>
            <a:r>
              <a:rPr lang="tr-TR" dirty="0" smtClean="0"/>
              <a:t> (17 Haziran 2014, üniversite, çalışıyor).</a:t>
            </a:r>
            <a:endParaRPr lang="en-US" dirty="0" smtClean="0"/>
          </a:p>
          <a:p>
            <a:r>
              <a:rPr lang="tr-TR" i="1" dirty="0" smtClean="0"/>
              <a:t>“Ya şimdi ben mesela ben bir şey alacağım eşimin elini bekliyorum değil mi? Bir şey almak istesek eşimize soruyoruz mesela değil mi? Onun fikirlerini almadan bir şey yapamıyoruz”</a:t>
            </a:r>
            <a:r>
              <a:rPr lang="tr-TR" dirty="0" smtClean="0"/>
              <a:t> (20 Mart 2014, lise, çalışmıyor).</a:t>
            </a:r>
            <a:endParaRPr lang="en-US" dirty="0" smtClean="0"/>
          </a:p>
          <a:p>
            <a:r>
              <a:rPr lang="tr-TR" i="1" dirty="0" smtClean="0"/>
              <a:t>“Yani istediğinizi yapamıyorsunuz ki parasız hiçbir şey olmuyor. Ondan para bir defa istiyorsunuz, iki defa istiyorsunuz, üçüncüye bunu yapamıyorsunuz. Şey gibi çünkü 'ne kadar çok harcaman oluyor senin de' lafıyla karşılaşıyorsunuz”</a:t>
            </a:r>
            <a:r>
              <a:rPr lang="tr-TR" dirty="0" smtClean="0"/>
              <a:t> (6 Mart 2014, lise, çalışmıyor).</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Preference for flexibility</a:t>
            </a:r>
            <a:r>
              <a:rPr lang="tr-TR" dirty="0" smtClean="0"/>
              <a:t>:</a:t>
            </a:r>
            <a:br>
              <a:rPr lang="tr-TR" dirty="0" smtClean="0"/>
            </a:br>
            <a:r>
              <a:rPr lang="en-US" dirty="0" smtClean="0"/>
              <a:t>Barrier to entry</a:t>
            </a:r>
            <a:endParaRPr lang="en-US" dirty="0"/>
          </a:p>
        </p:txBody>
      </p:sp>
      <p:sp>
        <p:nvSpPr>
          <p:cNvPr id="3" name="Content Placeholder 2"/>
          <p:cNvSpPr>
            <a:spLocks noGrp="1"/>
          </p:cNvSpPr>
          <p:nvPr>
            <p:ph idx="1"/>
          </p:nvPr>
        </p:nvSpPr>
        <p:spPr/>
        <p:txBody>
          <a:bodyPr/>
          <a:lstStyle/>
          <a:p>
            <a:r>
              <a:rPr lang="en-US" dirty="0" smtClean="0"/>
              <a:t>Self-determined hours (full-time work), self-determined location (full-time work), flexible working hours, part-time work.</a:t>
            </a:r>
          </a:p>
          <a:p>
            <a:r>
              <a:rPr lang="en-US" dirty="0" smtClean="0"/>
              <a:t>1 std. dev. increase in flexibility index decreases LFP probability by 2.4%. </a:t>
            </a:r>
          </a:p>
          <a:p>
            <a:r>
              <a:rPr lang="en-US" dirty="0" smtClean="0"/>
              <a:t>Lack of flexible forms of work was widely raised as an issue in interviews and FGDs. </a:t>
            </a:r>
          </a:p>
          <a:p>
            <a:endParaRPr lang="en-US" dirty="0"/>
          </a:p>
        </p:txBody>
      </p:sp>
      <p:sp>
        <p:nvSpPr>
          <p:cNvPr id="4" name="Date Placeholder 3"/>
          <p:cNvSpPr>
            <a:spLocks noGrp="1"/>
          </p:cNvSpPr>
          <p:nvPr>
            <p:ph type="dt" sz="half" idx="10"/>
          </p:nvPr>
        </p:nvSpPr>
        <p:spPr/>
        <p:txBody>
          <a:bodyPr/>
          <a:lstStyle/>
          <a:p>
            <a:r>
              <a:rPr lang="en-US" dirty="0" smtClean="0"/>
              <a:t>19/6/20125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LFPR of Educated Women, 2012</a:t>
            </a:r>
            <a:endParaRPr lang="en-US" dirty="0"/>
          </a:p>
        </p:txBody>
      </p:sp>
      <p:sp>
        <p:nvSpPr>
          <p:cNvPr id="7" name="6 Metin kutusu"/>
          <p:cNvSpPr txBox="1"/>
          <p:nvPr/>
        </p:nvSpPr>
        <p:spPr>
          <a:xfrm>
            <a:off x="1352939" y="5854539"/>
            <a:ext cx="5971591" cy="215444"/>
          </a:xfrm>
          <a:prstGeom prst="rect">
            <a:avLst/>
          </a:prstGeom>
          <a:noFill/>
        </p:spPr>
        <p:txBody>
          <a:bodyPr wrap="square" rtlCol="0">
            <a:spAutoFit/>
          </a:bodyPr>
          <a:lstStyle/>
          <a:p>
            <a:r>
              <a:rPr lang="tr-TR" sz="800" dirty="0" smtClean="0">
                <a:latin typeface="+mj-lt"/>
              </a:rPr>
              <a:t>Kaynak: OECD , </a:t>
            </a:r>
            <a:r>
              <a:rPr lang="tr-TR" sz="800" dirty="0" err="1" smtClean="0">
                <a:latin typeface="+mj-lt"/>
              </a:rPr>
              <a:t>Education</a:t>
            </a:r>
            <a:r>
              <a:rPr lang="tr-TR" sz="800" dirty="0" smtClean="0">
                <a:latin typeface="+mj-lt"/>
              </a:rPr>
              <a:t> at a </a:t>
            </a:r>
            <a:r>
              <a:rPr lang="tr-TR" sz="800" dirty="0" err="1" smtClean="0">
                <a:latin typeface="+mj-lt"/>
              </a:rPr>
              <a:t>Glance</a:t>
            </a:r>
            <a:r>
              <a:rPr lang="tr-TR" sz="800" dirty="0" smtClean="0">
                <a:latin typeface="+mj-lt"/>
              </a:rPr>
              <a:t> (2014)</a:t>
            </a:r>
            <a:endParaRPr lang="tr-TR" sz="800" dirty="0">
              <a:latin typeface="+mj-lt"/>
            </a:endParaRPr>
          </a:p>
        </p:txBody>
      </p:sp>
      <p:graphicFrame>
        <p:nvGraphicFramePr>
          <p:cNvPr id="5" name="3 Grafik"/>
          <p:cNvGraphicFramePr>
            <a:graphicFrameLocks/>
          </p:cNvGraphicFramePr>
          <p:nvPr/>
        </p:nvGraphicFramePr>
        <p:xfrm>
          <a:off x="457201" y="1838324"/>
          <a:ext cx="8067674" cy="4016215"/>
        </p:xfrm>
        <a:graphic>
          <a:graphicData uri="http://schemas.openxmlformats.org/drawingml/2006/chart">
            <c:chart xmlns:c="http://schemas.openxmlformats.org/drawingml/2006/chart" xmlns:r="http://schemas.openxmlformats.org/officeDocument/2006/relationships" r:id="rId3"/>
          </a:graphicData>
        </a:graphic>
      </p:graphicFrame>
      <p:sp>
        <p:nvSpPr>
          <p:cNvPr id="6" name="Date Placeholder 5"/>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Preference for flexibility</a:t>
            </a:r>
            <a:r>
              <a:rPr lang="tr-TR" dirty="0" smtClean="0"/>
              <a:t>:</a:t>
            </a:r>
            <a:br>
              <a:rPr lang="tr-TR" dirty="0" smtClean="0"/>
            </a:br>
            <a:r>
              <a:rPr lang="en-US" dirty="0" smtClean="0"/>
              <a:t>Barrier to entry</a:t>
            </a:r>
            <a:endParaRPr lang="en-US" dirty="0"/>
          </a:p>
        </p:txBody>
      </p:sp>
      <p:sp>
        <p:nvSpPr>
          <p:cNvPr id="3" name="Content Placeholder 2"/>
          <p:cNvSpPr>
            <a:spLocks noGrp="1"/>
          </p:cNvSpPr>
          <p:nvPr>
            <p:ph idx="1"/>
          </p:nvPr>
        </p:nvSpPr>
        <p:spPr/>
        <p:txBody>
          <a:bodyPr>
            <a:noAutofit/>
          </a:bodyPr>
          <a:lstStyle/>
          <a:p>
            <a:r>
              <a:rPr lang="tr-TR" sz="1600" i="1" dirty="0" smtClean="0"/>
              <a:t>“Yani anneye aslında aynı işi yaptırarak böyle daha esnek kurallar olsa, daha böyle ona anlayacak şekilde mesai saatleri düzenlense, ama sen gene aynı işi yaptırsan, aynı verimi alsan. Ama bu sağlanmıyor. Hiç esneklik yok yani işte. Bu iş yeri nasıl kurulduysa ve çalışma saatleri, koşulları nasılsa hep öyle olmalı. Düz mantıkla gidiyor yani. Karşınızdaki insanın bir küçük çocuğu olmuş, bebeği olmuş, işte onun hani ne yapılabilir gibi bir esnetmek söz konusu değil”</a:t>
            </a:r>
            <a:r>
              <a:rPr lang="tr-TR" sz="1600" dirty="0" smtClean="0"/>
              <a:t> (20 Mart 2014, lise, çalışmıyor). </a:t>
            </a:r>
            <a:endParaRPr lang="en-US" sz="1600" dirty="0" smtClean="0"/>
          </a:p>
          <a:p>
            <a:r>
              <a:rPr lang="tr-TR" sz="1600" i="1" dirty="0" smtClean="0"/>
              <a:t>“Ama bu isteğe bağlı olacak. Mesela tamam belki ücret bir tık bile düşse (…) </a:t>
            </a:r>
            <a:r>
              <a:rPr lang="tr-TR" sz="1600" i="1" dirty="0" err="1" smtClean="0"/>
              <a:t>part</a:t>
            </a:r>
            <a:r>
              <a:rPr lang="tr-TR" sz="1600" i="1" dirty="0" smtClean="0"/>
              <a:t>-time çalışmayı kabul ediyorsam bu benim kabulümdür. Ama siz az para almak istemiyorsanız buyurun </a:t>
            </a:r>
            <a:r>
              <a:rPr lang="tr-TR" sz="1600" i="1" dirty="0" err="1" smtClean="0"/>
              <a:t>full</a:t>
            </a:r>
            <a:r>
              <a:rPr lang="tr-TR" sz="1600" i="1" dirty="0" smtClean="0"/>
              <a:t>-time çalışın. Bu, kadınlara bırakılmalı bu tercih</a:t>
            </a:r>
            <a:r>
              <a:rPr lang="tr-TR" sz="1600" dirty="0" smtClean="0"/>
              <a:t>” (20 Mart 2014, lise, çalışmıyor). </a:t>
            </a:r>
            <a:endParaRPr lang="en-US" sz="1600" dirty="0" smtClean="0"/>
          </a:p>
          <a:p>
            <a:r>
              <a:rPr lang="tr-TR" sz="1600" i="1" dirty="0" smtClean="0"/>
              <a:t>“Ya kadının daha esnek çalışabiliyor olmasını sağlamak gerekiyor belki de, şirketlerin bu şekilde kadını çalıştırabiliyor olması gerekiyor ya da ne bileyim evden işi destekliyor olması gerekiyor. Evden iş derken de tabi oturup el işi yapmak anlamında değil yani bu”</a:t>
            </a:r>
            <a:r>
              <a:rPr lang="tr-TR" sz="1600" dirty="0" smtClean="0"/>
              <a:t> (9 Aralık 2013, üniversite, çalışmıyor). </a:t>
            </a:r>
          </a:p>
          <a:p>
            <a:r>
              <a:rPr lang="tr-TR" sz="1600" i="1" dirty="0" smtClean="0"/>
              <a:t>“O yüzden de dediğim gibi şartlarım müsait olsaydı ve Türkiye’de esnek çalışma yaygın olsaydı en azından kızım 3 yaşına gelene kadar </a:t>
            </a:r>
            <a:r>
              <a:rPr lang="tr-TR" sz="1600" i="1" dirty="0" err="1" smtClean="0"/>
              <a:t>full</a:t>
            </a:r>
            <a:r>
              <a:rPr lang="tr-TR" sz="1600" i="1" dirty="0" smtClean="0"/>
              <a:t>-time değil de </a:t>
            </a:r>
            <a:r>
              <a:rPr lang="tr-TR" sz="1600" i="1" dirty="0" err="1" smtClean="0"/>
              <a:t>part</a:t>
            </a:r>
            <a:r>
              <a:rPr lang="tr-TR" sz="1600" i="1" dirty="0" smtClean="0"/>
              <a:t>-time çalışmayı isterdim. Ama benim için hiçbir zaman evde kalıp çocuk bakmak bir opsiyon değil. Dünyanın en zengin adamıyla da evlensem tercihim böyle olmazdı”</a:t>
            </a:r>
            <a:r>
              <a:rPr lang="tr-TR" sz="1600" dirty="0" smtClean="0"/>
              <a:t> (29 Mayıs 2014, üniversite, çalışıyor). </a:t>
            </a:r>
            <a:endParaRPr lang="en-US" sz="1600" dirty="0" smtClean="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main findings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Education, having children (esp. aged 0-3),</a:t>
            </a:r>
            <a:r>
              <a:rPr lang="tr-TR" dirty="0" smtClean="0"/>
              <a:t> </a:t>
            </a:r>
            <a:r>
              <a:rPr lang="en-US" dirty="0" smtClean="0"/>
              <a:t>mother’s LFP, income of husband, home ownership, strength of inner conflict, division of labor at home, the value of working, and flexibility are all factors that have an impact on the LFP decision of women</a:t>
            </a:r>
            <a:r>
              <a:rPr lang="tr-TR" dirty="0" smtClean="0"/>
              <a:t>.</a:t>
            </a:r>
            <a:endParaRPr lang="en-US" dirty="0" smtClean="0"/>
          </a:p>
          <a:p>
            <a:r>
              <a:rPr lang="en-US" dirty="0" smtClean="0"/>
              <a:t>Education of husband, education of parents, work-life balance, work conditions and wages did not emerge to be significant</a:t>
            </a:r>
            <a:r>
              <a:rPr lang="tr-TR" dirty="0" smtClean="0"/>
              <a:t>.</a:t>
            </a:r>
            <a:endParaRPr lang="en-US" dirty="0" smtClean="0"/>
          </a:p>
          <a:p>
            <a:r>
              <a:rPr lang="en-US" dirty="0" smtClean="0"/>
              <a:t>Gender roles shape many of the significant factors: perception of women’s own income, construction of women’s primary roles as wives and especially mothers, division of labor at home, flexibility.</a:t>
            </a:r>
          </a:p>
          <a:p>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Policy implications: </a:t>
            </a:r>
            <a:br>
              <a:rPr lang="en-US" sz="4000" dirty="0" smtClean="0"/>
            </a:br>
            <a:r>
              <a:rPr lang="en-US" sz="4000" dirty="0" smtClean="0"/>
              <a:t>Short- and long-term</a:t>
            </a:r>
            <a:endParaRPr lang="en-US" sz="3600" dirty="0"/>
          </a:p>
        </p:txBody>
      </p:sp>
      <p:sp>
        <p:nvSpPr>
          <p:cNvPr id="3" name="Content Placeholder 2"/>
          <p:cNvSpPr>
            <a:spLocks noGrp="1"/>
          </p:cNvSpPr>
          <p:nvPr>
            <p:ph idx="1"/>
          </p:nvPr>
        </p:nvSpPr>
        <p:spPr/>
        <p:txBody>
          <a:bodyPr>
            <a:normAutofit/>
          </a:bodyPr>
          <a:lstStyle/>
          <a:p>
            <a:r>
              <a:rPr lang="en-US" dirty="0" smtClean="0"/>
              <a:t>Providing high-quality, accessible childcare services compatible with working hours</a:t>
            </a:r>
            <a:r>
              <a:rPr lang="tr-TR" dirty="0" smtClean="0"/>
              <a:t>.</a:t>
            </a:r>
            <a:endParaRPr lang="en-US" dirty="0" smtClean="0"/>
          </a:p>
          <a:p>
            <a:r>
              <a:rPr lang="en-US" dirty="0" smtClean="0"/>
              <a:t>Expanding more flexible forms of work while protecting workers’ rights. </a:t>
            </a:r>
          </a:p>
          <a:p>
            <a:r>
              <a:rPr lang="en-US" dirty="0" smtClean="0"/>
              <a:t>Redefining gender roles in egalitarian terms:  Increasing awareness (</a:t>
            </a:r>
            <a:r>
              <a:rPr lang="tr-TR" dirty="0" smtClean="0"/>
              <a:t>e.g. </a:t>
            </a:r>
            <a:r>
              <a:rPr lang="en-US" dirty="0" smtClean="0"/>
              <a:t>campaigns with civil society actors) and legal change (e.g. turning maternal leave into parental leave) </a:t>
            </a:r>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THANK YOU</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more educated women?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Literature in economics is based on the entire population of women.</a:t>
            </a:r>
          </a:p>
          <a:p>
            <a:r>
              <a:rPr lang="en-US" dirty="0" smtClean="0"/>
              <a:t>Literature in other social sciences focuses on women with lower education levels and/or women who are already in the labor market.</a:t>
            </a:r>
          </a:p>
          <a:p>
            <a:r>
              <a:rPr lang="en-US" dirty="0" smtClean="0"/>
              <a:t>Low education levels, low wages, informality, unfavorable working conditions, insufficiency of child care institutions, etc. </a:t>
            </a:r>
          </a:p>
          <a:p>
            <a:r>
              <a:rPr lang="en-US" dirty="0" smtClean="0"/>
              <a:t>Most of these are not valid reasons for highly educated women. </a:t>
            </a:r>
          </a:p>
        </p:txBody>
      </p:sp>
    </p:spTree>
    <p:extLst>
      <p:ext uri="{BB962C8B-B14F-4D97-AF65-F5344CB8AC3E}">
        <p14:creationId xmlns="" xmlns:p14="http://schemas.microsoft.com/office/powerpoint/2010/main" val="734300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Collect new data on more educated women to shed light on their participation decisions. </a:t>
            </a:r>
          </a:p>
          <a:p>
            <a:r>
              <a:rPr lang="tr-TR" smtClean="0"/>
              <a:t>T</a:t>
            </a:r>
            <a:r>
              <a:rPr lang="en-US" smtClean="0"/>
              <a:t>ry</a:t>
            </a:r>
            <a:r>
              <a:rPr lang="en-US" dirty="0" smtClean="0"/>
              <a:t> </a:t>
            </a:r>
            <a:r>
              <a:rPr lang="en-US" dirty="0" smtClean="0"/>
              <a:t>to incorporate the findings of the economics literature with those of other social sciences. </a:t>
            </a:r>
          </a:p>
          <a:p>
            <a:r>
              <a:rPr lang="en-US" dirty="0" smtClean="0"/>
              <a:t>Qualitative data to unpack dynamics of gender and LFP decisions of educated women. Can we also hear women who are not participating?</a:t>
            </a:r>
          </a:p>
          <a:p>
            <a:r>
              <a:rPr lang="en-US" dirty="0" smtClean="0"/>
              <a:t>Quantitative data to address questions not included in HLFS and to ensure representativeness.</a:t>
            </a:r>
          </a:p>
          <a:p>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and methodology</a:t>
            </a:r>
            <a:endParaRPr lang="en-US" dirty="0"/>
          </a:p>
        </p:txBody>
      </p:sp>
      <p:sp>
        <p:nvSpPr>
          <p:cNvPr id="3" name="Content Placeholder 2"/>
          <p:cNvSpPr>
            <a:spLocks noGrp="1"/>
          </p:cNvSpPr>
          <p:nvPr>
            <p:ph idx="1"/>
          </p:nvPr>
        </p:nvSpPr>
        <p:spPr/>
        <p:txBody>
          <a:bodyPr>
            <a:normAutofit lnSpcReduction="10000"/>
          </a:bodyPr>
          <a:lstStyle/>
          <a:p>
            <a:r>
              <a:rPr lang="en-US" dirty="0" smtClean="0"/>
              <a:t>TÜBİTAK 113K365, 11/2013-05/2015</a:t>
            </a:r>
          </a:p>
          <a:p>
            <a:r>
              <a:rPr lang="en-US" dirty="0" smtClean="0"/>
              <a:t>In-depth interviews: </a:t>
            </a:r>
          </a:p>
          <a:p>
            <a:pPr lvl="1"/>
            <a:r>
              <a:rPr lang="en-US" dirty="0" smtClean="0"/>
              <a:t>70 (active and inactive, high school and college) </a:t>
            </a:r>
          </a:p>
          <a:p>
            <a:pPr lvl="1"/>
            <a:r>
              <a:rPr lang="en-US" dirty="0" smtClean="0"/>
              <a:t>10 (CSOs)</a:t>
            </a:r>
          </a:p>
          <a:p>
            <a:r>
              <a:rPr lang="en-US" dirty="0" smtClean="0"/>
              <a:t>8 focus group discussions: </a:t>
            </a:r>
          </a:p>
          <a:p>
            <a:pPr lvl="1"/>
            <a:r>
              <a:rPr lang="en-US" dirty="0" err="1" smtClean="0"/>
              <a:t>İstanbul</a:t>
            </a:r>
            <a:r>
              <a:rPr lang="en-US" dirty="0" smtClean="0"/>
              <a:t>, Antalya, </a:t>
            </a:r>
            <a:r>
              <a:rPr lang="en-US" dirty="0" err="1" smtClean="0"/>
              <a:t>Zonguldak</a:t>
            </a:r>
            <a:r>
              <a:rPr lang="en-US" dirty="0" smtClean="0"/>
              <a:t>, Urfa, Erzurum </a:t>
            </a:r>
          </a:p>
          <a:p>
            <a:r>
              <a:rPr lang="en-US" dirty="0" smtClean="0"/>
              <a:t>Survey: </a:t>
            </a:r>
          </a:p>
          <a:p>
            <a:pPr lvl="1"/>
            <a:r>
              <a:rPr lang="en-US" dirty="0" smtClean="0"/>
              <a:t>3600 women </a:t>
            </a:r>
          </a:p>
          <a:p>
            <a:pPr lvl="1"/>
            <a:r>
              <a:rPr lang="en-US" dirty="0" smtClean="0"/>
              <a:t>Representative at the NUTS1 level</a:t>
            </a:r>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extLst>
      <p:ext uri="{BB962C8B-B14F-4D97-AF65-F5344CB8AC3E}">
        <p14:creationId xmlns="" xmlns:p14="http://schemas.microsoft.com/office/powerpoint/2010/main" val="1264110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design</a:t>
            </a:r>
            <a:endParaRPr lang="en-US" dirty="0"/>
          </a:p>
        </p:txBody>
      </p:sp>
      <p:sp>
        <p:nvSpPr>
          <p:cNvPr id="3" name="Content Placeholder 2"/>
          <p:cNvSpPr>
            <a:spLocks noGrp="1"/>
          </p:cNvSpPr>
          <p:nvPr>
            <p:ph idx="1"/>
          </p:nvPr>
        </p:nvSpPr>
        <p:spPr/>
        <p:txBody>
          <a:bodyPr/>
          <a:lstStyle/>
          <a:p>
            <a:r>
              <a:rPr lang="en-US" dirty="0" smtClean="0"/>
              <a:t>Usual labor force questions</a:t>
            </a:r>
          </a:p>
          <a:p>
            <a:r>
              <a:rPr lang="en-US" dirty="0" smtClean="0"/>
              <a:t>Flexible work preferences</a:t>
            </a:r>
          </a:p>
          <a:p>
            <a:r>
              <a:rPr lang="en-US" dirty="0" smtClean="0"/>
              <a:t>Detailed questions on child and elder care arrangements </a:t>
            </a:r>
          </a:p>
          <a:p>
            <a:r>
              <a:rPr lang="en-US" dirty="0" smtClean="0"/>
              <a:t>Perceptions of motherhood</a:t>
            </a:r>
          </a:p>
          <a:p>
            <a:r>
              <a:rPr lang="en-US" dirty="0" smtClean="0"/>
              <a:t>Statements on gender roles </a:t>
            </a:r>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a:t>
            </a:r>
            <a:r>
              <a:rPr lang="tr-TR" dirty="0" smtClean="0"/>
              <a:t>r</a:t>
            </a:r>
            <a:r>
              <a:rPr lang="en-US" dirty="0" err="1" smtClean="0"/>
              <a:t>esults</a:t>
            </a:r>
            <a:endParaRPr lang="en-US" dirty="0"/>
          </a:p>
        </p:txBody>
      </p:sp>
      <p:sp>
        <p:nvSpPr>
          <p:cNvPr id="3" name="Content Placeholder 2"/>
          <p:cNvSpPr>
            <a:spLocks noGrp="1"/>
          </p:cNvSpPr>
          <p:nvPr>
            <p:ph idx="1"/>
          </p:nvPr>
        </p:nvSpPr>
        <p:spPr/>
        <p:txBody>
          <a:bodyPr/>
          <a:lstStyle/>
          <a:p>
            <a:r>
              <a:rPr lang="en-US" dirty="0" smtClean="0"/>
              <a:t>Basic </a:t>
            </a:r>
            <a:r>
              <a:rPr lang="en-US" dirty="0" err="1" smtClean="0"/>
              <a:t>probit</a:t>
            </a:r>
            <a:r>
              <a:rPr lang="en-US" dirty="0" smtClean="0"/>
              <a:t> analysis</a:t>
            </a:r>
          </a:p>
          <a:p>
            <a:r>
              <a:rPr lang="en-US" dirty="0" smtClean="0"/>
              <a:t>Separate regressions on the entire sample, on the single, the married and the mother samples. </a:t>
            </a:r>
          </a:p>
          <a:p>
            <a:r>
              <a:rPr lang="en-US" dirty="0" smtClean="0"/>
              <a:t>There are some differences, but the results are similar. </a:t>
            </a:r>
          </a:p>
          <a:p>
            <a:r>
              <a:rPr lang="tr-TR" dirty="0" err="1" smtClean="0"/>
              <a:t>Average</a:t>
            </a:r>
            <a:r>
              <a:rPr lang="en-US" dirty="0" smtClean="0"/>
              <a:t> marginal effects computed.</a:t>
            </a:r>
            <a:endParaRPr lang="en-US" dirty="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 aged 0-3 </a:t>
            </a:r>
            <a:endParaRPr lang="en-US" dirty="0"/>
          </a:p>
        </p:txBody>
      </p:sp>
      <p:sp>
        <p:nvSpPr>
          <p:cNvPr id="3" name="Content Placeholder 2"/>
          <p:cNvSpPr>
            <a:spLocks noGrp="1"/>
          </p:cNvSpPr>
          <p:nvPr>
            <p:ph idx="1"/>
          </p:nvPr>
        </p:nvSpPr>
        <p:spPr/>
        <p:txBody>
          <a:bodyPr>
            <a:normAutofit lnSpcReduction="10000"/>
          </a:bodyPr>
          <a:lstStyle/>
          <a:p>
            <a:r>
              <a:rPr lang="en-US" dirty="0" smtClean="0"/>
              <a:t>Having one more child aged 0-3 decreases probability of LFP by 12.7% in the entire sample. </a:t>
            </a:r>
          </a:p>
          <a:p>
            <a:r>
              <a:rPr lang="en-US" dirty="0" smtClean="0"/>
              <a:t>One more child aged 4-7 also decreases the probability of LFP by 6%.</a:t>
            </a:r>
          </a:p>
          <a:p>
            <a:r>
              <a:rPr lang="en-US" dirty="0" smtClean="0"/>
              <a:t>Child care responsibilities fall almost exclusively on the mother, signifying that gender inequality plays a crucial role in LFP of women</a:t>
            </a:r>
            <a:r>
              <a:rPr lang="tr-TR" dirty="0" smtClean="0"/>
              <a:t>.</a:t>
            </a:r>
            <a:endParaRPr lang="en-US" dirty="0" smtClean="0"/>
          </a:p>
        </p:txBody>
      </p:sp>
      <p:sp>
        <p:nvSpPr>
          <p:cNvPr id="4" name="Date Placeholder 3"/>
          <p:cNvSpPr>
            <a:spLocks noGrp="1"/>
          </p:cNvSpPr>
          <p:nvPr>
            <p:ph type="dt" sz="half" idx="10"/>
          </p:nvPr>
        </p:nvSpPr>
        <p:spPr/>
        <p:txBody>
          <a:bodyPr/>
          <a:lstStyle/>
          <a:p>
            <a:r>
              <a:rPr lang="en-US" dirty="0" smtClean="0"/>
              <a:t>19/6/20125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 aged 0-3 </a:t>
            </a:r>
            <a:endParaRPr lang="en-US" dirty="0"/>
          </a:p>
        </p:txBody>
      </p:sp>
      <p:sp>
        <p:nvSpPr>
          <p:cNvPr id="3" name="Content Placeholder 2"/>
          <p:cNvSpPr>
            <a:spLocks noGrp="1"/>
          </p:cNvSpPr>
          <p:nvPr>
            <p:ph idx="1"/>
          </p:nvPr>
        </p:nvSpPr>
        <p:spPr/>
        <p:txBody>
          <a:bodyPr>
            <a:normAutofit fontScale="62500" lnSpcReduction="20000"/>
          </a:bodyPr>
          <a:lstStyle/>
          <a:p>
            <a:pPr>
              <a:spcAft>
                <a:spcPts val="600"/>
              </a:spcAft>
            </a:pPr>
            <a:r>
              <a:rPr lang="tr-TR" i="1" dirty="0" smtClean="0"/>
              <a:t>“Belirli bir yaşa kadar çocuk evde büyümeli gibi geliyor bana. En azından 4 yaşına kadar falan. Küçücük çocukları götürüyorlar ya, bilmiyorum bizim annelik duygumuz mu, içim eziliyor.”</a:t>
            </a:r>
            <a:r>
              <a:rPr lang="tr-TR" dirty="0" smtClean="0"/>
              <a:t> (24 Mayıs 2014, lise, çalışmıyor)</a:t>
            </a:r>
            <a:endParaRPr lang="en-US" dirty="0" smtClean="0"/>
          </a:p>
          <a:p>
            <a:pPr>
              <a:spcAft>
                <a:spcPts val="600"/>
              </a:spcAft>
            </a:pPr>
            <a:r>
              <a:rPr lang="tr-TR" i="1" dirty="0" smtClean="0"/>
              <a:t>“Hani ne bileyim bir anne gibi bakamaz. Eşimi düşünemiyorum yani bebek altı değiştirirken, aynı yapamaz herhalde</a:t>
            </a:r>
            <a:r>
              <a:rPr lang="tr-TR" dirty="0" smtClean="0"/>
              <a:t>”(20 Mart 2014, lise, çalışmıyor).</a:t>
            </a:r>
            <a:endParaRPr lang="tr-TR" i="1" dirty="0" smtClean="0"/>
          </a:p>
          <a:p>
            <a:pPr>
              <a:spcAft>
                <a:spcPts val="600"/>
              </a:spcAft>
            </a:pPr>
            <a:r>
              <a:rPr lang="tr-TR" i="1" dirty="0" smtClean="0"/>
              <a:t>“çocuğun en önemli dönemi 1-3 yaş dönemi. (…) o dönem gerçekten anneye ihtiyaç duyulan, kişiliğinin oturduğu bir dönem. O dönemde annesinin daha çok yanında olabilmesi gerekiyor </a:t>
            </a:r>
            <a:r>
              <a:rPr lang="tr-TR" dirty="0" smtClean="0"/>
              <a:t>(3 Nisan 2014, üniversite, çalışıyor).</a:t>
            </a:r>
            <a:endParaRPr lang="tr-TR" i="1" dirty="0" smtClean="0"/>
          </a:p>
          <a:p>
            <a:pPr>
              <a:spcAft>
                <a:spcPts val="600"/>
              </a:spcAft>
            </a:pPr>
            <a:r>
              <a:rPr lang="tr-TR" i="1" dirty="0" smtClean="0"/>
              <a:t>“Kaç yaşına kadar mesela anne yetiştirmeli? Herhalde en az 2-3. Çünkü bir çocuğun kreşe başlama, sosyalleşme, günde 3-5 saat gitme şeyi herhalde o yaş. 0-3 yaş bir çocuğun gelişiminde çok önemli diyorlar. Dolayısıyla herhalde 3 bence ideal.”</a:t>
            </a:r>
            <a:r>
              <a:rPr lang="tr-TR" dirty="0" smtClean="0"/>
              <a:t> (19 Şubat 2014, üniversite, çalışmıyor). </a:t>
            </a:r>
            <a:endParaRPr lang="en-US" dirty="0" smtClean="0"/>
          </a:p>
        </p:txBody>
      </p:sp>
      <p:sp>
        <p:nvSpPr>
          <p:cNvPr id="4" name="Date Placeholder 3"/>
          <p:cNvSpPr>
            <a:spLocks noGrp="1"/>
          </p:cNvSpPr>
          <p:nvPr>
            <p:ph type="dt" sz="half" idx="10"/>
          </p:nvPr>
        </p:nvSpPr>
        <p:spPr/>
        <p:txBody>
          <a:bodyPr/>
          <a:lstStyle/>
          <a:p>
            <a:r>
              <a:rPr lang="en-US" smtClean="0"/>
              <a:t>19/6/20125</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1975</TotalTime>
  <Words>2110</Words>
  <Application>Microsoft Macintosh PowerPoint</Application>
  <PresentationFormat>Ekran Gösterisi (4:3)</PresentationFormat>
  <Paragraphs>173</Paragraphs>
  <Slides>24</Slides>
  <Notes>5</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Theme</vt:lpstr>
      <vt:lpstr>Labor Force Participation Decisions of Educated Women in Turkey: A Multi-Disciplinary Approach</vt:lpstr>
      <vt:lpstr>LFPR of Educated Women, 2012</vt:lpstr>
      <vt:lpstr>Why more educated women?</vt:lpstr>
      <vt:lpstr>What do we do?</vt:lpstr>
      <vt:lpstr>Sample and methodology</vt:lpstr>
      <vt:lpstr>Survey design</vt:lpstr>
      <vt:lpstr>Regression results</vt:lpstr>
      <vt:lpstr>Children aged 0-3 </vt:lpstr>
      <vt:lpstr>Children aged 0-3 </vt:lpstr>
      <vt:lpstr>Children aged 0-3</vt:lpstr>
      <vt:lpstr>Mother’s LFP</vt:lpstr>
      <vt:lpstr>Income and wealth</vt:lpstr>
      <vt:lpstr>Income and wealth</vt:lpstr>
      <vt:lpstr>Inner conflict: Being a mother</vt:lpstr>
      <vt:lpstr>Inner conflict: Being a mother</vt:lpstr>
      <vt:lpstr>Division of labor at home: Bearing the burden</vt:lpstr>
      <vt:lpstr>The value of working: Economic independence</vt:lpstr>
      <vt:lpstr>The value of working: Economic independence</vt:lpstr>
      <vt:lpstr>Preference for flexibility: Barrier to entry</vt:lpstr>
      <vt:lpstr>Preference for flexibility: Barrier to entry</vt:lpstr>
      <vt:lpstr>Summary of main findings</vt:lpstr>
      <vt:lpstr>Policy implications:  Short- and long-term</vt:lpstr>
      <vt:lpstr>THANK YOU</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eğitimli kadınların işgücü piyasasına katılım kararları</dc:title>
  <dc:creator>Hande Paker</dc:creator>
  <cp:lastModifiedBy>a</cp:lastModifiedBy>
  <cp:revision>397</cp:revision>
  <dcterms:created xsi:type="dcterms:W3CDTF">2015-06-18T16:58:11Z</dcterms:created>
  <dcterms:modified xsi:type="dcterms:W3CDTF">2015-06-19T05:55:30Z</dcterms:modified>
</cp:coreProperties>
</file>