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8"/>
  </p:handoutMasterIdLst>
  <p:sldIdLst>
    <p:sldId id="256" r:id="rId2"/>
    <p:sldId id="257" r:id="rId3"/>
    <p:sldId id="258" r:id="rId4"/>
    <p:sldId id="259"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60" r:id="rId19"/>
    <p:sldId id="261" r:id="rId20"/>
    <p:sldId id="263" r:id="rId21"/>
    <p:sldId id="264" r:id="rId22"/>
    <p:sldId id="265" r:id="rId23"/>
    <p:sldId id="266" r:id="rId24"/>
    <p:sldId id="269" r:id="rId25"/>
    <p:sldId id="270" r:id="rId26"/>
    <p:sldId id="271" r:id="rId27"/>
    <p:sldId id="272" r:id="rId28"/>
    <p:sldId id="273" r:id="rId29"/>
    <p:sldId id="291" r:id="rId30"/>
    <p:sldId id="275" r:id="rId31"/>
    <p:sldId id="276" r:id="rId32"/>
    <p:sldId id="292" r:id="rId33"/>
    <p:sldId id="277" r:id="rId34"/>
    <p:sldId id="293" r:id="rId35"/>
    <p:sldId id="294" r:id="rId36"/>
    <p:sldId id="29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2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2D7A3D-0B4E-431C-8898-38C1A5D2CC4F}" type="datetimeFigureOut">
              <a:rPr lang="en-US" smtClean="0"/>
              <a:t>7/9/2015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9BE18E-9C02-432F-8762-4C3913D491D5}" type="slidenum">
              <a:rPr lang="en-US" smtClean="0"/>
              <a:t>‹#›</a:t>
            </a:fld>
            <a:endParaRPr lang="en-US"/>
          </a:p>
        </p:txBody>
      </p:sp>
    </p:spTree>
    <p:extLst>
      <p:ext uri="{BB962C8B-B14F-4D97-AF65-F5344CB8AC3E}">
        <p14:creationId xmlns:p14="http://schemas.microsoft.com/office/powerpoint/2010/main" val="2476396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867CA-002B-4380-A1B1-9A7B4058B856}" type="datetimeFigureOut">
              <a:rPr lang="en-US" smtClean="0"/>
              <a:t>7/9/2015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249873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867CA-002B-4380-A1B1-9A7B4058B856}" type="datetimeFigureOut">
              <a:rPr lang="en-US" smtClean="0"/>
              <a:t>7/9/2015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1107486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867CA-002B-4380-A1B1-9A7B4058B856}" type="datetimeFigureOut">
              <a:rPr lang="en-US" smtClean="0"/>
              <a:t>7/9/2015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299015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867CA-002B-4380-A1B1-9A7B4058B856}" type="datetimeFigureOut">
              <a:rPr lang="en-US" smtClean="0"/>
              <a:t>7/9/2015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164699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867CA-002B-4380-A1B1-9A7B4058B856}" type="datetimeFigureOut">
              <a:rPr lang="en-US" smtClean="0"/>
              <a:t>7/9/2015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137094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5867CA-002B-4380-A1B1-9A7B4058B856}" type="datetimeFigureOut">
              <a:rPr lang="en-US" smtClean="0"/>
              <a:t>7/9/2015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412559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867CA-002B-4380-A1B1-9A7B4058B856}" type="datetimeFigureOut">
              <a:rPr lang="en-US" smtClean="0"/>
              <a:t>7/9/2015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340564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867CA-002B-4380-A1B1-9A7B4058B856}" type="datetimeFigureOut">
              <a:rPr lang="en-US" smtClean="0"/>
              <a:t>7/9/2015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302668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867CA-002B-4380-A1B1-9A7B4058B856}" type="datetimeFigureOut">
              <a:rPr lang="en-US" smtClean="0"/>
              <a:t>7/9/2015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424160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867CA-002B-4380-A1B1-9A7B4058B856}" type="datetimeFigureOut">
              <a:rPr lang="en-US" smtClean="0"/>
              <a:t>7/9/2015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3180603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867CA-002B-4380-A1B1-9A7B4058B856}" type="datetimeFigureOut">
              <a:rPr lang="en-US" smtClean="0"/>
              <a:t>7/9/2015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35DB1-1658-4C48-8484-EE2DBE5CE84B}" type="slidenum">
              <a:rPr lang="en-US" smtClean="0"/>
              <a:t>‹#›</a:t>
            </a:fld>
            <a:endParaRPr lang="en-US"/>
          </a:p>
        </p:txBody>
      </p:sp>
    </p:spTree>
    <p:extLst>
      <p:ext uri="{BB962C8B-B14F-4D97-AF65-F5344CB8AC3E}">
        <p14:creationId xmlns:p14="http://schemas.microsoft.com/office/powerpoint/2010/main" val="3896638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867CA-002B-4380-A1B1-9A7B4058B856}" type="datetimeFigureOut">
              <a:rPr lang="en-US" smtClean="0"/>
              <a:t>7/9/2015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35DB1-1658-4C48-8484-EE2DBE5CE84B}" type="slidenum">
              <a:rPr lang="en-US" smtClean="0"/>
              <a:t>‹#›</a:t>
            </a:fld>
            <a:endParaRPr lang="en-US"/>
          </a:p>
        </p:txBody>
      </p:sp>
    </p:spTree>
    <p:extLst>
      <p:ext uri="{BB962C8B-B14F-4D97-AF65-F5344CB8AC3E}">
        <p14:creationId xmlns:p14="http://schemas.microsoft.com/office/powerpoint/2010/main" val="2696515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6833"/>
            <a:ext cx="7846640" cy="1683618"/>
          </a:xfrm>
        </p:spPr>
        <p:txBody>
          <a:bodyPr>
            <a:normAutofit fontScale="90000"/>
          </a:bodyPr>
          <a:lstStyle/>
          <a:p>
            <a:r>
              <a:rPr lang="en-US" b="1" dirty="0"/>
              <a:t>INEQUALITY OF OPPORTUNITIES OF EDUCATIONAL ACHIEVEMENT IN TURKEY OVER </a:t>
            </a:r>
            <a:r>
              <a:rPr lang="en-US" b="1" dirty="0" smtClean="0"/>
              <a:t>TIME</a:t>
            </a:r>
            <a:r>
              <a:rPr lang="tr-TR" b="1" smtClean="0"/>
              <a:t/>
            </a:r>
            <a:br>
              <a:rPr lang="tr-TR" b="1" smtClean="0"/>
            </a:br>
            <a:r>
              <a:rPr lang="tr-TR" b="1" smtClean="0"/>
              <a:t>AYSIT TANSEL</a:t>
            </a:r>
            <a:endParaRPr lang="en-US" dirty="0"/>
          </a:p>
        </p:txBody>
      </p:sp>
      <p:sp>
        <p:nvSpPr>
          <p:cNvPr id="3" name="Subtitle 2"/>
          <p:cNvSpPr>
            <a:spLocks noGrp="1"/>
          </p:cNvSpPr>
          <p:nvPr>
            <p:ph type="subTitle" idx="1"/>
          </p:nvPr>
        </p:nvSpPr>
        <p:spPr>
          <a:xfrm>
            <a:off x="1403648" y="4005064"/>
            <a:ext cx="6440760" cy="1993776"/>
          </a:xfrm>
        </p:spPr>
        <p:txBody>
          <a:bodyPr>
            <a:normAutofit fontScale="55000" lnSpcReduction="20000"/>
          </a:bodyPr>
          <a:lstStyle/>
          <a:p>
            <a:r>
              <a:rPr lang="en-US" dirty="0">
                <a:solidFill>
                  <a:schemeClr val="tx1"/>
                </a:solidFill>
              </a:rPr>
              <a:t>Department of Economics, Middle East Technical University,  06531 Ankara, Turkey; </a:t>
            </a:r>
            <a:endParaRPr lang="tr-TR" dirty="0" smtClean="0">
              <a:solidFill>
                <a:schemeClr val="tx1"/>
              </a:solidFill>
            </a:endParaRPr>
          </a:p>
          <a:p>
            <a:endParaRPr lang="en-US" dirty="0">
              <a:solidFill>
                <a:schemeClr val="tx1"/>
              </a:solidFill>
            </a:endParaRPr>
          </a:p>
          <a:p>
            <a:r>
              <a:rPr lang="en-US" dirty="0">
                <a:solidFill>
                  <a:schemeClr val="tx1"/>
                </a:solidFill>
              </a:rPr>
              <a:t>Institute for Study of Labor (IZA), P.O. Box 7240, D-53072 Bonn, Germany; </a:t>
            </a:r>
            <a:r>
              <a:rPr lang="en-US" dirty="0" smtClean="0">
                <a:solidFill>
                  <a:schemeClr val="tx1"/>
                </a:solidFill>
              </a:rPr>
              <a:t>and</a:t>
            </a:r>
            <a:endParaRPr lang="tr-TR" dirty="0" smtClean="0">
              <a:solidFill>
                <a:schemeClr val="tx1"/>
              </a:solidFill>
            </a:endParaRPr>
          </a:p>
          <a:p>
            <a:endParaRPr lang="en-US" dirty="0">
              <a:solidFill>
                <a:schemeClr val="tx1"/>
              </a:solidFill>
            </a:endParaRPr>
          </a:p>
          <a:p>
            <a:r>
              <a:rPr lang="en-US" dirty="0">
                <a:solidFill>
                  <a:schemeClr val="tx1"/>
                </a:solidFill>
              </a:rPr>
              <a:t> Economic Research Forum (ERF) Cairo, Egypt. </a:t>
            </a:r>
          </a:p>
        </p:txBody>
      </p:sp>
    </p:spTree>
    <p:extLst>
      <p:ext uri="{BB962C8B-B14F-4D97-AF65-F5344CB8AC3E}">
        <p14:creationId xmlns:p14="http://schemas.microsoft.com/office/powerpoint/2010/main" val="291844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5536" y="260648"/>
            <a:ext cx="8301608" cy="5904656"/>
          </a:xfrm>
        </p:spPr>
        <p:txBody>
          <a:bodyPr>
            <a:normAutofit fontScale="70000" lnSpcReduction="20000"/>
          </a:bodyPr>
          <a:lstStyle/>
          <a:p>
            <a:r>
              <a:rPr lang="tr-TR" dirty="0" smtClean="0"/>
              <a:t>F</a:t>
            </a:r>
            <a:r>
              <a:rPr lang="en-US" dirty="0" err="1" smtClean="0"/>
              <a:t>irst</a:t>
            </a:r>
            <a:r>
              <a:rPr lang="en-US" dirty="0"/>
              <a:t>, not all off the 15 – year – olds individuals are enrolled in school</a:t>
            </a:r>
            <a:r>
              <a:rPr lang="en-US" dirty="0" smtClean="0"/>
              <a:t>.</a:t>
            </a:r>
            <a:endParaRPr lang="tr-TR" dirty="0" smtClean="0"/>
          </a:p>
          <a:p>
            <a:endParaRPr lang="en-US" dirty="0"/>
          </a:p>
          <a:p>
            <a:r>
              <a:rPr lang="en-US" dirty="0"/>
              <a:t>	Second, some of the 15 – year – olds are enrolled in low grades due to grade repeating</a:t>
            </a:r>
            <a:r>
              <a:rPr lang="en-US" dirty="0" smtClean="0"/>
              <a:t>.</a:t>
            </a:r>
            <a:endParaRPr lang="tr-TR" dirty="0" smtClean="0"/>
          </a:p>
          <a:p>
            <a:endParaRPr lang="en-US" dirty="0"/>
          </a:p>
          <a:p>
            <a:r>
              <a:rPr lang="en-US" dirty="0"/>
              <a:t>Third, “logistic difficulties in the application of the test”. </a:t>
            </a:r>
            <a:endParaRPr lang="tr-TR" dirty="0" smtClean="0"/>
          </a:p>
          <a:p>
            <a:endParaRPr lang="tr-TR" dirty="0"/>
          </a:p>
          <a:p>
            <a:r>
              <a:rPr lang="en-US" dirty="0" smtClean="0"/>
              <a:t>Finally</a:t>
            </a:r>
            <a:r>
              <a:rPr lang="en-US" dirty="0"/>
              <a:t>, some schools may be excluded based on physical or intellectual deficiencies of the students. </a:t>
            </a:r>
            <a:endParaRPr lang="tr-TR" dirty="0" smtClean="0"/>
          </a:p>
          <a:p>
            <a:r>
              <a:rPr lang="en-US" dirty="0" smtClean="0"/>
              <a:t>Further </a:t>
            </a:r>
            <a:r>
              <a:rPr lang="en-US" dirty="0"/>
              <a:t>these rates vary over time and across countries. </a:t>
            </a:r>
            <a:endParaRPr lang="tr-TR" dirty="0" smtClean="0"/>
          </a:p>
          <a:p>
            <a:r>
              <a:rPr lang="en-US" dirty="0" smtClean="0"/>
              <a:t>In </a:t>
            </a:r>
            <a:r>
              <a:rPr lang="en-US" dirty="0"/>
              <a:t>most of the developed countries the coverage rate of the 15-year-old population is above 80 percent in PISA</a:t>
            </a:r>
            <a:r>
              <a:rPr lang="en-US" dirty="0" smtClean="0"/>
              <a:t>.</a:t>
            </a:r>
            <a:endParaRPr lang="tr-TR" dirty="0" smtClean="0"/>
          </a:p>
          <a:p>
            <a:r>
              <a:rPr lang="en-US" dirty="0" smtClean="0"/>
              <a:t> </a:t>
            </a:r>
            <a:r>
              <a:rPr lang="en-US" dirty="0"/>
              <a:t>In Switzerland it is almost 100 percent in PISA in 2006. </a:t>
            </a:r>
            <a:endParaRPr lang="tr-TR" dirty="0" smtClean="0"/>
          </a:p>
          <a:p>
            <a:endParaRPr lang="tr-TR" dirty="0"/>
          </a:p>
          <a:p>
            <a:r>
              <a:rPr lang="en-US" dirty="0" smtClean="0"/>
              <a:t>However</a:t>
            </a:r>
            <a:r>
              <a:rPr lang="en-US" dirty="0"/>
              <a:t>, the coverage rates are around 50 percent in Turkey. </a:t>
            </a:r>
          </a:p>
          <a:p>
            <a:endParaRPr lang="en-US" dirty="0"/>
          </a:p>
        </p:txBody>
      </p:sp>
    </p:spTree>
    <p:extLst>
      <p:ext uri="{BB962C8B-B14F-4D97-AF65-F5344CB8AC3E}">
        <p14:creationId xmlns:p14="http://schemas.microsoft.com/office/powerpoint/2010/main" val="1434321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5536" y="332656"/>
            <a:ext cx="8301608" cy="5904656"/>
          </a:xfrm>
        </p:spPr>
        <p:txBody>
          <a:bodyPr>
            <a:normAutofit fontScale="92500" lnSpcReduction="20000"/>
          </a:bodyPr>
          <a:lstStyle/>
          <a:p>
            <a:r>
              <a:rPr lang="en-US" dirty="0" err="1"/>
              <a:t>Paes</a:t>
            </a:r>
            <a:r>
              <a:rPr lang="en-US" dirty="0"/>
              <a:t> de Barros et al. (2009) and </a:t>
            </a:r>
            <a:r>
              <a:rPr lang="en-US" dirty="0" err="1"/>
              <a:t>Peragine</a:t>
            </a:r>
            <a:r>
              <a:rPr lang="en-US" dirty="0"/>
              <a:t> (2011) articulate that lack of access to a given advantage is more important and serious than the achievement in the test by the individuals for whom such advantage is accessible. </a:t>
            </a:r>
            <a:endParaRPr lang="tr-TR" dirty="0" smtClean="0"/>
          </a:p>
          <a:p>
            <a:endParaRPr lang="tr-TR" dirty="0"/>
          </a:p>
          <a:p>
            <a:r>
              <a:rPr lang="en-US" dirty="0" smtClean="0"/>
              <a:t>Therefore</a:t>
            </a:r>
            <a:r>
              <a:rPr lang="en-US" dirty="0"/>
              <a:t>, inequality in opportunity for access to education is as important (may be more important) as inequality of opportunity in achievement. </a:t>
            </a:r>
            <a:endParaRPr lang="tr-TR" dirty="0" smtClean="0"/>
          </a:p>
          <a:p>
            <a:endParaRPr lang="tr-TR" dirty="0"/>
          </a:p>
          <a:p>
            <a:r>
              <a:rPr lang="en-US" dirty="0" smtClean="0"/>
              <a:t>Since </a:t>
            </a:r>
            <a:r>
              <a:rPr lang="en-US" dirty="0"/>
              <a:t>PISA does not collect information about non-participant individuals the Heckman’s correction procedure can’t be applied.  </a:t>
            </a:r>
          </a:p>
        </p:txBody>
      </p:sp>
    </p:spTree>
    <p:extLst>
      <p:ext uri="{BB962C8B-B14F-4D97-AF65-F5344CB8AC3E}">
        <p14:creationId xmlns:p14="http://schemas.microsoft.com/office/powerpoint/2010/main" val="3521987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11560" y="332656"/>
            <a:ext cx="8229600" cy="6120680"/>
          </a:xfrm>
        </p:spPr>
        <p:txBody>
          <a:bodyPr>
            <a:normAutofit fontScale="70000" lnSpcReduction="20000"/>
          </a:bodyPr>
          <a:lstStyle/>
          <a:p>
            <a:r>
              <a:rPr lang="en-US" dirty="0"/>
              <a:t>This issue of sample selection and not observing those who did not take the test is addressed recently by several researchers</a:t>
            </a:r>
            <a:r>
              <a:rPr lang="en-US" dirty="0" smtClean="0"/>
              <a:t>.</a:t>
            </a:r>
            <a:endParaRPr lang="tr-TR" dirty="0" smtClean="0"/>
          </a:p>
          <a:p>
            <a:endParaRPr lang="tr-TR" dirty="0"/>
          </a:p>
          <a:p>
            <a:r>
              <a:rPr lang="en-US" dirty="0" smtClean="0"/>
              <a:t> </a:t>
            </a:r>
            <a:r>
              <a:rPr lang="en-US" dirty="0"/>
              <a:t>Ferreira and </a:t>
            </a:r>
            <a:r>
              <a:rPr lang="en-US" dirty="0" err="1"/>
              <a:t>Gignoux</a:t>
            </a:r>
            <a:r>
              <a:rPr lang="en-US" dirty="0"/>
              <a:t> (2011) </a:t>
            </a:r>
            <a:r>
              <a:rPr lang="en-US" dirty="0" err="1"/>
              <a:t>addresed</a:t>
            </a:r>
            <a:r>
              <a:rPr lang="en-US" dirty="0"/>
              <a:t> this issue by reconstructing a full sample of 15 – year – old individuals. </a:t>
            </a:r>
            <a:endParaRPr lang="tr-TR" dirty="0" smtClean="0"/>
          </a:p>
          <a:p>
            <a:r>
              <a:rPr lang="en-US" dirty="0" smtClean="0"/>
              <a:t>Ferreira </a:t>
            </a:r>
            <a:r>
              <a:rPr lang="en-US" dirty="0"/>
              <a:t>and </a:t>
            </a:r>
            <a:r>
              <a:rPr lang="en-US" dirty="0" err="1"/>
              <a:t>Gignoux</a:t>
            </a:r>
            <a:r>
              <a:rPr lang="en-US" dirty="0"/>
              <a:t> (2011) reconstructed full samples for Brazil, Indonesia, Mexico and Turkey. These countries had low coverage rates. </a:t>
            </a:r>
            <a:endParaRPr lang="tr-TR" dirty="0" smtClean="0"/>
          </a:p>
          <a:p>
            <a:endParaRPr lang="tr-TR" dirty="0"/>
          </a:p>
          <a:p>
            <a:r>
              <a:rPr lang="en-US" dirty="0" smtClean="0"/>
              <a:t>They </a:t>
            </a:r>
            <a:r>
              <a:rPr lang="en-US" dirty="0"/>
              <a:t>used ancillary data bases such as household surveys for reconstruction of the full sample of 15-year olds. They performed two different kinds of simulations by imposing some assumptions</a:t>
            </a:r>
            <a:r>
              <a:rPr lang="en-US" dirty="0" smtClean="0"/>
              <a:t>.</a:t>
            </a:r>
            <a:endParaRPr lang="tr-TR" dirty="0" smtClean="0"/>
          </a:p>
          <a:p>
            <a:endParaRPr lang="tr-TR" dirty="0"/>
          </a:p>
          <a:p>
            <a:r>
              <a:rPr lang="en-US" dirty="0" smtClean="0"/>
              <a:t> </a:t>
            </a:r>
            <a:r>
              <a:rPr lang="en-US" dirty="0"/>
              <a:t>In one simulation they re-weighted the test scores observations in PISA by the fraction of different types of individuals in the population taken from ancillary databases.</a:t>
            </a:r>
          </a:p>
          <a:p>
            <a:endParaRPr lang="en-US" dirty="0"/>
          </a:p>
        </p:txBody>
      </p:sp>
    </p:spTree>
    <p:extLst>
      <p:ext uri="{BB962C8B-B14F-4D97-AF65-F5344CB8AC3E}">
        <p14:creationId xmlns:p14="http://schemas.microsoft.com/office/powerpoint/2010/main" val="2002847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7544" y="260648"/>
            <a:ext cx="8219256" cy="5865515"/>
          </a:xfrm>
        </p:spPr>
        <p:txBody>
          <a:bodyPr>
            <a:normAutofit fontScale="85000" lnSpcReduction="20000"/>
          </a:bodyPr>
          <a:lstStyle/>
          <a:p>
            <a:r>
              <a:rPr lang="en-US" dirty="0" err="1"/>
              <a:t>Carvalho</a:t>
            </a:r>
            <a:r>
              <a:rPr lang="en-US" dirty="0"/>
              <a:t> et al. (2012) follow a different route than Ferreira and </a:t>
            </a:r>
            <a:r>
              <a:rPr lang="en-US" dirty="0" err="1"/>
              <a:t>Gignoux</a:t>
            </a:r>
            <a:r>
              <a:rPr lang="en-US" dirty="0"/>
              <a:t>. </a:t>
            </a:r>
            <a:endParaRPr lang="tr-TR" dirty="0" smtClean="0"/>
          </a:p>
          <a:p>
            <a:endParaRPr lang="tr-TR" dirty="0"/>
          </a:p>
          <a:p>
            <a:r>
              <a:rPr lang="en-US" dirty="0" smtClean="0"/>
              <a:t>They </a:t>
            </a:r>
            <a:r>
              <a:rPr lang="en-US" dirty="0"/>
              <a:t>do not try to reconstruct a full sample. They recognize that there are two different dimensions of opportunity. </a:t>
            </a:r>
            <a:endParaRPr lang="tr-TR" dirty="0" smtClean="0"/>
          </a:p>
          <a:p>
            <a:endParaRPr lang="tr-TR" dirty="0"/>
          </a:p>
          <a:p>
            <a:r>
              <a:rPr lang="en-US" dirty="0" smtClean="0"/>
              <a:t>One </a:t>
            </a:r>
            <a:r>
              <a:rPr lang="en-US" dirty="0"/>
              <a:t>is access to the exam say to the PISA test or the TIMSS test. </a:t>
            </a:r>
            <a:endParaRPr lang="tr-TR" dirty="0" smtClean="0"/>
          </a:p>
          <a:p>
            <a:endParaRPr lang="tr-TR" dirty="0"/>
          </a:p>
          <a:p>
            <a:r>
              <a:rPr lang="en-US" dirty="0" smtClean="0"/>
              <a:t>Second </a:t>
            </a:r>
            <a:r>
              <a:rPr lang="en-US" dirty="0"/>
              <a:t>is the achievement conditional on access which is what we have studied. They then develop a bi-dimensional index of equality of opportunity. This index takes into account the access dimension and the achievement dimension. </a:t>
            </a:r>
          </a:p>
        </p:txBody>
      </p:sp>
    </p:spTree>
    <p:extLst>
      <p:ext uri="{BB962C8B-B14F-4D97-AF65-F5344CB8AC3E}">
        <p14:creationId xmlns:p14="http://schemas.microsoft.com/office/powerpoint/2010/main" val="1241745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5536" y="260648"/>
            <a:ext cx="8291264" cy="5865515"/>
          </a:xfrm>
        </p:spPr>
        <p:txBody>
          <a:bodyPr>
            <a:normAutofit fontScale="62500" lnSpcReduction="20000"/>
          </a:bodyPr>
          <a:lstStyle/>
          <a:p>
            <a:r>
              <a:rPr lang="en-US" dirty="0" err="1"/>
              <a:t>Carvalho</a:t>
            </a:r>
            <a:r>
              <a:rPr lang="en-US" dirty="0"/>
              <a:t> et al. (2012) propose two methods</a:t>
            </a:r>
            <a:r>
              <a:rPr lang="en-US" dirty="0" smtClean="0"/>
              <a:t>.</a:t>
            </a:r>
            <a:endParaRPr lang="tr-TR" dirty="0" smtClean="0"/>
          </a:p>
          <a:p>
            <a:endParaRPr lang="tr-TR" dirty="0"/>
          </a:p>
          <a:p>
            <a:r>
              <a:rPr lang="en-US" dirty="0" smtClean="0"/>
              <a:t> </a:t>
            </a:r>
            <a:r>
              <a:rPr lang="en-US" dirty="0"/>
              <a:t>One is to use the coverage rate as the second dimension of our index. let ṗ denote the overall coverage rate. 0 indicates no </a:t>
            </a:r>
            <a:r>
              <a:rPr lang="en-US" dirty="0" smtClean="0"/>
              <a:t>coverage</a:t>
            </a:r>
            <a:r>
              <a:rPr lang="tr-TR" dirty="0" smtClean="0"/>
              <a:t> and</a:t>
            </a:r>
            <a:r>
              <a:rPr lang="en-US" dirty="0"/>
              <a:t>	1 indicates full coverage. </a:t>
            </a:r>
            <a:endParaRPr lang="tr-TR" dirty="0" smtClean="0"/>
          </a:p>
          <a:p>
            <a:r>
              <a:rPr lang="en-US" dirty="0" smtClean="0"/>
              <a:t>The </a:t>
            </a:r>
            <a:r>
              <a:rPr lang="en-US" dirty="0"/>
              <a:t>two dimensions are aggregated and </a:t>
            </a:r>
            <a:r>
              <a:rPr lang="en-US" dirty="0" err="1"/>
              <a:t>Carvalho</a:t>
            </a:r>
            <a:r>
              <a:rPr lang="en-US" dirty="0"/>
              <a:t> et al. (2012) call this “Bi-dimensional Index of Equality of Educational Opportunity” (BIE). </a:t>
            </a:r>
            <a:endParaRPr lang="tr-TR" dirty="0" smtClean="0"/>
          </a:p>
          <a:p>
            <a:endParaRPr lang="tr-TR" dirty="0" smtClean="0"/>
          </a:p>
          <a:p>
            <a:r>
              <a:rPr lang="en-US" dirty="0" smtClean="0"/>
              <a:t>They </a:t>
            </a:r>
            <a:r>
              <a:rPr lang="en-US" dirty="0"/>
              <a:t>suggest two aggregation procedures. One is multiplication and the other is fuzzy sets technique. Then there are four versions of BIE. </a:t>
            </a:r>
            <a:endParaRPr lang="tr-TR" dirty="0" smtClean="0"/>
          </a:p>
          <a:p>
            <a:endParaRPr lang="tr-TR" dirty="0"/>
          </a:p>
          <a:p>
            <a:r>
              <a:rPr lang="en-US" dirty="0" smtClean="0"/>
              <a:t>This </a:t>
            </a:r>
            <a:r>
              <a:rPr lang="en-US" dirty="0"/>
              <a:t>index is increasing in ṗ and decreasing in IO. The higher the coverage rate the higher the BIE</a:t>
            </a:r>
            <a:r>
              <a:rPr lang="en-US" baseline="-25000" dirty="0"/>
              <a:t>1</a:t>
            </a:r>
            <a:r>
              <a:rPr lang="en-US" dirty="0"/>
              <a:t> implying that the larger is the opportunities offered to 15 – year – olds. </a:t>
            </a:r>
            <a:endParaRPr lang="tr-TR" dirty="0" smtClean="0"/>
          </a:p>
          <a:p>
            <a:endParaRPr lang="tr-TR" dirty="0"/>
          </a:p>
          <a:p>
            <a:r>
              <a:rPr lang="en-US" dirty="0" smtClean="0"/>
              <a:t>In </a:t>
            </a:r>
            <a:r>
              <a:rPr lang="en-US" dirty="0"/>
              <a:t>case ṗ = 1, (full coverage) the BIE</a:t>
            </a:r>
            <a:r>
              <a:rPr lang="en-US" baseline="-25000" dirty="0"/>
              <a:t>1</a:t>
            </a:r>
            <a:r>
              <a:rPr lang="en-US" dirty="0"/>
              <a:t> will depend only on inequality of opportunity in achievement. Other BIE</a:t>
            </a:r>
            <a:r>
              <a:rPr lang="en-US" baseline="-25000" dirty="0"/>
              <a:t> </a:t>
            </a:r>
            <a:r>
              <a:rPr lang="en-US" dirty="0"/>
              <a:t>measures use the overall coverage rate as the measure of access but aggregation is achieved through the fuzzy sets technique. </a:t>
            </a:r>
          </a:p>
        </p:txBody>
      </p:sp>
    </p:spTree>
    <p:extLst>
      <p:ext uri="{BB962C8B-B14F-4D97-AF65-F5344CB8AC3E}">
        <p14:creationId xmlns:p14="http://schemas.microsoft.com/office/powerpoint/2010/main" val="4066019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The Data</a:t>
            </a:r>
            <a:endParaRPr lang="en-US" dirty="0"/>
          </a:p>
        </p:txBody>
      </p:sp>
      <p:sp>
        <p:nvSpPr>
          <p:cNvPr id="3" name="Content Placeholder 2"/>
          <p:cNvSpPr>
            <a:spLocks noGrp="1"/>
          </p:cNvSpPr>
          <p:nvPr>
            <p:ph idx="1"/>
          </p:nvPr>
        </p:nvSpPr>
        <p:spPr/>
        <p:txBody>
          <a:bodyPr>
            <a:normAutofit fontScale="85000" lnSpcReduction="10000"/>
          </a:bodyPr>
          <a:lstStyle/>
          <a:p>
            <a:r>
              <a:rPr lang="en-US" dirty="0"/>
              <a:t>PISA tests were administered for the first time in 2000 and every three years there after. It is administered by the OECD. 30 OECD countries as well as a number of non-OECD countries participate in the PISA tests. </a:t>
            </a:r>
            <a:endParaRPr lang="tr-TR" dirty="0" smtClean="0"/>
          </a:p>
          <a:p>
            <a:endParaRPr lang="tr-TR" dirty="0"/>
          </a:p>
          <a:p>
            <a:r>
              <a:rPr lang="en-US" dirty="0" smtClean="0"/>
              <a:t>Tests </a:t>
            </a:r>
            <a:r>
              <a:rPr lang="en-US" dirty="0"/>
              <a:t>are given in mathematics science and reading to a sample of 15-year old students. </a:t>
            </a:r>
          </a:p>
          <a:p>
            <a:r>
              <a:rPr lang="en-US" dirty="0"/>
              <a:t> </a:t>
            </a:r>
          </a:p>
          <a:p>
            <a:r>
              <a:rPr lang="en-US" dirty="0"/>
              <a:t>Turkey did not participate in PISA in 2000. However, the PISA results for Turkey are available for 2003, 2006, 2009 and 2012 and are used in this study.</a:t>
            </a:r>
          </a:p>
        </p:txBody>
      </p:sp>
    </p:spTree>
    <p:extLst>
      <p:ext uri="{BB962C8B-B14F-4D97-AF65-F5344CB8AC3E}">
        <p14:creationId xmlns:p14="http://schemas.microsoft.com/office/powerpoint/2010/main" val="3217821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7544" y="260648"/>
            <a:ext cx="8219256" cy="5865515"/>
          </a:xfrm>
        </p:spPr>
        <p:txBody>
          <a:bodyPr>
            <a:normAutofit fontScale="77500" lnSpcReduction="20000"/>
          </a:bodyPr>
          <a:lstStyle/>
          <a:p>
            <a:r>
              <a:rPr lang="en-US" dirty="0"/>
              <a:t>Table 1 presents the number of observations and the main scores for mathematics, science and reading tests of PISA over the period 2003-2012. </a:t>
            </a:r>
            <a:endParaRPr lang="tr-TR" dirty="0" smtClean="0"/>
          </a:p>
          <a:p>
            <a:endParaRPr lang="tr-TR" dirty="0"/>
          </a:p>
          <a:p>
            <a:r>
              <a:rPr lang="en-US" dirty="0" smtClean="0"/>
              <a:t>As </a:t>
            </a:r>
            <a:r>
              <a:rPr lang="en-US" dirty="0"/>
              <a:t>it is observed in this table in the four waves of PISA tests considered in this study the mean scores for all of the mathematics, science and reading tests have increased over time. </a:t>
            </a:r>
            <a:endParaRPr lang="tr-TR" dirty="0" smtClean="0"/>
          </a:p>
          <a:p>
            <a:endParaRPr lang="tr-TR" dirty="0"/>
          </a:p>
          <a:p>
            <a:r>
              <a:rPr lang="en-US" dirty="0" smtClean="0"/>
              <a:t>However</a:t>
            </a:r>
            <a:r>
              <a:rPr lang="en-US" dirty="0"/>
              <a:t>, as remarked earlier this did not change the position of Turkey in the international rankings of countries as the third country from the bottom, although in each of the tests there was an increase in the proportions of the best performers and a decrease in the proportions of the worst performers over time. </a:t>
            </a:r>
            <a:endParaRPr lang="tr-TR" dirty="0" smtClean="0"/>
          </a:p>
          <a:p>
            <a:r>
              <a:rPr lang="en-US" dirty="0" smtClean="0"/>
              <a:t>Further </a:t>
            </a:r>
            <a:r>
              <a:rPr lang="en-US" dirty="0"/>
              <a:t>details about Turkey’s scores in PISA tests can be found in Ministry of National Education (2013). </a:t>
            </a:r>
          </a:p>
        </p:txBody>
      </p:sp>
    </p:spTree>
    <p:extLst>
      <p:ext uri="{BB962C8B-B14F-4D97-AF65-F5344CB8AC3E}">
        <p14:creationId xmlns:p14="http://schemas.microsoft.com/office/powerpoint/2010/main" val="1983535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7544" y="260648"/>
            <a:ext cx="8219256" cy="5865515"/>
          </a:xfrm>
        </p:spPr>
        <p:txBody>
          <a:bodyPr>
            <a:normAutofit fontScale="92500" lnSpcReduction="20000"/>
          </a:bodyPr>
          <a:lstStyle/>
          <a:p>
            <a:r>
              <a:rPr lang="en-US" dirty="0"/>
              <a:t>We follow Ferreira and </a:t>
            </a:r>
            <a:r>
              <a:rPr lang="en-US" dirty="0" err="1"/>
              <a:t>Gignoux</a:t>
            </a:r>
            <a:r>
              <a:rPr lang="en-US" dirty="0"/>
              <a:t> (2010) and chose variance as the inequality of indicator since the standardized PISA scores follow the normal distribution with an arbitrary mean. </a:t>
            </a:r>
            <a:endParaRPr lang="tr-TR" dirty="0" smtClean="0"/>
          </a:p>
          <a:p>
            <a:endParaRPr lang="tr-TR" dirty="0" smtClean="0"/>
          </a:p>
          <a:p>
            <a:r>
              <a:rPr lang="en-US" dirty="0" smtClean="0"/>
              <a:t>Then </a:t>
            </a:r>
            <a:r>
              <a:rPr lang="en-US" dirty="0"/>
              <a:t>the parametric estimate of the share of inequality of opportunity is given by the coefficient of determination (R-square) of a linear regression of test scores on various circumstance factors. </a:t>
            </a:r>
            <a:endParaRPr lang="tr-TR" dirty="0" smtClean="0"/>
          </a:p>
          <a:p>
            <a:endParaRPr lang="tr-TR" dirty="0"/>
          </a:p>
          <a:p>
            <a:r>
              <a:rPr lang="en-US" dirty="0" smtClean="0"/>
              <a:t>For </a:t>
            </a:r>
            <a:r>
              <a:rPr lang="en-US" dirty="0"/>
              <a:t>the computation of the partial effect of a group of circumstances we follow Ferreira and </a:t>
            </a:r>
            <a:r>
              <a:rPr lang="en-US" dirty="0" err="1"/>
              <a:t>Gignoux</a:t>
            </a:r>
            <a:r>
              <a:rPr lang="en-US" dirty="0"/>
              <a:t> (2009). </a:t>
            </a:r>
          </a:p>
        </p:txBody>
      </p:sp>
    </p:spTree>
    <p:extLst>
      <p:ext uri="{BB962C8B-B14F-4D97-AF65-F5344CB8AC3E}">
        <p14:creationId xmlns:p14="http://schemas.microsoft.com/office/powerpoint/2010/main" val="3674213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98352724"/>
              </p:ext>
            </p:extLst>
          </p:nvPr>
        </p:nvGraphicFramePr>
        <p:xfrm>
          <a:off x="1043608" y="1124744"/>
          <a:ext cx="6197601" cy="4760976"/>
        </p:xfrm>
        <a:graphic>
          <a:graphicData uri="http://schemas.openxmlformats.org/drawingml/2006/table">
            <a:tbl>
              <a:tblPr>
                <a:tableStyleId>{5C22544A-7EE6-4342-B048-85BDC9FD1C3A}</a:tableStyleId>
              </a:tblPr>
              <a:tblGrid>
                <a:gridCol w="811031"/>
                <a:gridCol w="1259701"/>
                <a:gridCol w="989357"/>
                <a:gridCol w="899877"/>
                <a:gridCol w="809128"/>
                <a:gridCol w="723455"/>
                <a:gridCol w="705052"/>
              </a:tblGrid>
              <a:tr h="288290">
                <a:tc>
                  <a:txBody>
                    <a:bodyPr/>
                    <a:lstStyle/>
                    <a:p>
                      <a:pPr>
                        <a:lnSpc>
                          <a:spcPct val="150000"/>
                        </a:lnSpc>
                        <a:spcAft>
                          <a:spcPts val="0"/>
                        </a:spcAft>
                      </a:pPr>
                      <a:r>
                        <a:rPr lang="en-US" sz="1600" dirty="0">
                          <a:effectLst/>
                        </a:rPr>
                        <a:t>Year</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dirty="0">
                          <a:effectLst/>
                        </a:rPr>
                        <a:t>Variable</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a:effectLst/>
                        </a:rPr>
                        <a:t>Obs</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Mean</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Std. Dev.</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Min</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Max</a:t>
                      </a:r>
                      <a:endParaRPr lang="en-US" sz="1600">
                        <a:effectLst/>
                        <a:latin typeface="Times New Roman"/>
                        <a:ea typeface="Times New Roman"/>
                      </a:endParaRPr>
                    </a:p>
                  </a:txBody>
                  <a:tcPr anchor="b"/>
                </a:tc>
              </a:tr>
              <a:tr h="288290">
                <a:tc>
                  <a:txBody>
                    <a:bodyPr/>
                    <a:lstStyle/>
                    <a:p>
                      <a:pPr>
                        <a:lnSpc>
                          <a:spcPct val="150000"/>
                        </a:lnSpc>
                        <a:spcAft>
                          <a:spcPts val="0"/>
                        </a:spcAft>
                      </a:pPr>
                      <a:r>
                        <a:rPr lang="en-US" sz="1600">
                          <a:effectLst/>
                        </a:rPr>
                        <a:t>2003</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PVREAD</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4855</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dirty="0">
                          <a:effectLst/>
                        </a:rPr>
                        <a:t>444</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dirty="0">
                          <a:effectLst/>
                        </a:rPr>
                        <a:t>85</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a:effectLst/>
                        </a:rPr>
                        <a:t>129</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743</a:t>
                      </a:r>
                      <a:endParaRPr lang="en-US" sz="1600">
                        <a:effectLst/>
                        <a:latin typeface="Times New Roman"/>
                        <a:ea typeface="Times New Roman"/>
                      </a:endParaRPr>
                    </a:p>
                  </a:txBody>
                  <a:tcPr anchor="b"/>
                </a:tc>
              </a:tr>
              <a:tr h="288290">
                <a:tc>
                  <a:txBody>
                    <a:bodyPr/>
                    <a:lstStyle/>
                    <a:p>
                      <a:pPr>
                        <a:lnSpc>
                          <a:spcPct val="150000"/>
                        </a:lnSpc>
                        <a:spcAft>
                          <a:spcPts val="0"/>
                        </a:spcAft>
                      </a:pPr>
                      <a:r>
                        <a:rPr lang="en-US" sz="1600">
                          <a:effectLst/>
                        </a:rPr>
                        <a:t>2003</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PVMATH</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4855</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427</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98</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dirty="0">
                          <a:effectLst/>
                        </a:rPr>
                        <a:t>143</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a:effectLst/>
                        </a:rPr>
                        <a:t>831</a:t>
                      </a:r>
                      <a:endParaRPr lang="en-US" sz="1600">
                        <a:effectLst/>
                        <a:latin typeface="Times New Roman"/>
                        <a:ea typeface="Times New Roman"/>
                      </a:endParaRPr>
                    </a:p>
                  </a:txBody>
                  <a:tcPr anchor="b"/>
                </a:tc>
              </a:tr>
              <a:tr h="288290">
                <a:tc>
                  <a:txBody>
                    <a:bodyPr/>
                    <a:lstStyle/>
                    <a:p>
                      <a:pPr>
                        <a:lnSpc>
                          <a:spcPct val="150000"/>
                        </a:lnSpc>
                        <a:spcAft>
                          <a:spcPts val="0"/>
                        </a:spcAft>
                      </a:pPr>
                      <a:r>
                        <a:rPr lang="en-US" sz="1600">
                          <a:effectLst/>
                        </a:rPr>
                        <a:t>2003</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PVSCIE</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4855</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436</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86</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156</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a:effectLst/>
                        </a:rPr>
                        <a:t>749</a:t>
                      </a:r>
                      <a:endParaRPr lang="en-US" sz="1600">
                        <a:effectLst/>
                        <a:latin typeface="Times New Roman"/>
                        <a:ea typeface="Times New Roman"/>
                      </a:endParaRPr>
                    </a:p>
                  </a:txBody>
                  <a:tcPr anchor="b"/>
                </a:tc>
              </a:tr>
              <a:tr h="180340">
                <a:tc>
                  <a:txBody>
                    <a:bodyPr/>
                    <a:lstStyle/>
                    <a:p>
                      <a:pPr>
                        <a:lnSpc>
                          <a:spcPct val="115000"/>
                        </a:lnSpc>
                      </a:pPr>
                      <a:endParaRPr lang="en-US" sz="1600">
                        <a:effectLst/>
                        <a:latin typeface="Calibri"/>
                      </a:endParaRPr>
                    </a:p>
                  </a:txBody>
                  <a:tcPr anchor="b"/>
                </a:tc>
                <a:tc>
                  <a:txBody>
                    <a:bodyPr/>
                    <a:lstStyle/>
                    <a:p>
                      <a:pPr>
                        <a:lnSpc>
                          <a:spcPct val="115000"/>
                        </a:lnSpc>
                      </a:pPr>
                      <a:endParaRPr lang="en-US" sz="1600">
                        <a:effectLst/>
                        <a:latin typeface="Calibri"/>
                      </a:endParaRPr>
                    </a:p>
                  </a:txBody>
                  <a:tcPr anchor="b"/>
                </a:tc>
                <a:tc>
                  <a:txBody>
                    <a:bodyPr/>
                    <a:lstStyle/>
                    <a:p>
                      <a:pPr>
                        <a:lnSpc>
                          <a:spcPct val="115000"/>
                        </a:lnSpc>
                      </a:pPr>
                      <a:endParaRPr lang="en-US" sz="1600">
                        <a:effectLst/>
                        <a:latin typeface="Calibri"/>
                      </a:endParaRPr>
                    </a:p>
                  </a:txBody>
                  <a:tcPr anchor="b"/>
                </a:tc>
                <a:tc>
                  <a:txBody>
                    <a:bodyPr/>
                    <a:lstStyle/>
                    <a:p>
                      <a:pPr>
                        <a:lnSpc>
                          <a:spcPct val="115000"/>
                        </a:lnSpc>
                      </a:pPr>
                      <a:endParaRPr lang="en-US" sz="1600">
                        <a:effectLst/>
                        <a:latin typeface="Calibri"/>
                      </a:endParaRPr>
                    </a:p>
                  </a:txBody>
                  <a:tcPr anchor="b"/>
                </a:tc>
                <a:tc>
                  <a:txBody>
                    <a:bodyPr/>
                    <a:lstStyle/>
                    <a:p>
                      <a:pPr>
                        <a:lnSpc>
                          <a:spcPct val="115000"/>
                        </a:lnSpc>
                      </a:pPr>
                      <a:endParaRPr lang="en-US" sz="1600">
                        <a:effectLst/>
                        <a:latin typeface="Calibri"/>
                      </a:endParaRPr>
                    </a:p>
                  </a:txBody>
                  <a:tcPr anchor="b"/>
                </a:tc>
                <a:tc>
                  <a:txBody>
                    <a:bodyPr/>
                    <a:lstStyle/>
                    <a:p>
                      <a:pPr>
                        <a:lnSpc>
                          <a:spcPct val="115000"/>
                        </a:lnSpc>
                      </a:pPr>
                      <a:endParaRPr lang="en-US" sz="1600">
                        <a:effectLst/>
                        <a:latin typeface="Calibri"/>
                      </a:endParaRPr>
                    </a:p>
                  </a:txBody>
                  <a:tcPr anchor="b"/>
                </a:tc>
                <a:tc>
                  <a:txBody>
                    <a:bodyPr/>
                    <a:lstStyle/>
                    <a:p>
                      <a:pPr>
                        <a:lnSpc>
                          <a:spcPct val="115000"/>
                        </a:lnSpc>
                      </a:pPr>
                      <a:endParaRPr lang="en-US" sz="1600" dirty="0">
                        <a:effectLst/>
                        <a:latin typeface="Calibri"/>
                      </a:endParaRPr>
                    </a:p>
                  </a:txBody>
                  <a:tcPr anchor="b"/>
                </a:tc>
              </a:tr>
              <a:tr h="288290">
                <a:tc>
                  <a:txBody>
                    <a:bodyPr/>
                    <a:lstStyle/>
                    <a:p>
                      <a:pPr>
                        <a:lnSpc>
                          <a:spcPct val="150000"/>
                        </a:lnSpc>
                        <a:spcAft>
                          <a:spcPts val="0"/>
                        </a:spcAft>
                      </a:pPr>
                      <a:r>
                        <a:rPr lang="en-US" sz="1600">
                          <a:effectLst/>
                        </a:rPr>
                        <a:t>Year</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Variable</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Obs</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Mean</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Std. Dev.</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Min</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Max</a:t>
                      </a:r>
                      <a:endParaRPr lang="en-US" sz="1600" dirty="0">
                        <a:effectLst/>
                        <a:latin typeface="Times New Roman"/>
                        <a:ea typeface="Times New Roman"/>
                      </a:endParaRPr>
                    </a:p>
                  </a:txBody>
                  <a:tcPr anchor="b"/>
                </a:tc>
              </a:tr>
              <a:tr h="288290">
                <a:tc>
                  <a:txBody>
                    <a:bodyPr/>
                    <a:lstStyle/>
                    <a:p>
                      <a:pPr>
                        <a:lnSpc>
                          <a:spcPct val="150000"/>
                        </a:lnSpc>
                        <a:spcAft>
                          <a:spcPts val="0"/>
                        </a:spcAft>
                      </a:pPr>
                      <a:r>
                        <a:rPr lang="en-US" sz="1600">
                          <a:effectLst/>
                        </a:rPr>
                        <a:t>2006</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PVREAD</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4942</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453</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83</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109</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1079</a:t>
                      </a:r>
                      <a:endParaRPr lang="en-US" sz="1600" dirty="0">
                        <a:effectLst/>
                        <a:latin typeface="Times New Roman"/>
                        <a:ea typeface="Times New Roman"/>
                      </a:endParaRPr>
                    </a:p>
                  </a:txBody>
                  <a:tcPr anchor="b"/>
                </a:tc>
              </a:tr>
              <a:tr h="288290">
                <a:tc>
                  <a:txBody>
                    <a:bodyPr/>
                    <a:lstStyle/>
                    <a:p>
                      <a:pPr>
                        <a:lnSpc>
                          <a:spcPct val="150000"/>
                        </a:lnSpc>
                        <a:spcAft>
                          <a:spcPts val="0"/>
                        </a:spcAft>
                      </a:pPr>
                      <a:r>
                        <a:rPr lang="en-US" sz="1600">
                          <a:effectLst/>
                        </a:rPr>
                        <a:t>2006</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PVMATH</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4942</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428</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89</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162</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761</a:t>
                      </a:r>
                      <a:endParaRPr lang="en-US" sz="1600" dirty="0">
                        <a:effectLst/>
                        <a:latin typeface="Times New Roman"/>
                        <a:ea typeface="Times New Roman"/>
                      </a:endParaRPr>
                    </a:p>
                  </a:txBody>
                  <a:tcPr anchor="b"/>
                </a:tc>
              </a:tr>
              <a:tr h="288290">
                <a:tc>
                  <a:txBody>
                    <a:bodyPr/>
                    <a:lstStyle/>
                    <a:p>
                      <a:pPr>
                        <a:lnSpc>
                          <a:spcPct val="150000"/>
                        </a:lnSpc>
                        <a:spcAft>
                          <a:spcPts val="0"/>
                        </a:spcAft>
                      </a:pPr>
                      <a:r>
                        <a:rPr lang="en-US" sz="1600">
                          <a:effectLst/>
                        </a:rPr>
                        <a:t>2006</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PVSCIE</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4942</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428</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80</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135</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680</a:t>
                      </a:r>
                      <a:endParaRPr lang="en-US" sz="1600" dirty="0">
                        <a:effectLst/>
                        <a:latin typeface="Times New Roman"/>
                        <a:ea typeface="Times New Roman"/>
                      </a:endParaRPr>
                    </a:p>
                  </a:txBody>
                  <a:tcPr anchor="b"/>
                </a:tc>
              </a:tr>
            </a:tbl>
          </a:graphicData>
        </a:graphic>
      </p:graphicFrame>
      <p:sp>
        <p:nvSpPr>
          <p:cNvPr id="5" name="Rectangle 1"/>
          <p:cNvSpPr>
            <a:spLocks noChangeArrowheads="1"/>
          </p:cNvSpPr>
          <p:nvPr/>
        </p:nvSpPr>
        <p:spPr bwMode="auto">
          <a:xfrm>
            <a:off x="251520"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1:</a:t>
            </a:r>
            <a:r>
              <a:rPr kumimoji="0" lang="en-US"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Means and Standard Deviations of the PISA Test Scores,  2003-2012 Turkey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3836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56429086"/>
              </p:ext>
            </p:extLst>
          </p:nvPr>
        </p:nvGraphicFramePr>
        <p:xfrm>
          <a:off x="1547664" y="1268760"/>
          <a:ext cx="6128049" cy="4846320"/>
        </p:xfrm>
        <a:graphic>
          <a:graphicData uri="http://schemas.openxmlformats.org/drawingml/2006/table">
            <a:tbl>
              <a:tblPr>
                <a:tableStyleId>{5C22544A-7EE6-4342-B048-85BDC9FD1C3A}</a:tableStyleId>
              </a:tblPr>
              <a:tblGrid>
                <a:gridCol w="801929"/>
                <a:gridCol w="1245564"/>
                <a:gridCol w="978254"/>
                <a:gridCol w="889778"/>
                <a:gridCol w="800048"/>
                <a:gridCol w="715336"/>
                <a:gridCol w="697140"/>
              </a:tblGrid>
              <a:tr h="288290">
                <a:tc>
                  <a:txBody>
                    <a:bodyPr/>
                    <a:lstStyle/>
                    <a:p>
                      <a:pPr>
                        <a:lnSpc>
                          <a:spcPct val="150000"/>
                        </a:lnSpc>
                        <a:spcAft>
                          <a:spcPts val="0"/>
                        </a:spcAft>
                      </a:pPr>
                      <a:r>
                        <a:rPr lang="en-US" sz="1600" dirty="0">
                          <a:effectLst/>
                        </a:rPr>
                        <a:t>Year</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a:effectLst/>
                        </a:rPr>
                        <a:t>Variable</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Obs</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Mean</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Std. Dev.</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Min</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Max</a:t>
                      </a:r>
                      <a:endParaRPr lang="en-US" sz="1600">
                        <a:effectLst/>
                        <a:latin typeface="Times New Roman"/>
                        <a:ea typeface="Times New Roman"/>
                      </a:endParaRPr>
                    </a:p>
                  </a:txBody>
                  <a:tcPr anchor="b"/>
                </a:tc>
              </a:tr>
              <a:tr h="288290">
                <a:tc>
                  <a:txBody>
                    <a:bodyPr/>
                    <a:lstStyle/>
                    <a:p>
                      <a:pPr>
                        <a:lnSpc>
                          <a:spcPct val="150000"/>
                        </a:lnSpc>
                        <a:spcAft>
                          <a:spcPts val="0"/>
                        </a:spcAft>
                      </a:pPr>
                      <a:r>
                        <a:rPr lang="en-US" sz="1600" dirty="0">
                          <a:effectLst/>
                        </a:rPr>
                        <a:t>2009</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dirty="0">
                          <a:effectLst/>
                        </a:rPr>
                        <a:t>PVREAD</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a:effectLst/>
                        </a:rPr>
                        <a:t>4996</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465</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85</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118</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813</a:t>
                      </a:r>
                      <a:endParaRPr lang="en-US" sz="1600">
                        <a:effectLst/>
                        <a:latin typeface="Times New Roman"/>
                        <a:ea typeface="Times New Roman"/>
                      </a:endParaRPr>
                    </a:p>
                  </a:txBody>
                  <a:tcPr anchor="b"/>
                </a:tc>
              </a:tr>
              <a:tr h="288290">
                <a:tc>
                  <a:txBody>
                    <a:bodyPr/>
                    <a:lstStyle/>
                    <a:p>
                      <a:pPr>
                        <a:lnSpc>
                          <a:spcPct val="150000"/>
                        </a:lnSpc>
                        <a:spcAft>
                          <a:spcPts val="0"/>
                        </a:spcAft>
                      </a:pPr>
                      <a:r>
                        <a:rPr lang="en-US" sz="1600">
                          <a:effectLst/>
                        </a:rPr>
                        <a:t>2009</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PVMATH</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dirty="0">
                          <a:effectLst/>
                        </a:rPr>
                        <a:t>4996</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a:effectLst/>
                        </a:rPr>
                        <a:t>445</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91</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159</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899</a:t>
                      </a:r>
                      <a:endParaRPr lang="en-US" sz="1600">
                        <a:effectLst/>
                        <a:latin typeface="Times New Roman"/>
                        <a:ea typeface="Times New Roman"/>
                      </a:endParaRPr>
                    </a:p>
                  </a:txBody>
                  <a:tcPr anchor="b"/>
                </a:tc>
              </a:tr>
              <a:tr h="288290">
                <a:tc>
                  <a:txBody>
                    <a:bodyPr/>
                    <a:lstStyle/>
                    <a:p>
                      <a:pPr>
                        <a:lnSpc>
                          <a:spcPct val="150000"/>
                        </a:lnSpc>
                        <a:spcAft>
                          <a:spcPts val="0"/>
                        </a:spcAft>
                      </a:pPr>
                      <a:r>
                        <a:rPr lang="en-US" sz="1600">
                          <a:effectLst/>
                        </a:rPr>
                        <a:t>2009</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PVSCIE</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4996</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dirty="0">
                          <a:effectLst/>
                        </a:rPr>
                        <a:t>455</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a:effectLst/>
                        </a:rPr>
                        <a:t>86</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138</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730</a:t>
                      </a:r>
                      <a:endParaRPr lang="en-US" sz="1600">
                        <a:effectLst/>
                        <a:latin typeface="Times New Roman"/>
                        <a:ea typeface="Times New Roman"/>
                      </a:endParaRPr>
                    </a:p>
                  </a:txBody>
                  <a:tcPr anchor="b"/>
                </a:tc>
              </a:tr>
              <a:tr h="208280">
                <a:tc>
                  <a:txBody>
                    <a:bodyPr/>
                    <a:lstStyle/>
                    <a:p>
                      <a:pPr>
                        <a:lnSpc>
                          <a:spcPct val="115000"/>
                        </a:lnSpc>
                      </a:pPr>
                      <a:endParaRPr lang="en-US" sz="1600">
                        <a:effectLst/>
                        <a:latin typeface="Calibri"/>
                      </a:endParaRPr>
                    </a:p>
                  </a:txBody>
                  <a:tcPr anchor="b"/>
                </a:tc>
                <a:tc>
                  <a:txBody>
                    <a:bodyPr/>
                    <a:lstStyle/>
                    <a:p>
                      <a:pPr>
                        <a:lnSpc>
                          <a:spcPct val="115000"/>
                        </a:lnSpc>
                      </a:pPr>
                      <a:endParaRPr lang="en-US" sz="1600">
                        <a:effectLst/>
                        <a:latin typeface="Calibri"/>
                      </a:endParaRPr>
                    </a:p>
                  </a:txBody>
                  <a:tcPr anchor="b"/>
                </a:tc>
                <a:tc>
                  <a:txBody>
                    <a:bodyPr/>
                    <a:lstStyle/>
                    <a:p>
                      <a:pPr>
                        <a:lnSpc>
                          <a:spcPct val="150000"/>
                        </a:lnSpc>
                        <a:spcAft>
                          <a:spcPts val="0"/>
                        </a:spcAft>
                      </a:pPr>
                      <a:r>
                        <a:rPr lang="en-US" sz="1600">
                          <a:effectLst/>
                        </a:rPr>
                        <a:t> </a:t>
                      </a:r>
                      <a:endParaRPr lang="en-US" sz="1600">
                        <a:effectLst/>
                        <a:latin typeface="Times New Roman"/>
                        <a:ea typeface="Times New Roman"/>
                      </a:endParaRPr>
                    </a:p>
                  </a:txBody>
                  <a:tcPr anchor="b"/>
                </a:tc>
                <a:tc>
                  <a:txBody>
                    <a:bodyPr/>
                    <a:lstStyle/>
                    <a:p>
                      <a:pPr>
                        <a:lnSpc>
                          <a:spcPct val="115000"/>
                        </a:lnSpc>
                      </a:pPr>
                      <a:endParaRPr lang="en-US" sz="1600" dirty="0">
                        <a:effectLst/>
                        <a:latin typeface="Calibri"/>
                      </a:endParaRPr>
                    </a:p>
                  </a:txBody>
                  <a:tcPr anchor="b"/>
                </a:tc>
                <a:tc>
                  <a:txBody>
                    <a:bodyPr/>
                    <a:lstStyle/>
                    <a:p>
                      <a:pPr>
                        <a:lnSpc>
                          <a:spcPct val="115000"/>
                        </a:lnSpc>
                      </a:pPr>
                      <a:endParaRPr lang="en-US" sz="1600" dirty="0">
                        <a:effectLst/>
                        <a:latin typeface="Calibri"/>
                      </a:endParaRPr>
                    </a:p>
                  </a:txBody>
                  <a:tcPr anchor="b"/>
                </a:tc>
                <a:tc>
                  <a:txBody>
                    <a:bodyPr/>
                    <a:lstStyle/>
                    <a:p>
                      <a:pPr>
                        <a:lnSpc>
                          <a:spcPct val="115000"/>
                        </a:lnSpc>
                      </a:pPr>
                      <a:endParaRPr lang="en-US" sz="1600">
                        <a:effectLst/>
                        <a:latin typeface="Calibri"/>
                      </a:endParaRPr>
                    </a:p>
                  </a:txBody>
                  <a:tcPr anchor="b"/>
                </a:tc>
                <a:tc>
                  <a:txBody>
                    <a:bodyPr/>
                    <a:lstStyle/>
                    <a:p>
                      <a:pPr>
                        <a:lnSpc>
                          <a:spcPct val="115000"/>
                        </a:lnSpc>
                      </a:pPr>
                      <a:endParaRPr lang="en-US" sz="1600">
                        <a:effectLst/>
                        <a:latin typeface="Calibri"/>
                      </a:endParaRPr>
                    </a:p>
                  </a:txBody>
                  <a:tcPr anchor="b"/>
                </a:tc>
              </a:tr>
              <a:tr h="288290">
                <a:tc>
                  <a:txBody>
                    <a:bodyPr/>
                    <a:lstStyle/>
                    <a:p>
                      <a:pPr>
                        <a:lnSpc>
                          <a:spcPct val="150000"/>
                        </a:lnSpc>
                        <a:spcAft>
                          <a:spcPts val="0"/>
                        </a:spcAft>
                      </a:pPr>
                      <a:r>
                        <a:rPr lang="en-US" sz="1600">
                          <a:effectLst/>
                        </a:rPr>
                        <a:t>Year</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Variable</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Obs</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Mean</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Std. Dev.</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dirty="0">
                          <a:effectLst/>
                        </a:rPr>
                        <a:t>Min</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a:effectLst/>
                        </a:rPr>
                        <a:t>Max</a:t>
                      </a:r>
                      <a:endParaRPr lang="en-US" sz="1600">
                        <a:effectLst/>
                        <a:latin typeface="Times New Roman"/>
                        <a:ea typeface="Times New Roman"/>
                      </a:endParaRPr>
                    </a:p>
                  </a:txBody>
                  <a:tcPr anchor="b"/>
                </a:tc>
              </a:tr>
              <a:tr h="288290">
                <a:tc>
                  <a:txBody>
                    <a:bodyPr/>
                    <a:lstStyle/>
                    <a:p>
                      <a:pPr>
                        <a:lnSpc>
                          <a:spcPct val="150000"/>
                        </a:lnSpc>
                        <a:spcAft>
                          <a:spcPts val="0"/>
                        </a:spcAft>
                      </a:pPr>
                      <a:r>
                        <a:rPr lang="en-US" sz="1600">
                          <a:effectLst/>
                        </a:rPr>
                        <a:t>2012</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PVREAD</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4848</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475</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82</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110</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a:effectLst/>
                        </a:rPr>
                        <a:t>818</a:t>
                      </a:r>
                      <a:endParaRPr lang="en-US" sz="1600">
                        <a:effectLst/>
                        <a:latin typeface="Times New Roman"/>
                        <a:ea typeface="Times New Roman"/>
                      </a:endParaRPr>
                    </a:p>
                  </a:txBody>
                  <a:tcPr anchor="b"/>
                </a:tc>
              </a:tr>
              <a:tr h="288290">
                <a:tc>
                  <a:txBody>
                    <a:bodyPr/>
                    <a:lstStyle/>
                    <a:p>
                      <a:pPr>
                        <a:lnSpc>
                          <a:spcPct val="150000"/>
                        </a:lnSpc>
                        <a:spcAft>
                          <a:spcPts val="0"/>
                        </a:spcAft>
                      </a:pPr>
                      <a:r>
                        <a:rPr lang="en-US" sz="1600">
                          <a:effectLst/>
                        </a:rPr>
                        <a:t>2012</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PVMATH</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4848</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448</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93</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155</a:t>
                      </a:r>
                      <a:endParaRPr lang="en-US" sz="1600" dirty="0">
                        <a:effectLst/>
                        <a:latin typeface="Times New Roman"/>
                        <a:ea typeface="Times New Roman"/>
                      </a:endParaRPr>
                    </a:p>
                  </a:txBody>
                  <a:tcPr anchor="b"/>
                </a:tc>
                <a:tc>
                  <a:txBody>
                    <a:bodyPr/>
                    <a:lstStyle/>
                    <a:p>
                      <a:pPr>
                        <a:lnSpc>
                          <a:spcPct val="150000"/>
                        </a:lnSpc>
                        <a:spcAft>
                          <a:spcPts val="0"/>
                        </a:spcAft>
                      </a:pPr>
                      <a:r>
                        <a:rPr lang="en-US" sz="1600" dirty="0">
                          <a:effectLst/>
                        </a:rPr>
                        <a:t>889</a:t>
                      </a:r>
                      <a:endParaRPr lang="en-US" sz="1600" dirty="0">
                        <a:effectLst/>
                        <a:latin typeface="Times New Roman"/>
                        <a:ea typeface="Times New Roman"/>
                      </a:endParaRPr>
                    </a:p>
                  </a:txBody>
                  <a:tcPr anchor="b"/>
                </a:tc>
              </a:tr>
              <a:tr h="168275">
                <a:tc>
                  <a:txBody>
                    <a:bodyPr/>
                    <a:lstStyle/>
                    <a:p>
                      <a:pPr>
                        <a:lnSpc>
                          <a:spcPct val="150000"/>
                        </a:lnSpc>
                        <a:spcAft>
                          <a:spcPts val="0"/>
                        </a:spcAft>
                      </a:pPr>
                      <a:r>
                        <a:rPr lang="en-US" sz="1600">
                          <a:effectLst/>
                        </a:rPr>
                        <a:t>2012</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PVSCIE</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4848</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463</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81</a:t>
                      </a:r>
                      <a:endParaRPr lang="en-US" sz="1600">
                        <a:effectLst/>
                        <a:latin typeface="Times New Roman"/>
                        <a:ea typeface="Times New Roman"/>
                      </a:endParaRPr>
                    </a:p>
                  </a:txBody>
                  <a:tcPr anchor="b"/>
                </a:tc>
                <a:tc>
                  <a:txBody>
                    <a:bodyPr/>
                    <a:lstStyle/>
                    <a:p>
                      <a:pPr>
                        <a:lnSpc>
                          <a:spcPct val="150000"/>
                        </a:lnSpc>
                        <a:spcAft>
                          <a:spcPts val="0"/>
                        </a:spcAft>
                      </a:pPr>
                      <a:r>
                        <a:rPr lang="en-US" sz="1600">
                          <a:effectLst/>
                        </a:rPr>
                        <a:t>140</a:t>
                      </a:r>
                      <a:endParaRPr lang="en-US" sz="1600">
                        <a:effectLst/>
                        <a:latin typeface="Times New Roman"/>
                        <a:ea typeface="Times New Roman"/>
                      </a:endParaRPr>
                    </a:p>
                  </a:txBody>
                  <a:tcPr anchor="b"/>
                </a:tc>
                <a:tc>
                  <a:txBody>
                    <a:bodyPr/>
                    <a:lstStyle/>
                    <a:p>
                      <a:pPr>
                        <a:lnSpc>
                          <a:spcPct val="150000"/>
                        </a:lnSpc>
                        <a:spcAft>
                          <a:spcPts val="0"/>
                        </a:spcAft>
                      </a:pPr>
                      <a:r>
                        <a:rPr lang="en-US" sz="1600" dirty="0">
                          <a:effectLst/>
                        </a:rPr>
                        <a:t>715</a:t>
                      </a:r>
                      <a:endParaRPr lang="en-US" sz="1600" dirty="0">
                        <a:effectLst/>
                        <a:latin typeface="Times New Roman"/>
                        <a:ea typeface="Times New Roman"/>
                      </a:endParaRPr>
                    </a:p>
                  </a:txBody>
                  <a:tcPr anchor="b"/>
                </a:tc>
              </a:tr>
            </a:tbl>
          </a:graphicData>
        </a:graphic>
      </p:graphicFrame>
      <p:sp>
        <p:nvSpPr>
          <p:cNvPr id="3" name="Rectangle 1"/>
          <p:cNvSpPr>
            <a:spLocks noChangeArrowheads="1"/>
          </p:cNvSpPr>
          <p:nvPr/>
        </p:nvSpPr>
        <p:spPr bwMode="auto">
          <a:xfrm>
            <a:off x="1473200" y="22177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323528" y="580510"/>
            <a:ext cx="8208912" cy="646331"/>
          </a:xfrm>
          <a:prstGeom prst="rect">
            <a:avLst/>
          </a:prstGeom>
        </p:spPr>
        <p:txBody>
          <a:bodyPr wrap="square">
            <a:spAutoFit/>
          </a:bodyPr>
          <a:lstStyle/>
          <a:p>
            <a:pPr lvl="0" fontAlgn="base">
              <a:spcBef>
                <a:spcPct val="0"/>
              </a:spcBef>
              <a:spcAft>
                <a:spcPct val="0"/>
              </a:spcAft>
            </a:pPr>
            <a:r>
              <a:rPr kumimoji="0" lang="tr-TR" alt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1:</a:t>
            </a:r>
            <a:r>
              <a:rPr kumimoji="0" lang="en-US"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Means and Standard Deviations of the PISA Test Scores,  2003-2012 Turkey </a:t>
            </a:r>
            <a:r>
              <a:rPr kumimoji="0" lang="tr-TR"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(Continued)</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6686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tr-TR" dirty="0" smtClean="0"/>
              <a:t>INTRODUCTION</a:t>
            </a:r>
            <a:endParaRPr lang="en-US" dirty="0"/>
          </a:p>
        </p:txBody>
      </p:sp>
      <p:sp>
        <p:nvSpPr>
          <p:cNvPr id="8" name="Content Placeholder 7"/>
          <p:cNvSpPr>
            <a:spLocks noGrp="1"/>
          </p:cNvSpPr>
          <p:nvPr>
            <p:ph idx="1"/>
          </p:nvPr>
        </p:nvSpPr>
        <p:spPr/>
        <p:txBody>
          <a:bodyPr/>
          <a:lstStyle/>
          <a:p>
            <a:r>
              <a:rPr lang="en-US" dirty="0"/>
              <a:t>This study investigates inequality of opportunity in educational achievements in Turkey over time. </a:t>
            </a:r>
            <a:endParaRPr lang="tr-TR" dirty="0" smtClean="0"/>
          </a:p>
          <a:p>
            <a:endParaRPr lang="tr-TR" dirty="0"/>
          </a:p>
          <a:p>
            <a:r>
              <a:rPr lang="en-US" dirty="0" smtClean="0"/>
              <a:t>For </a:t>
            </a:r>
            <a:r>
              <a:rPr lang="en-US" dirty="0"/>
              <a:t>this purpose we use test scores of PISA in mathematics, science and reading achievement of 15-year-olds over the period 2003-2012. </a:t>
            </a:r>
          </a:p>
        </p:txBody>
      </p:sp>
    </p:spTree>
    <p:extLst>
      <p:ext uri="{BB962C8B-B14F-4D97-AF65-F5344CB8AC3E}">
        <p14:creationId xmlns:p14="http://schemas.microsoft.com/office/powerpoint/2010/main" val="3508182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00439691"/>
              </p:ext>
            </p:extLst>
          </p:nvPr>
        </p:nvGraphicFramePr>
        <p:xfrm>
          <a:off x="2195736" y="836712"/>
          <a:ext cx="4502150" cy="5237480"/>
        </p:xfrm>
        <a:graphic>
          <a:graphicData uri="http://schemas.openxmlformats.org/drawingml/2006/table">
            <a:tbl>
              <a:tblPr>
                <a:tableStyleId>{5C22544A-7EE6-4342-B048-85BDC9FD1C3A}</a:tableStyleId>
              </a:tblPr>
              <a:tblGrid>
                <a:gridCol w="1442085"/>
                <a:gridCol w="1206500"/>
                <a:gridCol w="1853565"/>
              </a:tblGrid>
              <a:tr h="244475">
                <a:tc>
                  <a:txBody>
                    <a:bodyPr/>
                    <a:lstStyle/>
                    <a:p>
                      <a:pPr eaLnBrk="0" fontAlgn="base" hangingPunct="0">
                        <a:lnSpc>
                          <a:spcPct val="115000"/>
                        </a:lnSpc>
                        <a:spcAft>
                          <a:spcPts val="0"/>
                        </a:spcAft>
                      </a:pPr>
                      <a:r>
                        <a:rPr lang="en-US" sz="1600" kern="1200" dirty="0">
                          <a:effectLst/>
                        </a:rPr>
                        <a:t>PVREAD</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Coef.</a:t>
                      </a:r>
                      <a:endParaRPr lang="en-US" sz="1600">
                        <a:effectLst/>
                        <a:latin typeface="Times New Roman"/>
                        <a:ea typeface="Times New Roman"/>
                      </a:endParaRPr>
                    </a:p>
                  </a:txBody>
                  <a:tcPr anchor="ctr"/>
                </a:tc>
                <a:tc>
                  <a:txBody>
                    <a:bodyPr/>
                    <a:lstStyle/>
                    <a:p>
                      <a:pPr eaLnBrk="0" fontAlgn="base" hangingPunct="0">
                        <a:lnSpc>
                          <a:spcPct val="115000"/>
                        </a:lnSpc>
                        <a:spcAft>
                          <a:spcPts val="0"/>
                        </a:spcAft>
                      </a:pPr>
                      <a:r>
                        <a:rPr lang="en-US" sz="1600" kern="1200">
                          <a:effectLst/>
                        </a:rPr>
                        <a:t>Std. Err. (T- Statictics)</a:t>
                      </a:r>
                      <a:endParaRPr lang="en-US" sz="1600">
                        <a:effectLst/>
                        <a:latin typeface="Times New Roman"/>
                        <a:ea typeface="Times New Roman"/>
                      </a:endParaRPr>
                    </a:p>
                  </a:txBody>
                  <a:tcPr anchor="ctr"/>
                </a:tc>
              </a:tr>
              <a:tr h="234950">
                <a:tc>
                  <a:txBody>
                    <a:bodyPr/>
                    <a:lstStyle/>
                    <a:p>
                      <a:pPr eaLnBrk="0" fontAlgn="base" hangingPunct="0">
                        <a:lnSpc>
                          <a:spcPct val="115000"/>
                        </a:lnSpc>
                        <a:spcAft>
                          <a:spcPts val="0"/>
                        </a:spcAft>
                      </a:pPr>
                      <a:r>
                        <a:rPr lang="en-US" sz="1600" kern="1200" dirty="0">
                          <a:effectLst/>
                        </a:rPr>
                        <a:t>female</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30.26</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2.13  (14.19)</a:t>
                      </a:r>
                      <a:endParaRPr lang="en-US" sz="1600" dirty="0">
                        <a:effectLst/>
                        <a:latin typeface="Times New Roman"/>
                        <a:ea typeface="Times New Roman"/>
                      </a:endParaRPr>
                    </a:p>
                  </a:txBody>
                  <a:tcPr anchor="ctr"/>
                </a:tc>
              </a:tr>
              <a:tr h="236855">
                <a:tc>
                  <a:txBody>
                    <a:bodyPr/>
                    <a:lstStyle/>
                    <a:p>
                      <a:pPr eaLnBrk="0" fontAlgn="base" hangingPunct="0">
                        <a:lnSpc>
                          <a:spcPct val="115000"/>
                        </a:lnSpc>
                        <a:spcAft>
                          <a:spcPts val="0"/>
                        </a:spcAft>
                      </a:pPr>
                      <a:r>
                        <a:rPr lang="en-US" sz="1600" kern="1200">
                          <a:effectLst/>
                        </a:rPr>
                        <a:t>noeducation</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26.96</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6.13  (4.40)</a:t>
                      </a:r>
                      <a:endParaRPr lang="en-US" sz="1600" dirty="0">
                        <a:effectLst/>
                        <a:latin typeface="Times New Roman"/>
                        <a:ea typeface="Times New Roman"/>
                      </a:endParaRPr>
                    </a:p>
                  </a:txBody>
                  <a:tcPr anchor="ctr"/>
                </a:tc>
              </a:tr>
              <a:tr h="234950">
                <a:tc>
                  <a:txBody>
                    <a:bodyPr/>
                    <a:lstStyle/>
                    <a:p>
                      <a:pPr eaLnBrk="0" fontAlgn="base" hangingPunct="0">
                        <a:lnSpc>
                          <a:spcPct val="115000"/>
                        </a:lnSpc>
                        <a:spcAft>
                          <a:spcPts val="0"/>
                        </a:spcAft>
                      </a:pPr>
                      <a:r>
                        <a:rPr lang="en-US" sz="1600" kern="1200">
                          <a:effectLst/>
                        </a:rPr>
                        <a:t>secondary</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18.90</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5.96  (3.17)</a:t>
                      </a:r>
                      <a:endParaRPr lang="en-US" sz="1600" dirty="0">
                        <a:effectLst/>
                        <a:latin typeface="Times New Roman"/>
                        <a:ea typeface="Times New Roman"/>
                      </a:endParaRPr>
                    </a:p>
                  </a:txBody>
                  <a:tcPr anchor="ctr"/>
                </a:tc>
              </a:tr>
              <a:tr h="234950">
                <a:tc>
                  <a:txBody>
                    <a:bodyPr/>
                    <a:lstStyle/>
                    <a:p>
                      <a:pPr eaLnBrk="0" fontAlgn="base" hangingPunct="0">
                        <a:lnSpc>
                          <a:spcPct val="115000"/>
                        </a:lnSpc>
                        <a:spcAft>
                          <a:spcPts val="0"/>
                        </a:spcAft>
                      </a:pPr>
                      <a:r>
                        <a:rPr lang="en-US" sz="1600" kern="1200">
                          <a:effectLst/>
                        </a:rPr>
                        <a:t>primary</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18.67</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5.71  (3.27)</a:t>
                      </a:r>
                      <a:endParaRPr lang="en-US" sz="1600" dirty="0">
                        <a:effectLst/>
                        <a:latin typeface="Times New Roman"/>
                        <a:ea typeface="Times New Roman"/>
                      </a:endParaRPr>
                    </a:p>
                  </a:txBody>
                  <a:tcPr anchor="ctr"/>
                </a:tc>
              </a:tr>
              <a:tr h="234950">
                <a:tc>
                  <a:txBody>
                    <a:bodyPr/>
                    <a:lstStyle/>
                    <a:p>
                      <a:pPr eaLnBrk="0" fontAlgn="base" hangingPunct="0">
                        <a:lnSpc>
                          <a:spcPct val="115000"/>
                        </a:lnSpc>
                        <a:spcAft>
                          <a:spcPts val="0"/>
                        </a:spcAft>
                      </a:pPr>
                      <a:r>
                        <a:rPr lang="en-US" sz="1600" kern="1200">
                          <a:effectLst/>
                        </a:rPr>
                        <a:t>tertiary</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10.26</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4.94  (2.08)</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noeducatio~m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-19.55</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8.79  (-2.22)</a:t>
                      </a:r>
                      <a:endParaRPr lang="en-US" sz="1600" dirty="0">
                        <a:effectLst/>
                        <a:latin typeface="Times New Roman"/>
                        <a:ea typeface="Times New Roman"/>
                      </a:endParaRPr>
                    </a:p>
                  </a:txBody>
                  <a:tcPr anchor="ctr"/>
                </a:tc>
              </a:tr>
              <a:tr h="234950">
                <a:tc>
                  <a:txBody>
                    <a:bodyPr/>
                    <a:lstStyle/>
                    <a:p>
                      <a:pPr eaLnBrk="0" fontAlgn="base" hangingPunct="0">
                        <a:lnSpc>
                          <a:spcPct val="115000"/>
                        </a:lnSpc>
                        <a:spcAft>
                          <a:spcPts val="0"/>
                        </a:spcAft>
                      </a:pPr>
                      <a:r>
                        <a:rPr lang="en-US" sz="1600" kern="1200">
                          <a:effectLst/>
                        </a:rPr>
                        <a:t>secondary_m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-14.49</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7.39  (-1.96)</a:t>
                      </a:r>
                      <a:endParaRPr lang="en-US" sz="1600" dirty="0">
                        <a:effectLst/>
                        <a:latin typeface="Times New Roman"/>
                        <a:ea typeface="Times New Roman"/>
                      </a:endParaRPr>
                    </a:p>
                  </a:txBody>
                  <a:tcPr anchor="ctr"/>
                </a:tc>
              </a:tr>
              <a:tr h="236855">
                <a:tc>
                  <a:txBody>
                    <a:bodyPr/>
                    <a:lstStyle/>
                    <a:p>
                      <a:pPr eaLnBrk="0" fontAlgn="base" hangingPunct="0">
                        <a:lnSpc>
                          <a:spcPct val="115000"/>
                        </a:lnSpc>
                        <a:spcAft>
                          <a:spcPts val="0"/>
                        </a:spcAft>
                      </a:pPr>
                      <a:r>
                        <a:rPr lang="en-US" sz="1600" kern="1200">
                          <a:effectLst/>
                        </a:rPr>
                        <a:t>primary_m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-14.13</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7.41  (-1.91)</a:t>
                      </a:r>
                      <a:endParaRPr lang="en-US" sz="1600" dirty="0">
                        <a:effectLst/>
                        <a:latin typeface="Times New Roman"/>
                        <a:ea typeface="Times New Roman"/>
                      </a:endParaRPr>
                    </a:p>
                  </a:txBody>
                  <a:tcPr anchor="ctr"/>
                </a:tc>
              </a:tr>
              <a:tr h="234950">
                <a:tc>
                  <a:txBody>
                    <a:bodyPr/>
                    <a:lstStyle/>
                    <a:p>
                      <a:pPr eaLnBrk="0" fontAlgn="base" hangingPunct="0">
                        <a:lnSpc>
                          <a:spcPct val="115000"/>
                        </a:lnSpc>
                        <a:spcAft>
                          <a:spcPts val="0"/>
                        </a:spcAft>
                      </a:pPr>
                      <a:r>
                        <a:rPr lang="en-US" sz="1600" kern="1200">
                          <a:effectLst/>
                        </a:rPr>
                        <a:t>tertiary_m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21.16</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3.57  (5.91)</a:t>
                      </a:r>
                      <a:endParaRPr lang="en-US" sz="1600" dirty="0">
                        <a:effectLst/>
                        <a:latin typeface="Times New Roman"/>
                        <a:ea typeface="Times New Roman"/>
                      </a:endParaRPr>
                    </a:p>
                  </a:txBody>
                  <a:tcPr anchor="ctr"/>
                </a:tc>
              </a:tr>
              <a:tr h="234950">
                <a:tc>
                  <a:txBody>
                    <a:bodyPr/>
                    <a:lstStyle/>
                    <a:p>
                      <a:pPr eaLnBrk="0" fontAlgn="base" hangingPunct="0">
                        <a:lnSpc>
                          <a:spcPct val="115000"/>
                        </a:lnSpc>
                        <a:spcAft>
                          <a:spcPts val="0"/>
                        </a:spcAft>
                      </a:pPr>
                      <a:r>
                        <a:rPr lang="en-US" sz="1600" kern="1200">
                          <a:effectLst/>
                        </a:rPr>
                        <a:t>legislator~m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5.19</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6.21  (0.84)</a:t>
                      </a:r>
                      <a:endParaRPr lang="en-US" sz="1600" dirty="0">
                        <a:effectLst/>
                        <a:latin typeface="Times New Roman"/>
                        <a:ea typeface="Times New Roman"/>
                      </a:endParaRPr>
                    </a:p>
                  </a:txBody>
                  <a:tcPr anchor="ctr"/>
                </a:tc>
              </a:tr>
              <a:tr h="234950">
                <a:tc>
                  <a:txBody>
                    <a:bodyPr/>
                    <a:lstStyle/>
                    <a:p>
                      <a:pPr eaLnBrk="0" fontAlgn="base" hangingPunct="0">
                        <a:lnSpc>
                          <a:spcPct val="115000"/>
                        </a:lnSpc>
                        <a:spcAft>
                          <a:spcPts val="0"/>
                        </a:spcAft>
                      </a:pPr>
                      <a:r>
                        <a:rPr lang="en-US" sz="1600" kern="1200">
                          <a:effectLst/>
                        </a:rPr>
                        <a:t>services_m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-2.82</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6.19  (-0.46)</a:t>
                      </a:r>
                      <a:endParaRPr lang="en-US" sz="1600" dirty="0">
                        <a:effectLst/>
                        <a:latin typeface="Times New Roman"/>
                        <a:ea typeface="Times New Roman"/>
                      </a:endParaRPr>
                    </a:p>
                  </a:txBody>
                  <a:tcPr anchor="ctr"/>
                </a:tc>
              </a:tr>
              <a:tr h="236855">
                <a:tc>
                  <a:txBody>
                    <a:bodyPr/>
                    <a:lstStyle/>
                    <a:p>
                      <a:pPr eaLnBrk="0" fontAlgn="base" hangingPunct="0">
                        <a:lnSpc>
                          <a:spcPct val="115000"/>
                        </a:lnSpc>
                        <a:spcAft>
                          <a:spcPts val="0"/>
                        </a:spcAft>
                      </a:pPr>
                      <a:r>
                        <a:rPr lang="en-US" sz="1600" kern="1200">
                          <a:effectLst/>
                        </a:rPr>
                        <a:t>skilleda_m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-2.42</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6.20  (-0.39)</a:t>
                      </a:r>
                      <a:endParaRPr lang="en-US" sz="1600" dirty="0">
                        <a:effectLst/>
                        <a:latin typeface="Times New Roman"/>
                        <a:ea typeface="Times New Roman"/>
                      </a:endParaRPr>
                    </a:p>
                  </a:txBody>
                  <a:tcPr anchor="ctr"/>
                </a:tc>
              </a:tr>
              <a:tr h="234950">
                <a:tc>
                  <a:txBody>
                    <a:bodyPr/>
                    <a:lstStyle/>
                    <a:p>
                      <a:pPr eaLnBrk="0" fontAlgn="base" hangingPunct="0">
                        <a:lnSpc>
                          <a:spcPct val="115000"/>
                        </a:lnSpc>
                        <a:spcAft>
                          <a:spcPts val="0"/>
                        </a:spcAft>
                      </a:pPr>
                      <a:r>
                        <a:rPr lang="en-US" sz="1600" kern="1200">
                          <a:effectLst/>
                        </a:rPr>
                        <a:t>language</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-1.96</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6.71  (-0.29)</a:t>
                      </a:r>
                      <a:endParaRPr lang="en-US" sz="1600" dirty="0">
                        <a:effectLst/>
                        <a:latin typeface="Times New Roman"/>
                        <a:ea typeface="Times New Roman"/>
                      </a:endParaRPr>
                    </a:p>
                  </a:txBody>
                  <a:tcPr anchor="ctr"/>
                </a:tc>
              </a:tr>
            </a:tbl>
          </a:graphicData>
        </a:graphic>
      </p:graphicFrame>
      <p:sp>
        <p:nvSpPr>
          <p:cNvPr id="3" name="Rectangle 1"/>
          <p:cNvSpPr>
            <a:spLocks noChangeArrowheads="1"/>
          </p:cNvSpPr>
          <p:nvPr/>
        </p:nvSpPr>
        <p:spPr bwMode="auto">
          <a:xfrm>
            <a:off x="1835696" y="2606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2:</a:t>
            </a:r>
            <a:r>
              <a:rPr kumimoji="0" lang="en-US"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Regression of PISA Reading Scores on Various Indicators of Circumstances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02482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316145"/>
              </p:ext>
            </p:extLst>
          </p:nvPr>
        </p:nvGraphicFramePr>
        <p:xfrm>
          <a:off x="1259632" y="1988842"/>
          <a:ext cx="5563443" cy="3186684"/>
        </p:xfrm>
        <a:graphic>
          <a:graphicData uri="http://schemas.openxmlformats.org/drawingml/2006/table">
            <a:tbl>
              <a:tblPr>
                <a:tableStyleId>{5C22544A-7EE6-4342-B048-85BDC9FD1C3A}</a:tableStyleId>
              </a:tblPr>
              <a:tblGrid>
                <a:gridCol w="1782028"/>
                <a:gridCol w="1490909"/>
                <a:gridCol w="2290506"/>
              </a:tblGrid>
              <a:tr h="345865">
                <a:tc>
                  <a:txBody>
                    <a:bodyPr/>
                    <a:lstStyle/>
                    <a:p>
                      <a:pPr eaLnBrk="0" fontAlgn="base" hangingPunct="0">
                        <a:lnSpc>
                          <a:spcPct val="115000"/>
                        </a:lnSpc>
                        <a:spcAft>
                          <a:spcPts val="0"/>
                        </a:spcAft>
                      </a:pPr>
                      <a:r>
                        <a:rPr lang="en-US" sz="1600" kern="1200" dirty="0">
                          <a:effectLst/>
                        </a:rPr>
                        <a:t>migrant</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-16.06</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6.44  (-2.49)</a:t>
                      </a:r>
                      <a:endParaRPr lang="en-US" sz="1600">
                        <a:effectLst/>
                        <a:latin typeface="Times New Roman"/>
                        <a:ea typeface="Times New Roman"/>
                      </a:endParaRPr>
                    </a:p>
                  </a:txBody>
                  <a:tcPr anchor="ctr"/>
                </a:tc>
              </a:tr>
              <a:tr h="345865">
                <a:tc>
                  <a:txBody>
                    <a:bodyPr/>
                    <a:lstStyle/>
                    <a:p>
                      <a:pPr eaLnBrk="0" fontAlgn="base" hangingPunct="0">
                        <a:lnSpc>
                          <a:spcPct val="115000"/>
                        </a:lnSpc>
                        <a:spcAft>
                          <a:spcPts val="0"/>
                        </a:spcAft>
                      </a:pPr>
                      <a:r>
                        <a:rPr lang="en-US" sz="1600" kern="1200" dirty="0">
                          <a:effectLst/>
                        </a:rPr>
                        <a:t>book</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11.49</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1.14  (10.03)</a:t>
                      </a:r>
                      <a:endParaRPr lang="en-US" sz="1600">
                        <a:effectLst/>
                        <a:latin typeface="Times New Roman"/>
                        <a:ea typeface="Times New Roman"/>
                      </a:endParaRPr>
                    </a:p>
                  </a:txBody>
                  <a:tcPr anchor="ctr"/>
                </a:tc>
              </a:tr>
              <a:tr h="345865">
                <a:tc>
                  <a:txBody>
                    <a:bodyPr/>
                    <a:lstStyle/>
                    <a:p>
                      <a:pPr eaLnBrk="0" fontAlgn="base" hangingPunct="0">
                        <a:lnSpc>
                          <a:spcPct val="115000"/>
                        </a:lnSpc>
                        <a:spcAft>
                          <a:spcPts val="0"/>
                        </a:spcAft>
                      </a:pPr>
                      <a:r>
                        <a:rPr lang="en-US" sz="1600" kern="1200">
                          <a:effectLst/>
                        </a:rPr>
                        <a:t>dishwasher</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-1.63</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2.42  (-0.68)</a:t>
                      </a:r>
                      <a:endParaRPr lang="en-US" sz="1600">
                        <a:effectLst/>
                        <a:latin typeface="Times New Roman"/>
                        <a:ea typeface="Times New Roman"/>
                      </a:endParaRPr>
                    </a:p>
                  </a:txBody>
                  <a:tcPr anchor="ctr"/>
                </a:tc>
              </a:tr>
              <a:tr h="345865">
                <a:tc>
                  <a:txBody>
                    <a:bodyPr/>
                    <a:lstStyle/>
                    <a:p>
                      <a:pPr eaLnBrk="0" fontAlgn="base" hangingPunct="0">
                        <a:lnSpc>
                          <a:spcPct val="115000"/>
                        </a:lnSpc>
                        <a:spcAft>
                          <a:spcPts val="0"/>
                        </a:spcAft>
                      </a:pPr>
                      <a:r>
                        <a:rPr lang="en-US" sz="1600" kern="1200">
                          <a:effectLst/>
                        </a:rPr>
                        <a:t>dvd</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.56</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2.49  (0.23)</a:t>
                      </a:r>
                      <a:endParaRPr lang="en-US" sz="1600">
                        <a:effectLst/>
                        <a:latin typeface="Times New Roman"/>
                        <a:ea typeface="Times New Roman"/>
                      </a:endParaRPr>
                    </a:p>
                  </a:txBody>
                  <a:tcPr anchor="ctr"/>
                </a:tc>
              </a:tr>
              <a:tr h="345865">
                <a:tc>
                  <a:txBody>
                    <a:bodyPr/>
                    <a:lstStyle/>
                    <a:p>
                      <a:pPr eaLnBrk="0" fontAlgn="base" hangingPunct="0">
                        <a:lnSpc>
                          <a:spcPct val="115000"/>
                        </a:lnSpc>
                        <a:spcAft>
                          <a:spcPts val="0"/>
                        </a:spcAft>
                      </a:pPr>
                      <a:r>
                        <a:rPr lang="en-US" sz="1600" kern="1200">
                          <a:effectLst/>
                        </a:rPr>
                        <a:t>phone</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18.75</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5.77  (3.25)</a:t>
                      </a:r>
                      <a:endParaRPr lang="en-US" sz="1600">
                        <a:effectLst/>
                        <a:latin typeface="Times New Roman"/>
                        <a:ea typeface="Times New Roman"/>
                      </a:endParaRPr>
                    </a:p>
                  </a:txBody>
                  <a:tcPr anchor="ctr"/>
                </a:tc>
              </a:tr>
              <a:tr h="345865">
                <a:tc>
                  <a:txBody>
                    <a:bodyPr/>
                    <a:lstStyle/>
                    <a:p>
                      <a:pPr eaLnBrk="0" fontAlgn="base" hangingPunct="0">
                        <a:lnSpc>
                          <a:spcPct val="115000"/>
                        </a:lnSpc>
                        <a:spcAft>
                          <a:spcPts val="0"/>
                        </a:spcAft>
                      </a:pPr>
                      <a:r>
                        <a:rPr lang="en-US" sz="1600" kern="1200">
                          <a:effectLst/>
                        </a:rPr>
                        <a:t>tv</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-1.09</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10.41  (-0.11)</a:t>
                      </a:r>
                      <a:endParaRPr lang="en-US" sz="1600">
                        <a:effectLst/>
                        <a:latin typeface="Times New Roman"/>
                        <a:ea typeface="Times New Roman"/>
                      </a:endParaRPr>
                    </a:p>
                  </a:txBody>
                  <a:tcPr anchor="ctr"/>
                </a:tc>
              </a:tr>
              <a:tr h="345865">
                <a:tc>
                  <a:txBody>
                    <a:bodyPr/>
                    <a:lstStyle/>
                    <a:p>
                      <a:pPr eaLnBrk="0" fontAlgn="base" hangingPunct="0">
                        <a:lnSpc>
                          <a:spcPct val="115000"/>
                        </a:lnSpc>
                        <a:spcAft>
                          <a:spcPts val="0"/>
                        </a:spcAft>
                      </a:pPr>
                      <a:r>
                        <a:rPr lang="en-US" sz="1600" kern="1200">
                          <a:effectLst/>
                        </a:rPr>
                        <a:t>computer</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17.66</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2.45  (7.20)</a:t>
                      </a:r>
                      <a:endParaRPr lang="en-US" sz="1600" dirty="0">
                        <a:effectLst/>
                        <a:latin typeface="Times New Roman"/>
                        <a:ea typeface="Times New Roman"/>
                      </a:endParaRPr>
                    </a:p>
                  </a:txBody>
                  <a:tcPr anchor="ctr"/>
                </a:tc>
              </a:tr>
              <a:tr h="345865">
                <a:tc>
                  <a:txBody>
                    <a:bodyPr/>
                    <a:lstStyle/>
                    <a:p>
                      <a:pPr eaLnBrk="0" fontAlgn="base" hangingPunct="0">
                        <a:lnSpc>
                          <a:spcPct val="115000"/>
                        </a:lnSpc>
                        <a:spcAft>
                          <a:spcPts val="0"/>
                        </a:spcAft>
                      </a:pPr>
                      <a:r>
                        <a:rPr lang="en-US" sz="1600" kern="1200">
                          <a:effectLst/>
                        </a:rPr>
                        <a:t>cars</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-.56</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2.25  (-0.25)</a:t>
                      </a:r>
                      <a:endParaRPr lang="en-US" sz="1600" dirty="0">
                        <a:effectLst/>
                        <a:latin typeface="Times New Roman"/>
                        <a:ea typeface="Times New Roman"/>
                      </a:endParaRPr>
                    </a:p>
                  </a:txBody>
                  <a:tcPr anchor="ctr"/>
                </a:tc>
              </a:tr>
              <a:tr h="345865">
                <a:tc>
                  <a:txBody>
                    <a:bodyPr/>
                    <a:lstStyle/>
                    <a:p>
                      <a:pPr eaLnBrk="0" fontAlgn="base" hangingPunct="0">
                        <a:lnSpc>
                          <a:spcPct val="115000"/>
                        </a:lnSpc>
                        <a:spcAft>
                          <a:spcPts val="0"/>
                        </a:spcAft>
                      </a:pPr>
                      <a:r>
                        <a:rPr lang="en-US" sz="1600" kern="1200">
                          <a:effectLst/>
                        </a:rPr>
                        <a:t>literature</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35.91</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2.48  (14.47)</a:t>
                      </a:r>
                      <a:endParaRPr lang="en-US" sz="1600" dirty="0">
                        <a:effectLst/>
                        <a:latin typeface="Times New Roman"/>
                        <a:ea typeface="Times New Roman"/>
                      </a:endParaRPr>
                    </a:p>
                  </a:txBody>
                  <a:tcPr anchor="ctr"/>
                </a:tc>
              </a:tr>
            </a:tbl>
          </a:graphicData>
        </a:graphic>
      </p:graphicFrame>
      <p:sp>
        <p:nvSpPr>
          <p:cNvPr id="3" name="Rectangle 2"/>
          <p:cNvSpPr/>
          <p:nvPr/>
        </p:nvSpPr>
        <p:spPr>
          <a:xfrm>
            <a:off x="1043608" y="476672"/>
            <a:ext cx="7488832" cy="646331"/>
          </a:xfrm>
          <a:prstGeom prst="rect">
            <a:avLst/>
          </a:prstGeom>
        </p:spPr>
        <p:txBody>
          <a:bodyPr wrap="square">
            <a:spAutoFit/>
          </a:bodyPr>
          <a:lstStyle/>
          <a:p>
            <a:pPr lvl="0" fontAlgn="base">
              <a:spcBef>
                <a:spcPct val="0"/>
              </a:spcBef>
              <a:spcAft>
                <a:spcPct val="0"/>
              </a:spcAft>
            </a:pPr>
            <a:r>
              <a:rPr kumimoji="0" lang="en-US" alt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2:</a:t>
            </a:r>
            <a:r>
              <a:rPr kumimoji="0" lang="en-US"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Regression of PISA Reading Scores on Various Indicators of Circumstances</a:t>
            </a:r>
            <a:r>
              <a:rPr kumimoji="0" lang="tr-TR"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(continued)</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477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20348692"/>
              </p:ext>
            </p:extLst>
          </p:nvPr>
        </p:nvGraphicFramePr>
        <p:xfrm>
          <a:off x="1259632" y="548678"/>
          <a:ext cx="5422603" cy="5578519"/>
        </p:xfrm>
        <a:graphic>
          <a:graphicData uri="http://schemas.openxmlformats.org/drawingml/2006/table">
            <a:tbl>
              <a:tblPr>
                <a:tableStyleId>{5C22544A-7EE6-4342-B048-85BDC9FD1C3A}</a:tableStyleId>
              </a:tblPr>
              <a:tblGrid>
                <a:gridCol w="1735447"/>
                <a:gridCol w="1451937"/>
                <a:gridCol w="2235219"/>
              </a:tblGrid>
              <a:tr h="348593">
                <a:tc>
                  <a:txBody>
                    <a:bodyPr/>
                    <a:lstStyle/>
                    <a:p>
                      <a:pPr eaLnBrk="0" fontAlgn="base" hangingPunct="0">
                        <a:lnSpc>
                          <a:spcPct val="115000"/>
                        </a:lnSpc>
                        <a:spcAft>
                          <a:spcPts val="0"/>
                        </a:spcAft>
                      </a:pPr>
                      <a:r>
                        <a:rPr lang="en-US" sz="1600" kern="1200" dirty="0">
                          <a:effectLst/>
                        </a:rPr>
                        <a:t>poetry</a:t>
                      </a:r>
                      <a:endParaRPr lang="en-US" sz="1600" dirty="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a:effectLst/>
                        </a:rPr>
                        <a:t>-16.84</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a:effectLst/>
                        </a:rPr>
                        <a:t>2.36  (-7.12)</a:t>
                      </a:r>
                      <a:endParaRPr lang="en-US" sz="1600">
                        <a:effectLst/>
                        <a:latin typeface="Times New Roman"/>
                        <a:ea typeface="Times New Roman"/>
                      </a:endParaRPr>
                    </a:p>
                  </a:txBody>
                  <a:tcPr marL="85719" marR="85719" marT="42859" marB="42859" anchor="ctr"/>
                </a:tc>
              </a:tr>
              <a:tr h="348593">
                <a:tc>
                  <a:txBody>
                    <a:bodyPr/>
                    <a:lstStyle/>
                    <a:p>
                      <a:pPr eaLnBrk="0" fontAlgn="base" hangingPunct="0">
                        <a:lnSpc>
                          <a:spcPct val="115000"/>
                        </a:lnSpc>
                        <a:spcAft>
                          <a:spcPts val="0"/>
                        </a:spcAft>
                      </a:pPr>
                      <a:r>
                        <a:rPr lang="en-US" sz="1600" kern="1200">
                          <a:effectLst/>
                        </a:rPr>
                        <a:t>art</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dirty="0">
                          <a:effectLst/>
                        </a:rPr>
                        <a:t>4.45</a:t>
                      </a:r>
                      <a:endParaRPr lang="en-US" sz="1600" dirty="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dirty="0">
                          <a:effectLst/>
                        </a:rPr>
                        <a:t>2.30  (1.93)</a:t>
                      </a:r>
                      <a:endParaRPr lang="en-US" sz="1600" dirty="0">
                        <a:effectLst/>
                        <a:latin typeface="Times New Roman"/>
                        <a:ea typeface="Times New Roman"/>
                      </a:endParaRPr>
                    </a:p>
                  </a:txBody>
                  <a:tcPr marL="85719" marR="85719" marT="42859" marB="42859" anchor="ctr"/>
                </a:tc>
              </a:tr>
              <a:tr h="348593">
                <a:tc>
                  <a:txBody>
                    <a:bodyPr/>
                    <a:lstStyle/>
                    <a:p>
                      <a:pPr eaLnBrk="0" fontAlgn="base" hangingPunct="0">
                        <a:lnSpc>
                          <a:spcPct val="115000"/>
                        </a:lnSpc>
                        <a:spcAft>
                          <a:spcPts val="0"/>
                        </a:spcAft>
                      </a:pPr>
                      <a:r>
                        <a:rPr lang="en-US" sz="1600" kern="1200">
                          <a:effectLst/>
                        </a:rPr>
                        <a:t>marmara</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a:effectLst/>
                        </a:rPr>
                        <a:t>21.76</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dirty="0">
                          <a:effectLst/>
                        </a:rPr>
                        <a:t>4.63  (4.70)</a:t>
                      </a:r>
                      <a:endParaRPr lang="en-US" sz="1600" dirty="0">
                        <a:effectLst/>
                        <a:latin typeface="Times New Roman"/>
                        <a:ea typeface="Times New Roman"/>
                      </a:endParaRPr>
                    </a:p>
                  </a:txBody>
                  <a:tcPr marL="85719" marR="85719" marT="42859" marB="42859" anchor="ctr"/>
                </a:tc>
              </a:tr>
              <a:tr h="348593">
                <a:tc>
                  <a:txBody>
                    <a:bodyPr/>
                    <a:lstStyle/>
                    <a:p>
                      <a:pPr eaLnBrk="0" fontAlgn="base" hangingPunct="0">
                        <a:lnSpc>
                          <a:spcPct val="115000"/>
                        </a:lnSpc>
                        <a:spcAft>
                          <a:spcPts val="0"/>
                        </a:spcAft>
                      </a:pPr>
                      <a:r>
                        <a:rPr lang="en-US" sz="1600" kern="1200">
                          <a:effectLst/>
                        </a:rPr>
                        <a:t>akdeniz</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a:effectLst/>
                        </a:rPr>
                        <a:t>38.83</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dirty="0">
                          <a:effectLst/>
                        </a:rPr>
                        <a:t>4.92  (7.88)</a:t>
                      </a:r>
                      <a:endParaRPr lang="en-US" sz="1600" dirty="0">
                        <a:effectLst/>
                        <a:latin typeface="Times New Roman"/>
                        <a:ea typeface="Times New Roman"/>
                      </a:endParaRPr>
                    </a:p>
                  </a:txBody>
                  <a:tcPr marL="85719" marR="85719" marT="42859" marB="42859" anchor="ctr"/>
                </a:tc>
              </a:tr>
              <a:tr h="348593">
                <a:tc>
                  <a:txBody>
                    <a:bodyPr/>
                    <a:lstStyle/>
                    <a:p>
                      <a:pPr eaLnBrk="0" fontAlgn="base" hangingPunct="0">
                        <a:lnSpc>
                          <a:spcPct val="115000"/>
                        </a:lnSpc>
                        <a:spcAft>
                          <a:spcPts val="0"/>
                        </a:spcAft>
                      </a:pPr>
                      <a:r>
                        <a:rPr lang="en-US" sz="1600" kern="1200">
                          <a:effectLst/>
                        </a:rPr>
                        <a:t>dogu</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a:effectLst/>
                        </a:rPr>
                        <a:t>-4.70</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dirty="0">
                          <a:effectLst/>
                        </a:rPr>
                        <a:t>5.48  (-0.86)</a:t>
                      </a:r>
                      <a:endParaRPr lang="en-US" sz="1600" dirty="0">
                        <a:effectLst/>
                        <a:latin typeface="Times New Roman"/>
                        <a:ea typeface="Times New Roman"/>
                      </a:endParaRPr>
                    </a:p>
                  </a:txBody>
                  <a:tcPr marL="85719" marR="85719" marT="42859" marB="42859" anchor="ctr"/>
                </a:tc>
              </a:tr>
              <a:tr h="348593">
                <a:tc>
                  <a:txBody>
                    <a:bodyPr/>
                    <a:lstStyle/>
                    <a:p>
                      <a:pPr eaLnBrk="0" fontAlgn="base" hangingPunct="0">
                        <a:lnSpc>
                          <a:spcPct val="115000"/>
                        </a:lnSpc>
                        <a:spcAft>
                          <a:spcPts val="0"/>
                        </a:spcAft>
                      </a:pPr>
                      <a:r>
                        <a:rPr lang="en-US" sz="1600" kern="1200">
                          <a:effectLst/>
                        </a:rPr>
                        <a:t>ege</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a:effectLst/>
                        </a:rPr>
                        <a:t>47.32</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dirty="0">
                          <a:effectLst/>
                        </a:rPr>
                        <a:t>5.09  (9.29)</a:t>
                      </a:r>
                      <a:endParaRPr lang="en-US" sz="1600" dirty="0">
                        <a:effectLst/>
                        <a:latin typeface="Times New Roman"/>
                        <a:ea typeface="Times New Roman"/>
                      </a:endParaRPr>
                    </a:p>
                  </a:txBody>
                  <a:tcPr marL="85719" marR="85719" marT="42859" marB="42859" anchor="ctr"/>
                </a:tc>
              </a:tr>
              <a:tr h="348593">
                <a:tc>
                  <a:txBody>
                    <a:bodyPr/>
                    <a:lstStyle/>
                    <a:p>
                      <a:pPr eaLnBrk="0" fontAlgn="base" hangingPunct="0">
                        <a:lnSpc>
                          <a:spcPct val="115000"/>
                        </a:lnSpc>
                        <a:spcAft>
                          <a:spcPts val="0"/>
                        </a:spcAft>
                      </a:pPr>
                      <a:r>
                        <a:rPr lang="en-US" sz="1600" kern="1200">
                          <a:effectLst/>
                        </a:rPr>
                        <a:t>guneydogu</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a:effectLst/>
                        </a:rPr>
                        <a:t>(base)</a:t>
                      </a:r>
                      <a:endParaRPr lang="en-US" sz="1600">
                        <a:effectLst/>
                        <a:latin typeface="Times New Roman"/>
                        <a:ea typeface="Times New Roman"/>
                      </a:endParaRPr>
                    </a:p>
                  </a:txBody>
                  <a:tcPr marL="85719" marR="85719" marT="42859" marB="42859" anchor="ctr"/>
                </a:tc>
                <a:tc>
                  <a:txBody>
                    <a:bodyPr/>
                    <a:lstStyle/>
                    <a:p>
                      <a:pPr>
                        <a:lnSpc>
                          <a:spcPct val="115000"/>
                        </a:lnSpc>
                      </a:pPr>
                      <a:endParaRPr lang="en-US" sz="1600" dirty="0">
                        <a:effectLst/>
                        <a:latin typeface="Calibri"/>
                      </a:endParaRPr>
                    </a:p>
                  </a:txBody>
                  <a:tcPr marL="85719" marR="85719" marT="42859" marB="42859" anchor="ctr"/>
                </a:tc>
              </a:tr>
              <a:tr h="348593">
                <a:tc>
                  <a:txBody>
                    <a:bodyPr/>
                    <a:lstStyle/>
                    <a:p>
                      <a:pPr eaLnBrk="0" fontAlgn="base" hangingPunct="0">
                        <a:lnSpc>
                          <a:spcPct val="115000"/>
                        </a:lnSpc>
                        <a:spcAft>
                          <a:spcPts val="0"/>
                        </a:spcAft>
                      </a:pPr>
                      <a:r>
                        <a:rPr lang="en-US" sz="1600" kern="1200">
                          <a:effectLst/>
                        </a:rPr>
                        <a:t>karadeniz</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a:effectLst/>
                        </a:rPr>
                        <a:t>26.77</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dirty="0">
                          <a:effectLst/>
                        </a:rPr>
                        <a:t>5.06  (5.29)</a:t>
                      </a:r>
                      <a:endParaRPr lang="en-US" sz="1600" dirty="0">
                        <a:effectLst/>
                        <a:latin typeface="Times New Roman"/>
                        <a:ea typeface="Times New Roman"/>
                      </a:endParaRPr>
                    </a:p>
                  </a:txBody>
                  <a:tcPr marL="85719" marR="85719" marT="42859" marB="42859" anchor="ctr"/>
                </a:tc>
              </a:tr>
              <a:tr h="348593">
                <a:tc>
                  <a:txBody>
                    <a:bodyPr/>
                    <a:lstStyle/>
                    <a:p>
                      <a:pPr eaLnBrk="0" fontAlgn="base" hangingPunct="0">
                        <a:lnSpc>
                          <a:spcPct val="115000"/>
                        </a:lnSpc>
                        <a:spcAft>
                          <a:spcPts val="0"/>
                        </a:spcAft>
                      </a:pPr>
                      <a:r>
                        <a:rPr lang="en-US" sz="1600" kern="1200">
                          <a:effectLst/>
                        </a:rPr>
                        <a:t>icanadolu</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a:effectLst/>
                        </a:rPr>
                        <a:t>30.72</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dirty="0">
                          <a:effectLst/>
                        </a:rPr>
                        <a:t>4.84  (6.34)</a:t>
                      </a:r>
                      <a:endParaRPr lang="en-US" sz="1600" dirty="0">
                        <a:effectLst/>
                        <a:latin typeface="Times New Roman"/>
                        <a:ea typeface="Times New Roman"/>
                      </a:endParaRPr>
                    </a:p>
                  </a:txBody>
                  <a:tcPr marL="85719" marR="85719" marT="42859" marB="42859" anchor="ctr"/>
                </a:tc>
              </a:tr>
              <a:tr h="348593">
                <a:tc>
                  <a:txBody>
                    <a:bodyPr/>
                    <a:lstStyle/>
                    <a:p>
                      <a:pPr eaLnBrk="0" fontAlgn="base" hangingPunct="0">
                        <a:lnSpc>
                          <a:spcPct val="115000"/>
                        </a:lnSpc>
                        <a:spcAft>
                          <a:spcPts val="0"/>
                        </a:spcAft>
                      </a:pPr>
                      <a:r>
                        <a:rPr lang="en-US" sz="1600" kern="1200">
                          <a:effectLst/>
                        </a:rPr>
                        <a:t>_cons</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a:effectLst/>
                        </a:rPr>
                        <a:t>338.47</a:t>
                      </a:r>
                      <a:endParaRPr lang="en-US" sz="16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600" kern="1200" dirty="0">
                          <a:effectLst/>
                        </a:rPr>
                        <a:t>13.13  (25.78)</a:t>
                      </a:r>
                      <a:endParaRPr lang="en-US" sz="1600" dirty="0">
                        <a:effectLst/>
                        <a:latin typeface="Times New Roman"/>
                        <a:ea typeface="Times New Roman"/>
                      </a:endParaRPr>
                    </a:p>
                  </a:txBody>
                  <a:tcPr marL="85719" marR="85719" marT="42859" marB="42859" anchor="ctr"/>
                </a:tc>
              </a:tr>
              <a:tr h="348593">
                <a:tc>
                  <a:txBody>
                    <a:bodyPr/>
                    <a:lstStyle/>
                    <a:p>
                      <a:pPr eaLnBrk="0" fontAlgn="base" hangingPunct="0">
                        <a:lnSpc>
                          <a:spcPct val="115000"/>
                        </a:lnSpc>
                        <a:spcAft>
                          <a:spcPts val="0"/>
                        </a:spcAft>
                      </a:pPr>
                      <a:r>
                        <a:rPr lang="en-US" sz="1600" kern="1200">
                          <a:effectLst/>
                        </a:rPr>
                        <a:t>Number of obs</a:t>
                      </a:r>
                      <a:endParaRPr lang="en-US" sz="16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600" kern="1200">
                          <a:effectLst/>
                        </a:rPr>
                        <a:t>= 4942</a:t>
                      </a:r>
                      <a:endParaRPr lang="en-US" sz="16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600" dirty="0">
                          <a:effectLst/>
                        </a:rPr>
                        <a:t> </a:t>
                      </a:r>
                      <a:endParaRPr lang="en-US" sz="1600" dirty="0">
                        <a:effectLst/>
                        <a:latin typeface="Times New Roman"/>
                        <a:ea typeface="Times New Roman"/>
                      </a:endParaRPr>
                    </a:p>
                  </a:txBody>
                  <a:tcPr marL="0" marR="0" marT="0" marB="0" anchor="ctr"/>
                </a:tc>
              </a:tr>
              <a:tr h="348593">
                <a:tc>
                  <a:txBody>
                    <a:bodyPr/>
                    <a:lstStyle/>
                    <a:p>
                      <a:pPr eaLnBrk="0" fontAlgn="base" hangingPunct="0">
                        <a:lnSpc>
                          <a:spcPct val="115000"/>
                        </a:lnSpc>
                        <a:spcAft>
                          <a:spcPts val="0"/>
                        </a:spcAft>
                      </a:pPr>
                      <a:r>
                        <a:rPr lang="en-US" sz="1600" kern="1200">
                          <a:effectLst/>
                        </a:rPr>
                        <a:t>F( 30, 4911)</a:t>
                      </a:r>
                      <a:endParaRPr lang="en-US" sz="16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600" kern="1200">
                          <a:effectLst/>
                        </a:rPr>
                        <a:t>= 59.61</a:t>
                      </a:r>
                      <a:endParaRPr lang="en-US" sz="16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600" dirty="0">
                          <a:effectLst/>
                        </a:rPr>
                        <a:t> </a:t>
                      </a:r>
                      <a:endParaRPr lang="en-US" sz="1600" dirty="0">
                        <a:effectLst/>
                        <a:latin typeface="Times New Roman"/>
                        <a:ea typeface="Times New Roman"/>
                      </a:endParaRPr>
                    </a:p>
                  </a:txBody>
                  <a:tcPr marL="0" marR="0" marT="0" marB="0" anchor="ctr"/>
                </a:tc>
              </a:tr>
              <a:tr h="348593">
                <a:tc>
                  <a:txBody>
                    <a:bodyPr/>
                    <a:lstStyle/>
                    <a:p>
                      <a:pPr eaLnBrk="0" fontAlgn="base" hangingPunct="0">
                        <a:lnSpc>
                          <a:spcPct val="115000"/>
                        </a:lnSpc>
                        <a:spcAft>
                          <a:spcPts val="0"/>
                        </a:spcAft>
                      </a:pPr>
                      <a:r>
                        <a:rPr lang="en-US" sz="1600" kern="1200">
                          <a:effectLst/>
                        </a:rPr>
                        <a:t>Prob&gt; F</a:t>
                      </a:r>
                      <a:endParaRPr lang="en-US" sz="16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600" kern="1200">
                          <a:effectLst/>
                        </a:rPr>
                        <a:t>= 0.0000</a:t>
                      </a:r>
                      <a:endParaRPr lang="en-US" sz="16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600" dirty="0">
                          <a:effectLst/>
                        </a:rPr>
                        <a:t> </a:t>
                      </a:r>
                      <a:endParaRPr lang="en-US" sz="1600" dirty="0">
                        <a:effectLst/>
                        <a:latin typeface="Times New Roman"/>
                        <a:ea typeface="Times New Roman"/>
                      </a:endParaRPr>
                    </a:p>
                  </a:txBody>
                  <a:tcPr marL="0" marR="0" marT="0" marB="0" anchor="ctr"/>
                </a:tc>
              </a:tr>
              <a:tr h="348593">
                <a:tc>
                  <a:txBody>
                    <a:bodyPr/>
                    <a:lstStyle/>
                    <a:p>
                      <a:pPr eaLnBrk="0" fontAlgn="base" hangingPunct="0">
                        <a:lnSpc>
                          <a:spcPct val="115000"/>
                        </a:lnSpc>
                        <a:spcAft>
                          <a:spcPts val="0"/>
                        </a:spcAft>
                      </a:pPr>
                      <a:r>
                        <a:rPr lang="en-US" sz="1600" kern="1200">
                          <a:effectLst/>
                        </a:rPr>
                        <a:t>R-squared</a:t>
                      </a:r>
                      <a:endParaRPr lang="en-US" sz="16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600" kern="1200">
                          <a:effectLst/>
                        </a:rPr>
                        <a:t>= 0.2669</a:t>
                      </a:r>
                      <a:endParaRPr lang="en-US" sz="16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600" dirty="0">
                          <a:effectLst/>
                        </a:rPr>
                        <a:t> </a:t>
                      </a:r>
                      <a:endParaRPr lang="en-US" sz="1600" dirty="0">
                        <a:effectLst/>
                        <a:latin typeface="Times New Roman"/>
                        <a:ea typeface="Times New Roman"/>
                      </a:endParaRPr>
                    </a:p>
                  </a:txBody>
                  <a:tcPr marL="0" marR="0" marT="0" marB="0" anchor="ctr"/>
                </a:tc>
              </a:tr>
              <a:tr h="348593">
                <a:tc>
                  <a:txBody>
                    <a:bodyPr/>
                    <a:lstStyle/>
                    <a:p>
                      <a:pPr eaLnBrk="0" fontAlgn="base" hangingPunct="0">
                        <a:lnSpc>
                          <a:spcPct val="115000"/>
                        </a:lnSpc>
                        <a:spcAft>
                          <a:spcPts val="0"/>
                        </a:spcAft>
                      </a:pPr>
                      <a:r>
                        <a:rPr lang="en-US" sz="1600" kern="1200">
                          <a:effectLst/>
                        </a:rPr>
                        <a:t>Adj R-squared</a:t>
                      </a:r>
                      <a:endParaRPr lang="en-US" sz="16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600" kern="1200">
                          <a:effectLst/>
                        </a:rPr>
                        <a:t>= 0.2625</a:t>
                      </a:r>
                      <a:endParaRPr lang="en-US" sz="16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600" dirty="0">
                          <a:effectLst/>
                        </a:rPr>
                        <a:t> </a:t>
                      </a:r>
                      <a:endParaRPr lang="en-US" sz="1600" dirty="0">
                        <a:effectLst/>
                        <a:latin typeface="Times New Roman"/>
                        <a:ea typeface="Times New Roman"/>
                      </a:endParaRPr>
                    </a:p>
                  </a:txBody>
                  <a:tcPr marL="0" marR="0" marT="0" marB="0" anchor="ctr"/>
                </a:tc>
              </a:tr>
              <a:tr h="348593">
                <a:tc>
                  <a:txBody>
                    <a:bodyPr/>
                    <a:lstStyle/>
                    <a:p>
                      <a:pPr eaLnBrk="0" fontAlgn="base" hangingPunct="0">
                        <a:lnSpc>
                          <a:spcPct val="115000"/>
                        </a:lnSpc>
                        <a:spcAft>
                          <a:spcPts val="0"/>
                        </a:spcAft>
                      </a:pPr>
                      <a:r>
                        <a:rPr lang="en-US" sz="1600" kern="1200">
                          <a:effectLst/>
                        </a:rPr>
                        <a:t>Root MSE</a:t>
                      </a:r>
                      <a:endParaRPr lang="en-US" sz="16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600" kern="1200">
                          <a:effectLst/>
                        </a:rPr>
                        <a:t>= 76.719</a:t>
                      </a:r>
                      <a:endParaRPr lang="en-US" sz="16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600" dirty="0">
                          <a:effectLst/>
                        </a:rPr>
                        <a:t> </a:t>
                      </a:r>
                      <a:endParaRPr lang="en-US" sz="1600" dirty="0">
                        <a:effectLst/>
                        <a:latin typeface="Times New Roman"/>
                        <a:ea typeface="Times New Roman"/>
                      </a:endParaRPr>
                    </a:p>
                  </a:txBody>
                  <a:tcPr marL="0" marR="0" marT="0" marB="0" anchor="ctr"/>
                </a:tc>
              </a:tr>
            </a:tbl>
          </a:graphicData>
        </a:graphic>
      </p:graphicFrame>
    </p:spTree>
    <p:extLst>
      <p:ext uri="{BB962C8B-B14F-4D97-AF65-F5344CB8AC3E}">
        <p14:creationId xmlns:p14="http://schemas.microsoft.com/office/powerpoint/2010/main" val="3047503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49617585"/>
              </p:ext>
            </p:extLst>
          </p:nvPr>
        </p:nvGraphicFramePr>
        <p:xfrm>
          <a:off x="2195736" y="908720"/>
          <a:ext cx="4502150" cy="5517896"/>
        </p:xfrm>
        <a:graphic>
          <a:graphicData uri="http://schemas.openxmlformats.org/drawingml/2006/table">
            <a:tbl>
              <a:tblPr>
                <a:tableStyleId>{5C22544A-7EE6-4342-B048-85BDC9FD1C3A}</a:tableStyleId>
              </a:tblPr>
              <a:tblGrid>
                <a:gridCol w="1371600"/>
                <a:gridCol w="1295400"/>
                <a:gridCol w="1835150"/>
              </a:tblGrid>
              <a:tr h="244475">
                <a:tc>
                  <a:txBody>
                    <a:bodyPr/>
                    <a:lstStyle/>
                    <a:p>
                      <a:pPr eaLnBrk="0" fontAlgn="base" hangingPunct="0">
                        <a:lnSpc>
                          <a:spcPct val="115000"/>
                        </a:lnSpc>
                        <a:spcAft>
                          <a:spcPts val="0"/>
                        </a:spcAft>
                      </a:pPr>
                      <a:r>
                        <a:rPr lang="en-US" sz="1600" kern="1200" dirty="0">
                          <a:effectLst/>
                        </a:rPr>
                        <a:t>PVMATH</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err="1">
                          <a:effectLst/>
                        </a:rPr>
                        <a:t>Coef</a:t>
                      </a:r>
                      <a:r>
                        <a:rPr lang="en-US" sz="1600" kern="1200" dirty="0">
                          <a:effectLst/>
                        </a:rPr>
                        <a:t>.</a:t>
                      </a:r>
                      <a:endParaRPr lang="en-US" sz="1600" dirty="0">
                        <a:effectLst/>
                        <a:latin typeface="Times New Roman"/>
                        <a:ea typeface="Times New Roman"/>
                      </a:endParaRPr>
                    </a:p>
                  </a:txBody>
                  <a:tcPr anchor="ctr"/>
                </a:tc>
                <a:tc>
                  <a:txBody>
                    <a:bodyPr/>
                    <a:lstStyle/>
                    <a:p>
                      <a:pPr eaLnBrk="0" fontAlgn="base" hangingPunct="0">
                        <a:lnSpc>
                          <a:spcPct val="115000"/>
                        </a:lnSpc>
                        <a:spcAft>
                          <a:spcPts val="0"/>
                        </a:spcAft>
                      </a:pPr>
                      <a:r>
                        <a:rPr lang="en-US" sz="1600" kern="1200">
                          <a:effectLst/>
                        </a:rPr>
                        <a:t>Std. Err. (T- Statictics)</a:t>
                      </a:r>
                      <a:endParaRPr lang="en-US" sz="16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female</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-19.03</a:t>
                      </a:r>
                      <a:endParaRPr lang="en-US" sz="1600" dirty="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2.27  (-8.35)</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noeducation</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23.86</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6.55  (3.64)</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secondary</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22.57</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6.37  (3.54)</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primary</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22.55</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6.11  (3.69)</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tertiary</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29.99</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5.28  (5.68)</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noeducatio~m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-5.96</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9.39  (-0.63)</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secondary_m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-1.75</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7.89  (-0.22)</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primary_m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-5.37</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7.92  (-0.68)</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tertiary_m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21.37</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3.82  (5.59)</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legislator~m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22.21</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6.63  (3.35)</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services_m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13.08</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6.61  (1.98)</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skilleda_m</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17.59</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6.63  (2.65)</a:t>
                      </a:r>
                      <a:endParaRPr lang="en-US" sz="1600" dirty="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600" kern="1200">
                          <a:effectLst/>
                        </a:rPr>
                        <a:t>language</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a:effectLst/>
                        </a:rPr>
                        <a:t>-4.86</a:t>
                      </a:r>
                      <a:endParaRPr lang="en-US" sz="16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600" kern="1200" dirty="0">
                          <a:effectLst/>
                        </a:rPr>
                        <a:t>7.17  (-0.68)</a:t>
                      </a:r>
                      <a:endParaRPr lang="en-US" sz="1600" dirty="0">
                        <a:effectLst/>
                        <a:latin typeface="Times New Roman"/>
                        <a:ea typeface="Times New Roman"/>
                      </a:endParaRPr>
                    </a:p>
                  </a:txBody>
                  <a:tcPr anchor="ctr"/>
                </a:tc>
              </a:tr>
            </a:tbl>
          </a:graphicData>
        </a:graphic>
      </p:graphicFrame>
      <p:sp>
        <p:nvSpPr>
          <p:cNvPr id="3" name="Rectangle 1"/>
          <p:cNvSpPr>
            <a:spLocks noChangeArrowheads="1"/>
          </p:cNvSpPr>
          <p:nvPr/>
        </p:nvSpPr>
        <p:spPr bwMode="auto">
          <a:xfrm>
            <a:off x="1763688" y="2606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3:</a:t>
            </a:r>
            <a:r>
              <a:rPr kumimoji="0" lang="en-US"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Regression of PISA Mathematics Scores on Various Indicators of Circumstances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88048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320925" y="2656173"/>
          <a:ext cx="4502150" cy="2307848"/>
        </p:xfrm>
        <a:graphic>
          <a:graphicData uri="http://schemas.openxmlformats.org/drawingml/2006/table">
            <a:tbl>
              <a:tblPr>
                <a:tableStyleId>{5C22544A-7EE6-4342-B048-85BDC9FD1C3A}</a:tableStyleId>
              </a:tblPr>
              <a:tblGrid>
                <a:gridCol w="1371600"/>
                <a:gridCol w="1295400"/>
                <a:gridCol w="1835150"/>
              </a:tblGrid>
              <a:tr h="244475">
                <a:tc>
                  <a:txBody>
                    <a:bodyPr/>
                    <a:lstStyle/>
                    <a:p>
                      <a:pPr eaLnBrk="0" fontAlgn="base" hangingPunct="0">
                        <a:lnSpc>
                          <a:spcPct val="115000"/>
                        </a:lnSpc>
                        <a:spcAft>
                          <a:spcPts val="0"/>
                        </a:spcAft>
                      </a:pPr>
                      <a:r>
                        <a:rPr lang="en-US" sz="1200" kern="1200">
                          <a:effectLst/>
                        </a:rPr>
                        <a:t>migrant</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7.57</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6.88  (1.10)</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book</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15.37</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1.22  (12.55)</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dishwasher</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1.14</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2.58  (0.44)</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dvd</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.69</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2.66  (0.26)</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phone</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26.60</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6.17  (4.31)</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tv</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10.10</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11.12  (0.91)</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computer</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22.48</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2.62  (8.57)</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cars</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3.19</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dirty="0">
                          <a:effectLst/>
                        </a:rPr>
                        <a:t>2.40  (1.33)</a:t>
                      </a:r>
                      <a:endParaRPr lang="en-US" sz="1200" dirty="0">
                        <a:effectLst/>
                        <a:latin typeface="Times New Roman"/>
                        <a:ea typeface="Times New Roman"/>
                      </a:endParaRPr>
                    </a:p>
                  </a:txBody>
                  <a:tcPr anchor="ctr"/>
                </a:tc>
              </a:tr>
            </a:tbl>
          </a:graphicData>
        </a:graphic>
      </p:graphicFrame>
      <p:sp>
        <p:nvSpPr>
          <p:cNvPr id="3" name="Rectangle 2"/>
          <p:cNvSpPr/>
          <p:nvPr/>
        </p:nvSpPr>
        <p:spPr>
          <a:xfrm>
            <a:off x="323528" y="476672"/>
            <a:ext cx="8424936" cy="646331"/>
          </a:xfrm>
          <a:prstGeom prst="rect">
            <a:avLst/>
          </a:prstGeom>
        </p:spPr>
        <p:txBody>
          <a:bodyPr wrap="square">
            <a:spAutoFit/>
          </a:bodyPr>
          <a:lstStyle/>
          <a:p>
            <a:pPr lvl="0" fontAlgn="base">
              <a:spcBef>
                <a:spcPct val="0"/>
              </a:spcBef>
              <a:spcAft>
                <a:spcPct val="0"/>
              </a:spcAft>
            </a:pPr>
            <a:r>
              <a:rPr kumimoji="0" lang="en-US" alt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3:</a:t>
            </a:r>
            <a:r>
              <a:rPr kumimoji="0" lang="en-US"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Regression of PISA Mathematics Scores on Various Indicators of Circumstances</a:t>
            </a:r>
            <a:r>
              <a:rPr kumimoji="0" lang="tr-TR"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(continued)</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20391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461765" y="1600198"/>
          <a:ext cx="4220469" cy="4525968"/>
        </p:xfrm>
        <a:graphic>
          <a:graphicData uri="http://schemas.openxmlformats.org/drawingml/2006/table">
            <a:tbl>
              <a:tblPr>
                <a:tableStyleId>{5C22544A-7EE6-4342-B048-85BDC9FD1C3A}</a:tableStyleId>
              </a:tblPr>
              <a:tblGrid>
                <a:gridCol w="1284878"/>
                <a:gridCol w="1213497"/>
                <a:gridCol w="1722094"/>
              </a:tblGrid>
              <a:tr h="282873">
                <a:tc>
                  <a:txBody>
                    <a:bodyPr/>
                    <a:lstStyle/>
                    <a:p>
                      <a:pPr eaLnBrk="0" fontAlgn="base" hangingPunct="0">
                        <a:lnSpc>
                          <a:spcPct val="115000"/>
                        </a:lnSpc>
                        <a:spcAft>
                          <a:spcPts val="0"/>
                        </a:spcAft>
                      </a:pPr>
                      <a:r>
                        <a:rPr lang="en-US" sz="1100" kern="1200">
                          <a:effectLst/>
                        </a:rPr>
                        <a:t>literature</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31.71</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2.65  (11.96)</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poetry</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-18.17</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2.52  (-7.19)</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art</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-.72</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2.46  (-0.29)</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marmara</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17.05</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4.95  (3.44)</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akdeniz</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45.80</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5.26  (8.70)</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dogu</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-6.21</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5.86  (-1.06)</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ege</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47.36</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5.44  (8.70)</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karadeniz</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31.65</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5.41  (5.85)</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icanadolu</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37.49</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5.17  (7.24)</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_cons</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275.22</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14.03  (19.61)</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Number of obs</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4942</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a:effectLst/>
                        </a:rPr>
                        <a:t> </a:t>
                      </a:r>
                      <a:endParaRPr lang="en-US" sz="1100">
                        <a:effectLst/>
                        <a:latin typeface="Times New Roman"/>
                        <a:ea typeface="Times New Roman"/>
                      </a:endParaRPr>
                    </a:p>
                  </a:txBody>
                  <a:tcPr marL="0" marR="0" marT="0" marB="0" anchor="ctr"/>
                </a:tc>
              </a:tr>
              <a:tr h="282873">
                <a:tc>
                  <a:txBody>
                    <a:bodyPr/>
                    <a:lstStyle/>
                    <a:p>
                      <a:pPr eaLnBrk="0" fontAlgn="base" hangingPunct="0">
                        <a:lnSpc>
                          <a:spcPct val="115000"/>
                        </a:lnSpc>
                        <a:spcAft>
                          <a:spcPts val="0"/>
                        </a:spcAft>
                      </a:pPr>
                      <a:r>
                        <a:rPr lang="en-US" sz="1100" kern="1200">
                          <a:effectLst/>
                        </a:rPr>
                        <a:t>F( 30, 4911)</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59.61</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a:effectLst/>
                        </a:rPr>
                        <a:t> </a:t>
                      </a:r>
                      <a:endParaRPr lang="en-US" sz="1100">
                        <a:effectLst/>
                        <a:latin typeface="Times New Roman"/>
                        <a:ea typeface="Times New Roman"/>
                      </a:endParaRPr>
                    </a:p>
                  </a:txBody>
                  <a:tcPr marL="0" marR="0" marT="0" marB="0" anchor="ctr"/>
                </a:tc>
              </a:tr>
              <a:tr h="282873">
                <a:tc>
                  <a:txBody>
                    <a:bodyPr/>
                    <a:lstStyle/>
                    <a:p>
                      <a:pPr eaLnBrk="0" fontAlgn="base" hangingPunct="0">
                        <a:lnSpc>
                          <a:spcPct val="115000"/>
                        </a:lnSpc>
                        <a:spcAft>
                          <a:spcPts val="0"/>
                        </a:spcAft>
                      </a:pPr>
                      <a:r>
                        <a:rPr lang="en-US" sz="1100" kern="1200">
                          <a:effectLst/>
                        </a:rPr>
                        <a:t>Prob&gt; F</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0.0000</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a:effectLst/>
                        </a:rPr>
                        <a:t> </a:t>
                      </a:r>
                      <a:endParaRPr lang="en-US" sz="1100">
                        <a:effectLst/>
                        <a:latin typeface="Times New Roman"/>
                        <a:ea typeface="Times New Roman"/>
                      </a:endParaRPr>
                    </a:p>
                  </a:txBody>
                  <a:tcPr marL="0" marR="0" marT="0" marB="0" anchor="ctr"/>
                </a:tc>
              </a:tr>
              <a:tr h="282873">
                <a:tc>
                  <a:txBody>
                    <a:bodyPr/>
                    <a:lstStyle/>
                    <a:p>
                      <a:pPr eaLnBrk="0" fontAlgn="base" hangingPunct="0">
                        <a:lnSpc>
                          <a:spcPct val="115000"/>
                        </a:lnSpc>
                        <a:spcAft>
                          <a:spcPts val="0"/>
                        </a:spcAft>
                      </a:pPr>
                      <a:r>
                        <a:rPr lang="en-US" sz="1100" kern="1200">
                          <a:effectLst/>
                        </a:rPr>
                        <a:t>R-squared</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0.2669</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a:effectLst/>
                        </a:rPr>
                        <a:t> </a:t>
                      </a:r>
                      <a:endParaRPr lang="en-US" sz="1100">
                        <a:effectLst/>
                        <a:latin typeface="Times New Roman"/>
                        <a:ea typeface="Times New Roman"/>
                      </a:endParaRPr>
                    </a:p>
                  </a:txBody>
                  <a:tcPr marL="0" marR="0" marT="0" marB="0" anchor="ctr"/>
                </a:tc>
              </a:tr>
              <a:tr h="282873">
                <a:tc>
                  <a:txBody>
                    <a:bodyPr/>
                    <a:lstStyle/>
                    <a:p>
                      <a:pPr eaLnBrk="0" fontAlgn="base" hangingPunct="0">
                        <a:lnSpc>
                          <a:spcPct val="115000"/>
                        </a:lnSpc>
                        <a:spcAft>
                          <a:spcPts val="0"/>
                        </a:spcAft>
                      </a:pPr>
                      <a:r>
                        <a:rPr lang="en-US" sz="1100" kern="1200">
                          <a:effectLst/>
                        </a:rPr>
                        <a:t>Adj R-squared</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0.2625</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a:effectLst/>
                        </a:rPr>
                        <a:t> </a:t>
                      </a:r>
                      <a:endParaRPr lang="en-US" sz="1100">
                        <a:effectLst/>
                        <a:latin typeface="Times New Roman"/>
                        <a:ea typeface="Times New Roman"/>
                      </a:endParaRPr>
                    </a:p>
                  </a:txBody>
                  <a:tcPr marL="0" marR="0" marT="0" marB="0" anchor="ctr"/>
                </a:tc>
              </a:tr>
              <a:tr h="282873">
                <a:tc>
                  <a:txBody>
                    <a:bodyPr/>
                    <a:lstStyle/>
                    <a:p>
                      <a:pPr eaLnBrk="0" fontAlgn="base" hangingPunct="0">
                        <a:lnSpc>
                          <a:spcPct val="115000"/>
                        </a:lnSpc>
                        <a:spcAft>
                          <a:spcPts val="0"/>
                        </a:spcAft>
                      </a:pPr>
                      <a:r>
                        <a:rPr lang="en-US" sz="1100" kern="1200">
                          <a:effectLst/>
                        </a:rPr>
                        <a:t>Root MSE</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76.719</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dirty="0">
                          <a:effectLst/>
                        </a:rPr>
                        <a:t> </a:t>
                      </a:r>
                      <a:endParaRPr lang="en-US" sz="1100" dirty="0">
                        <a:effectLst/>
                        <a:latin typeface="Times New Roman"/>
                        <a:ea typeface="Times New Roman"/>
                      </a:endParaRPr>
                    </a:p>
                  </a:txBody>
                  <a:tcPr marL="0" marR="0" marT="0" marB="0" anchor="ctr"/>
                </a:tc>
              </a:tr>
            </a:tbl>
          </a:graphicData>
        </a:graphic>
      </p:graphicFrame>
      <p:sp>
        <p:nvSpPr>
          <p:cNvPr id="3" name="Rectangle 2"/>
          <p:cNvSpPr/>
          <p:nvPr/>
        </p:nvSpPr>
        <p:spPr>
          <a:xfrm>
            <a:off x="827584" y="260648"/>
            <a:ext cx="7992888" cy="646331"/>
          </a:xfrm>
          <a:prstGeom prst="rect">
            <a:avLst/>
          </a:prstGeom>
        </p:spPr>
        <p:txBody>
          <a:bodyPr wrap="square">
            <a:spAutoFit/>
          </a:bodyPr>
          <a:lstStyle/>
          <a:p>
            <a:pPr lvl="0" fontAlgn="base">
              <a:spcBef>
                <a:spcPct val="0"/>
              </a:spcBef>
              <a:spcAft>
                <a:spcPct val="0"/>
              </a:spcAft>
            </a:pPr>
            <a:r>
              <a:rPr kumimoji="0" lang="en-US" alt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3:</a:t>
            </a:r>
            <a:r>
              <a:rPr kumimoji="0" lang="en-US"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Regression of PISA Mathematics Scores on Various Indicators of Circumstances</a:t>
            </a:r>
            <a:r>
              <a:rPr kumimoji="0" lang="tr-TR"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(Continued)</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2956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320925" y="1750917"/>
          <a:ext cx="4502150" cy="4038734"/>
        </p:xfrm>
        <a:graphic>
          <a:graphicData uri="http://schemas.openxmlformats.org/drawingml/2006/table">
            <a:tbl>
              <a:tblPr>
                <a:tableStyleId>{5C22544A-7EE6-4342-B048-85BDC9FD1C3A}</a:tableStyleId>
              </a:tblPr>
              <a:tblGrid>
                <a:gridCol w="1433195"/>
                <a:gridCol w="1216025"/>
                <a:gridCol w="1852930"/>
              </a:tblGrid>
              <a:tr h="244475">
                <a:tc>
                  <a:txBody>
                    <a:bodyPr/>
                    <a:lstStyle/>
                    <a:p>
                      <a:pPr eaLnBrk="0" fontAlgn="base" hangingPunct="0">
                        <a:lnSpc>
                          <a:spcPct val="115000"/>
                        </a:lnSpc>
                        <a:spcAft>
                          <a:spcPts val="0"/>
                        </a:spcAft>
                      </a:pPr>
                      <a:r>
                        <a:rPr lang="en-US" sz="1200" kern="1200">
                          <a:effectLst/>
                        </a:rPr>
                        <a:t>PVSCIE</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Coef.</a:t>
                      </a:r>
                      <a:endParaRPr lang="en-US" sz="1200">
                        <a:effectLst/>
                        <a:latin typeface="Times New Roman"/>
                        <a:ea typeface="Times New Roman"/>
                      </a:endParaRPr>
                    </a:p>
                  </a:txBody>
                  <a:tcPr anchor="ctr"/>
                </a:tc>
                <a:tc>
                  <a:txBody>
                    <a:bodyPr/>
                    <a:lstStyle/>
                    <a:p>
                      <a:pPr eaLnBrk="0" fontAlgn="base" hangingPunct="0">
                        <a:lnSpc>
                          <a:spcPct val="115000"/>
                        </a:lnSpc>
                        <a:spcAft>
                          <a:spcPts val="0"/>
                        </a:spcAft>
                      </a:pPr>
                      <a:r>
                        <a:rPr lang="en-US" sz="1200" kern="1200">
                          <a:effectLst/>
                        </a:rPr>
                        <a:t>Std. Err. (T- Statictics)</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female</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.59</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2.03  (0.29)</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noeducation</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9.89</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5.85  (1.69)</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secondary</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6.30</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5.69  (1.11)</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primary</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7.11</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5.45  (1.30)</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tertiary</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24.05</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4.71  (5.10)</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noeducatio~m</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-11.67</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8.39  (-1.39)</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secondary_m</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-5.23</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7.05  (-0.74)</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primary_m</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-9.70</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7.07  (-1.37)</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tertiary_m</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22.33</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3.41  (6.54)</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legislator~m</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14.15</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5.93  (2.39)</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services_m</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7.52</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5.91  (1.27)</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skilleda_m</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10.40</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5.92  (1.76)</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language</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1.71</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dirty="0">
                          <a:effectLst/>
                        </a:rPr>
                        <a:t>6.40  (0.27)</a:t>
                      </a:r>
                      <a:endParaRPr lang="en-US" sz="1200" dirty="0">
                        <a:effectLst/>
                        <a:latin typeface="Times New Roman"/>
                        <a:ea typeface="Times New Roman"/>
                      </a:endParaRPr>
                    </a:p>
                  </a:txBody>
                  <a:tcPr anchor="ctr"/>
                </a:tc>
              </a:tr>
            </a:tbl>
          </a:graphicData>
        </a:graphic>
      </p:graphicFrame>
      <p:sp>
        <p:nvSpPr>
          <p:cNvPr id="3" name="Rectangle 1"/>
          <p:cNvSpPr>
            <a:spLocks noChangeArrowheads="1"/>
          </p:cNvSpPr>
          <p:nvPr/>
        </p:nvSpPr>
        <p:spPr bwMode="auto">
          <a:xfrm>
            <a:off x="467544" y="4574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4:</a:t>
            </a:r>
            <a:r>
              <a:rPr kumimoji="0" lang="en-US"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Regression of PISA Science Scores on Various Indicators of Circumstances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17376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320925" y="2656173"/>
          <a:ext cx="4502150" cy="2307848"/>
        </p:xfrm>
        <a:graphic>
          <a:graphicData uri="http://schemas.openxmlformats.org/drawingml/2006/table">
            <a:tbl>
              <a:tblPr>
                <a:tableStyleId>{5C22544A-7EE6-4342-B048-85BDC9FD1C3A}</a:tableStyleId>
              </a:tblPr>
              <a:tblGrid>
                <a:gridCol w="1433195"/>
                <a:gridCol w="1216025"/>
                <a:gridCol w="1852930"/>
              </a:tblGrid>
              <a:tr h="244475">
                <a:tc>
                  <a:txBody>
                    <a:bodyPr/>
                    <a:lstStyle/>
                    <a:p>
                      <a:pPr eaLnBrk="0" fontAlgn="base" hangingPunct="0">
                        <a:lnSpc>
                          <a:spcPct val="115000"/>
                        </a:lnSpc>
                        <a:spcAft>
                          <a:spcPts val="0"/>
                        </a:spcAft>
                      </a:pPr>
                      <a:r>
                        <a:rPr lang="en-US" sz="1200" kern="1200">
                          <a:effectLst/>
                        </a:rPr>
                        <a:t>migrant</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-1.88</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6.15  (-0.31)</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book</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13.99</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1.09  (12.79)</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dishwasher</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-1.00</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2.31  (-0.44)</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dvd</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-.03</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2.38  (-0.02)</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phone</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18.16</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5.51  (3.29)</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tv</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3.74</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9.94  (0.38)</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computer</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19.01</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2.34  (8.12)</a:t>
                      </a:r>
                      <a:endParaRPr lang="en-US" sz="1200">
                        <a:effectLst/>
                        <a:latin typeface="Times New Roman"/>
                        <a:ea typeface="Times New Roman"/>
                      </a:endParaRPr>
                    </a:p>
                  </a:txBody>
                  <a:tcPr anchor="ctr"/>
                </a:tc>
              </a:tr>
              <a:tr h="244475">
                <a:tc>
                  <a:txBody>
                    <a:bodyPr/>
                    <a:lstStyle/>
                    <a:p>
                      <a:pPr eaLnBrk="0" fontAlgn="base" hangingPunct="0">
                        <a:lnSpc>
                          <a:spcPct val="115000"/>
                        </a:lnSpc>
                        <a:spcAft>
                          <a:spcPts val="0"/>
                        </a:spcAft>
                      </a:pPr>
                      <a:r>
                        <a:rPr lang="en-US" sz="1200" kern="1200">
                          <a:effectLst/>
                        </a:rPr>
                        <a:t>cars</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a:effectLst/>
                        </a:rPr>
                        <a:t>-.63</a:t>
                      </a:r>
                      <a:endParaRPr lang="en-US" sz="1200">
                        <a:effectLst/>
                        <a:latin typeface="Times New Roman"/>
                        <a:ea typeface="Times New Roman"/>
                      </a:endParaRPr>
                    </a:p>
                  </a:txBody>
                  <a:tcPr anchor="ctr"/>
                </a:tc>
                <a:tc>
                  <a:txBody>
                    <a:bodyPr/>
                    <a:lstStyle/>
                    <a:p>
                      <a:pPr algn="r" eaLnBrk="0" fontAlgn="base" hangingPunct="0">
                        <a:lnSpc>
                          <a:spcPct val="115000"/>
                        </a:lnSpc>
                        <a:spcAft>
                          <a:spcPts val="0"/>
                        </a:spcAft>
                      </a:pPr>
                      <a:r>
                        <a:rPr lang="en-US" sz="1200" kern="1200" dirty="0">
                          <a:effectLst/>
                        </a:rPr>
                        <a:t>2.14  (-0.29)</a:t>
                      </a:r>
                      <a:endParaRPr lang="en-US" sz="1200" dirty="0">
                        <a:effectLst/>
                        <a:latin typeface="Times New Roman"/>
                        <a:ea typeface="Times New Roman"/>
                      </a:endParaRPr>
                    </a:p>
                  </a:txBody>
                  <a:tcPr anchor="ctr"/>
                </a:tc>
              </a:tr>
            </a:tbl>
          </a:graphicData>
        </a:graphic>
      </p:graphicFrame>
      <p:sp>
        <p:nvSpPr>
          <p:cNvPr id="3" name="Rectangle 2"/>
          <p:cNvSpPr/>
          <p:nvPr/>
        </p:nvSpPr>
        <p:spPr>
          <a:xfrm>
            <a:off x="611560" y="404664"/>
            <a:ext cx="8280920" cy="646331"/>
          </a:xfrm>
          <a:prstGeom prst="rect">
            <a:avLst/>
          </a:prstGeom>
        </p:spPr>
        <p:txBody>
          <a:bodyPr wrap="square">
            <a:spAutoFit/>
          </a:bodyPr>
          <a:lstStyle/>
          <a:p>
            <a:pPr lvl="0" fontAlgn="base">
              <a:spcBef>
                <a:spcPct val="0"/>
              </a:spcBef>
              <a:spcAft>
                <a:spcPct val="0"/>
              </a:spcAft>
            </a:pPr>
            <a:r>
              <a:rPr kumimoji="0" lang="en-US" alt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4:</a:t>
            </a:r>
            <a:r>
              <a:rPr kumimoji="0" lang="en-US"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Regression of PISA Science Scores on Various Indicators of Circumstances</a:t>
            </a:r>
            <a:r>
              <a:rPr kumimoji="0" lang="tr-TR"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(Continued)</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7391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461764" y="1600198"/>
          <a:ext cx="4220471" cy="4525968"/>
        </p:xfrm>
        <a:graphic>
          <a:graphicData uri="http://schemas.openxmlformats.org/drawingml/2006/table">
            <a:tbl>
              <a:tblPr>
                <a:tableStyleId>{5C22544A-7EE6-4342-B048-85BDC9FD1C3A}</a:tableStyleId>
              </a:tblPr>
              <a:tblGrid>
                <a:gridCol w="1342201"/>
                <a:gridCol w="1138820"/>
                <a:gridCol w="1739450"/>
              </a:tblGrid>
              <a:tr h="282873">
                <a:tc>
                  <a:txBody>
                    <a:bodyPr/>
                    <a:lstStyle/>
                    <a:p>
                      <a:pPr eaLnBrk="0" fontAlgn="base" hangingPunct="0">
                        <a:lnSpc>
                          <a:spcPct val="115000"/>
                        </a:lnSpc>
                        <a:spcAft>
                          <a:spcPts val="0"/>
                        </a:spcAft>
                      </a:pPr>
                      <a:r>
                        <a:rPr lang="en-US" sz="1100" kern="1200">
                          <a:effectLst/>
                        </a:rPr>
                        <a:t>literature</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33.91</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2.36  (14.31)</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poetry</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-16.80</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2.25  (-7.44)</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art</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4.25</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2.20  (1.93)</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marmara</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20.17</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4.42  (4.56)</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akdeniz</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44.44</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4.70  (9.45)</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dogu</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1.62</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5.23  (0.31)</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ege</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43.08</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4.86  (8.86)</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karadeniz</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39.42</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4.83  (8.16)</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icanadolu</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34.23</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4.62  (7.40)</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_cons</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308.48</a:t>
                      </a:r>
                      <a:endParaRPr lang="en-US" sz="1100">
                        <a:effectLst/>
                        <a:latin typeface="Times New Roman"/>
                        <a:ea typeface="Times New Roman"/>
                      </a:endParaRPr>
                    </a:p>
                  </a:txBody>
                  <a:tcPr marL="85719" marR="85719" marT="42859" marB="42859" anchor="ctr"/>
                </a:tc>
                <a:tc>
                  <a:txBody>
                    <a:bodyPr/>
                    <a:lstStyle/>
                    <a:p>
                      <a:pPr algn="r" eaLnBrk="0" fontAlgn="base" hangingPunct="0">
                        <a:lnSpc>
                          <a:spcPct val="115000"/>
                        </a:lnSpc>
                        <a:spcAft>
                          <a:spcPts val="0"/>
                        </a:spcAft>
                      </a:pPr>
                      <a:r>
                        <a:rPr lang="en-US" sz="1100" kern="1200">
                          <a:effectLst/>
                        </a:rPr>
                        <a:t>12.53  (24.61)</a:t>
                      </a:r>
                      <a:endParaRPr lang="en-US" sz="1100">
                        <a:effectLst/>
                        <a:latin typeface="Times New Roman"/>
                        <a:ea typeface="Times New Roman"/>
                      </a:endParaRPr>
                    </a:p>
                  </a:txBody>
                  <a:tcPr marL="85719" marR="85719" marT="42859" marB="42859" anchor="ctr"/>
                </a:tc>
              </a:tr>
              <a:tr h="282873">
                <a:tc>
                  <a:txBody>
                    <a:bodyPr/>
                    <a:lstStyle/>
                    <a:p>
                      <a:pPr eaLnBrk="0" fontAlgn="base" hangingPunct="0">
                        <a:lnSpc>
                          <a:spcPct val="115000"/>
                        </a:lnSpc>
                        <a:spcAft>
                          <a:spcPts val="0"/>
                        </a:spcAft>
                      </a:pPr>
                      <a:r>
                        <a:rPr lang="en-US" sz="1100" kern="1200">
                          <a:effectLst/>
                        </a:rPr>
                        <a:t>Number of obs</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4942</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a:effectLst/>
                        </a:rPr>
                        <a:t> </a:t>
                      </a:r>
                      <a:endParaRPr lang="en-US" sz="1100">
                        <a:effectLst/>
                        <a:latin typeface="Times New Roman"/>
                        <a:ea typeface="Times New Roman"/>
                      </a:endParaRPr>
                    </a:p>
                  </a:txBody>
                  <a:tcPr marL="0" marR="0" marT="0" marB="0" anchor="ctr"/>
                </a:tc>
              </a:tr>
              <a:tr h="282873">
                <a:tc>
                  <a:txBody>
                    <a:bodyPr/>
                    <a:lstStyle/>
                    <a:p>
                      <a:pPr eaLnBrk="0" fontAlgn="base" hangingPunct="0">
                        <a:lnSpc>
                          <a:spcPct val="115000"/>
                        </a:lnSpc>
                        <a:spcAft>
                          <a:spcPts val="0"/>
                        </a:spcAft>
                      </a:pPr>
                      <a:r>
                        <a:rPr lang="en-US" sz="1100" kern="1200">
                          <a:effectLst/>
                        </a:rPr>
                        <a:t>F( 30, 4911)</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58.19</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a:effectLst/>
                        </a:rPr>
                        <a:t> </a:t>
                      </a:r>
                      <a:endParaRPr lang="en-US" sz="1100">
                        <a:effectLst/>
                        <a:latin typeface="Times New Roman"/>
                        <a:ea typeface="Times New Roman"/>
                      </a:endParaRPr>
                    </a:p>
                  </a:txBody>
                  <a:tcPr marL="0" marR="0" marT="0" marB="0" anchor="ctr"/>
                </a:tc>
              </a:tr>
              <a:tr h="282873">
                <a:tc>
                  <a:txBody>
                    <a:bodyPr/>
                    <a:lstStyle/>
                    <a:p>
                      <a:pPr eaLnBrk="0" fontAlgn="base" hangingPunct="0">
                        <a:lnSpc>
                          <a:spcPct val="115000"/>
                        </a:lnSpc>
                        <a:spcAft>
                          <a:spcPts val="0"/>
                        </a:spcAft>
                      </a:pPr>
                      <a:r>
                        <a:rPr lang="en-US" sz="1100" kern="1200">
                          <a:effectLst/>
                        </a:rPr>
                        <a:t>Prob&gt; F</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0.0000</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a:effectLst/>
                        </a:rPr>
                        <a:t> </a:t>
                      </a:r>
                      <a:endParaRPr lang="en-US" sz="1100">
                        <a:effectLst/>
                        <a:latin typeface="Times New Roman"/>
                        <a:ea typeface="Times New Roman"/>
                      </a:endParaRPr>
                    </a:p>
                  </a:txBody>
                  <a:tcPr marL="0" marR="0" marT="0" marB="0" anchor="ctr"/>
                </a:tc>
              </a:tr>
              <a:tr h="282873">
                <a:tc>
                  <a:txBody>
                    <a:bodyPr/>
                    <a:lstStyle/>
                    <a:p>
                      <a:pPr eaLnBrk="0" fontAlgn="base" hangingPunct="0">
                        <a:lnSpc>
                          <a:spcPct val="115000"/>
                        </a:lnSpc>
                        <a:spcAft>
                          <a:spcPts val="0"/>
                        </a:spcAft>
                      </a:pPr>
                      <a:r>
                        <a:rPr lang="en-US" sz="1100" kern="1200">
                          <a:effectLst/>
                        </a:rPr>
                        <a:t>R-squared</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0.2623</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a:effectLst/>
                        </a:rPr>
                        <a:t> </a:t>
                      </a:r>
                      <a:endParaRPr lang="en-US" sz="1100">
                        <a:effectLst/>
                        <a:latin typeface="Times New Roman"/>
                        <a:ea typeface="Times New Roman"/>
                      </a:endParaRPr>
                    </a:p>
                  </a:txBody>
                  <a:tcPr marL="0" marR="0" marT="0" marB="0" anchor="ctr"/>
                </a:tc>
              </a:tr>
              <a:tr h="282873">
                <a:tc>
                  <a:txBody>
                    <a:bodyPr/>
                    <a:lstStyle/>
                    <a:p>
                      <a:pPr eaLnBrk="0" fontAlgn="base" hangingPunct="0">
                        <a:lnSpc>
                          <a:spcPct val="115000"/>
                        </a:lnSpc>
                        <a:spcAft>
                          <a:spcPts val="0"/>
                        </a:spcAft>
                      </a:pPr>
                      <a:r>
                        <a:rPr lang="en-US" sz="1100" kern="1200">
                          <a:effectLst/>
                        </a:rPr>
                        <a:t>Adj R-squared</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0.2578</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a:effectLst/>
                        </a:rPr>
                        <a:t> </a:t>
                      </a:r>
                      <a:endParaRPr lang="en-US" sz="1100">
                        <a:effectLst/>
                        <a:latin typeface="Times New Roman"/>
                        <a:ea typeface="Times New Roman"/>
                      </a:endParaRPr>
                    </a:p>
                  </a:txBody>
                  <a:tcPr marL="0" marR="0" marT="0" marB="0" anchor="ctr"/>
                </a:tc>
              </a:tr>
              <a:tr h="282873">
                <a:tc>
                  <a:txBody>
                    <a:bodyPr/>
                    <a:lstStyle/>
                    <a:p>
                      <a:pPr eaLnBrk="0" fontAlgn="base" hangingPunct="0">
                        <a:lnSpc>
                          <a:spcPct val="115000"/>
                        </a:lnSpc>
                        <a:spcAft>
                          <a:spcPts val="0"/>
                        </a:spcAft>
                      </a:pPr>
                      <a:r>
                        <a:rPr lang="en-US" sz="1100" kern="1200">
                          <a:effectLst/>
                        </a:rPr>
                        <a:t>Root MSE</a:t>
                      </a:r>
                      <a:endParaRPr lang="en-US" sz="1100">
                        <a:effectLst/>
                        <a:latin typeface="Times New Roman"/>
                        <a:ea typeface="Times New Roman"/>
                      </a:endParaRPr>
                    </a:p>
                  </a:txBody>
                  <a:tcPr marL="85719" marR="85719" marT="42859" marB="42859" anchor="ctr"/>
                </a:tc>
                <a:tc>
                  <a:txBody>
                    <a:bodyPr/>
                    <a:lstStyle/>
                    <a:p>
                      <a:pPr eaLnBrk="0" fontAlgn="base" hangingPunct="0">
                        <a:lnSpc>
                          <a:spcPct val="115000"/>
                        </a:lnSpc>
                        <a:spcAft>
                          <a:spcPts val="0"/>
                        </a:spcAft>
                      </a:pPr>
                      <a:r>
                        <a:rPr lang="en-US" sz="1100" kern="1200">
                          <a:effectLst/>
                        </a:rPr>
                        <a:t>= 68.535</a:t>
                      </a:r>
                      <a:endParaRPr lang="en-US" sz="1100">
                        <a:effectLst/>
                        <a:latin typeface="Times New Roman"/>
                        <a:ea typeface="Times New Roman"/>
                      </a:endParaRPr>
                    </a:p>
                  </a:txBody>
                  <a:tcPr marL="85719" marR="85719" marT="42859" marB="42859" anchor="ctr"/>
                </a:tc>
                <a:tc>
                  <a:txBody>
                    <a:bodyPr/>
                    <a:lstStyle/>
                    <a:p>
                      <a:pPr>
                        <a:lnSpc>
                          <a:spcPct val="115000"/>
                        </a:lnSpc>
                        <a:spcAft>
                          <a:spcPts val="0"/>
                        </a:spcAft>
                      </a:pPr>
                      <a:r>
                        <a:rPr lang="en-US" sz="1100" dirty="0">
                          <a:effectLst/>
                        </a:rPr>
                        <a:t> </a:t>
                      </a:r>
                      <a:endParaRPr lang="en-US" sz="1100" dirty="0">
                        <a:effectLst/>
                        <a:latin typeface="Times New Roman"/>
                        <a:ea typeface="Times New Roman"/>
                      </a:endParaRPr>
                    </a:p>
                  </a:txBody>
                  <a:tcPr marL="0" marR="0" marT="0" marB="0" anchor="ctr"/>
                </a:tc>
              </a:tr>
            </a:tbl>
          </a:graphicData>
        </a:graphic>
      </p:graphicFrame>
      <p:sp>
        <p:nvSpPr>
          <p:cNvPr id="3" name="Rectangle 2"/>
          <p:cNvSpPr/>
          <p:nvPr/>
        </p:nvSpPr>
        <p:spPr>
          <a:xfrm>
            <a:off x="683568" y="476672"/>
            <a:ext cx="7992888" cy="646331"/>
          </a:xfrm>
          <a:prstGeom prst="rect">
            <a:avLst/>
          </a:prstGeom>
        </p:spPr>
        <p:txBody>
          <a:bodyPr wrap="square">
            <a:spAutoFit/>
          </a:bodyPr>
          <a:lstStyle/>
          <a:p>
            <a:pPr lvl="0" fontAlgn="base">
              <a:spcBef>
                <a:spcPct val="0"/>
              </a:spcBef>
              <a:spcAft>
                <a:spcPct val="0"/>
              </a:spcAft>
            </a:pPr>
            <a:r>
              <a:rPr kumimoji="0" lang="en-US" alt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4:</a:t>
            </a:r>
            <a:r>
              <a:rPr kumimoji="0" lang="en-US"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Regression of PISA Science Scores on Various Indicators of Circumstances</a:t>
            </a:r>
            <a:r>
              <a:rPr kumimoji="0" lang="tr-TR" altLang="en-U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(Continued)</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41156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04664"/>
            <a:ext cx="8064896" cy="4893647"/>
          </a:xfrm>
          <a:prstGeom prst="rect">
            <a:avLst/>
          </a:prstGeom>
        </p:spPr>
        <p:txBody>
          <a:bodyPr wrap="square">
            <a:spAutoFit/>
          </a:bodyPr>
          <a:lstStyle/>
          <a:p>
            <a:r>
              <a:rPr lang="en-US" sz="2400" dirty="0"/>
              <a:t>Table 5 provides the simple (un-dimensional) and the bi-dimensional indices of inequality of opportunity computed as explained by the </a:t>
            </a:r>
            <a:r>
              <a:rPr lang="en-US" sz="2400" dirty="0" err="1"/>
              <a:t>Carvalho</a:t>
            </a:r>
            <a:r>
              <a:rPr lang="en-US" sz="2400" dirty="0"/>
              <a:t> et al. (2012) taking into account selection into the PISA sample.</a:t>
            </a:r>
          </a:p>
          <a:p>
            <a:r>
              <a:rPr lang="en-US" sz="2400" dirty="0"/>
              <a:t> </a:t>
            </a:r>
          </a:p>
          <a:p>
            <a:r>
              <a:rPr lang="en-US" sz="2400" dirty="0"/>
              <a:t>We observe that the coverage rate of the 15-year old students is less than half except in the 2009 sample. The coverage rates are not uniform over the years which indicate the necessity of taking selection into PISA sample into account </a:t>
            </a:r>
            <a:r>
              <a:rPr lang="tr-TR" sz="2400" dirty="0" smtClean="0"/>
              <a:t>. </a:t>
            </a:r>
          </a:p>
          <a:p>
            <a:endParaRPr lang="tr-TR" sz="2400" i="1" dirty="0"/>
          </a:p>
          <a:p>
            <a:r>
              <a:rPr lang="en-US" sz="2400" i="1" dirty="0" smtClean="0"/>
              <a:t>Therefore</a:t>
            </a:r>
            <a:r>
              <a:rPr lang="en-US" sz="2400" i="1" dirty="0"/>
              <a:t>, the table 4 also reports the bi-dimensional equality of opportunity in achievement and access which in some cases reverse the order. </a:t>
            </a:r>
          </a:p>
        </p:txBody>
      </p:sp>
    </p:spTree>
    <p:extLst>
      <p:ext uri="{BB962C8B-B14F-4D97-AF65-F5344CB8AC3E}">
        <p14:creationId xmlns:p14="http://schemas.microsoft.com/office/powerpoint/2010/main" val="253034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INTRODUCTION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Since the different waves of the samples cover only a fraction of the cohorts of 15-year </a:t>
            </a:r>
            <a:r>
              <a:rPr lang="en-US" dirty="0" smtClean="0"/>
              <a:t>olds</a:t>
            </a:r>
            <a:r>
              <a:rPr lang="tr-TR" dirty="0" smtClean="0"/>
              <a:t>.</a:t>
            </a:r>
          </a:p>
          <a:p>
            <a:endParaRPr lang="tr-TR" dirty="0" smtClean="0"/>
          </a:p>
          <a:p>
            <a:r>
              <a:rPr lang="en-US" dirty="0" smtClean="0"/>
              <a:t> </a:t>
            </a:r>
            <a:r>
              <a:rPr lang="tr-TR" dirty="0" smtClean="0"/>
              <a:t>Therefore, </a:t>
            </a:r>
            <a:r>
              <a:rPr lang="en-US" dirty="0" smtClean="0"/>
              <a:t>we </a:t>
            </a:r>
            <a:r>
              <a:rPr lang="en-US" dirty="0"/>
              <a:t>take into account the inequality of opportunity in access to the PISA test as well as the inequality of opportunity of the academic achievement in the PISA test. </a:t>
            </a:r>
            <a:endParaRPr lang="tr-TR" dirty="0" smtClean="0"/>
          </a:p>
          <a:p>
            <a:endParaRPr lang="tr-TR" dirty="0" smtClean="0"/>
          </a:p>
          <a:p>
            <a:r>
              <a:rPr lang="en-US" dirty="0"/>
              <a:t>This procedure enables proper over time comparisons. </a:t>
            </a:r>
          </a:p>
        </p:txBody>
      </p:sp>
    </p:spTree>
    <p:extLst>
      <p:ext uri="{BB962C8B-B14F-4D97-AF65-F5344CB8AC3E}">
        <p14:creationId xmlns:p14="http://schemas.microsoft.com/office/powerpoint/2010/main" val="3367827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33648481"/>
              </p:ext>
            </p:extLst>
          </p:nvPr>
        </p:nvGraphicFramePr>
        <p:xfrm>
          <a:off x="748610" y="836712"/>
          <a:ext cx="6578361" cy="4618232"/>
        </p:xfrm>
        <a:graphic>
          <a:graphicData uri="http://schemas.openxmlformats.org/drawingml/2006/table">
            <a:tbl>
              <a:tblPr>
                <a:tableStyleId>{5C22544A-7EE6-4342-B048-85BDC9FD1C3A}</a:tableStyleId>
              </a:tblPr>
              <a:tblGrid>
                <a:gridCol w="943070"/>
                <a:gridCol w="795224"/>
                <a:gridCol w="116840"/>
                <a:gridCol w="1228741"/>
                <a:gridCol w="1644299"/>
                <a:gridCol w="116840"/>
                <a:gridCol w="1733347"/>
              </a:tblGrid>
              <a:tr h="885127">
                <a:tc>
                  <a:txBody>
                    <a:bodyPr/>
                    <a:lstStyle/>
                    <a:p>
                      <a:pPr>
                        <a:lnSpc>
                          <a:spcPct val="150000"/>
                        </a:lnSpc>
                        <a:spcAft>
                          <a:spcPts val="0"/>
                        </a:spcAft>
                      </a:pPr>
                      <a:r>
                        <a:rPr lang="tr-TR" sz="1400" dirty="0">
                          <a:effectLst/>
                        </a:rPr>
                        <a:t>PISA 2003</a:t>
                      </a:r>
                      <a:endParaRPr lang="en-US" sz="1400" dirty="0">
                        <a:effectLst/>
                        <a:latin typeface="Times New Roman"/>
                        <a:ea typeface="Times New Roman"/>
                      </a:endParaRPr>
                    </a:p>
                  </a:txBody>
                  <a:tcPr anchor="b"/>
                </a:tc>
                <a:tc>
                  <a:txBody>
                    <a:bodyPr/>
                    <a:lstStyle/>
                    <a:p>
                      <a:pPr algn="ctr">
                        <a:lnSpc>
                          <a:spcPct val="150000"/>
                        </a:lnSpc>
                        <a:spcAft>
                          <a:spcPts val="0"/>
                        </a:spcAft>
                      </a:pPr>
                      <a:r>
                        <a:rPr lang="tr-TR" sz="1400" dirty="0">
                          <a:effectLst/>
                        </a:rPr>
                        <a:t>Coverage</a:t>
                      </a:r>
                      <a:endParaRPr lang="en-US" sz="1400" dirty="0">
                        <a:effectLst/>
                      </a:endParaRPr>
                    </a:p>
                    <a:p>
                      <a:pPr algn="ctr">
                        <a:lnSpc>
                          <a:spcPct val="150000"/>
                        </a:lnSpc>
                        <a:spcAft>
                          <a:spcPts val="0"/>
                        </a:spcAft>
                      </a:pPr>
                      <a:r>
                        <a:rPr lang="tr-TR" sz="1400" dirty="0">
                          <a:effectLst/>
                        </a:rPr>
                        <a:t>Rate</a:t>
                      </a:r>
                      <a:endParaRPr lang="en-US" sz="1400" dirty="0">
                        <a:effectLst/>
                        <a:latin typeface="Times New Roman"/>
                        <a:ea typeface="Times New Roman"/>
                      </a:endParaRPr>
                    </a:p>
                  </a:txBody>
                  <a:tcPr anchor="b"/>
                </a:tc>
                <a:tc gridSpan="2">
                  <a:txBody>
                    <a:bodyPr/>
                    <a:lstStyle/>
                    <a:p>
                      <a:pPr algn="ctr">
                        <a:lnSpc>
                          <a:spcPct val="150000"/>
                        </a:lnSpc>
                        <a:spcAft>
                          <a:spcPts val="0"/>
                        </a:spcAft>
                      </a:pPr>
                      <a:r>
                        <a:rPr lang="tr-TR" sz="1400" dirty="0">
                          <a:effectLst/>
                        </a:rPr>
                        <a:t>Inequality</a:t>
                      </a:r>
                      <a:endParaRPr lang="en-US" sz="1400" dirty="0">
                        <a:effectLst/>
                      </a:endParaRPr>
                    </a:p>
                    <a:p>
                      <a:pPr algn="ctr">
                        <a:lnSpc>
                          <a:spcPct val="150000"/>
                        </a:lnSpc>
                        <a:spcAft>
                          <a:spcPts val="0"/>
                        </a:spcAft>
                      </a:pPr>
                      <a:r>
                        <a:rPr lang="tr-TR" sz="1400" dirty="0">
                          <a:effectLst/>
                        </a:rPr>
                        <a:t>of Opportunity in Achievement IO</a:t>
                      </a:r>
                      <a:endParaRPr lang="en-US" sz="1400" dirty="0">
                        <a:effectLst/>
                        <a:latin typeface="Times New Roman"/>
                        <a:ea typeface="Times New Roman"/>
                      </a:endParaRPr>
                    </a:p>
                  </a:txBody>
                  <a:tcPr anchor="b"/>
                </a:tc>
                <a:tc hMerge="1">
                  <a:txBody>
                    <a:bodyPr/>
                    <a:lstStyle/>
                    <a:p>
                      <a:endParaRPr lang="en-US"/>
                    </a:p>
                  </a:txBody>
                  <a:tcPr/>
                </a:tc>
                <a:tc>
                  <a:txBody>
                    <a:bodyPr/>
                    <a:lstStyle/>
                    <a:p>
                      <a:pPr algn="ctr">
                        <a:lnSpc>
                          <a:spcPct val="150000"/>
                        </a:lnSpc>
                        <a:spcAft>
                          <a:spcPts val="0"/>
                        </a:spcAft>
                      </a:pPr>
                      <a:r>
                        <a:rPr lang="tr-TR" sz="1400">
                          <a:effectLst/>
                        </a:rPr>
                        <a:t>Unidimensional Equality of Opportunity in Achievementi</a:t>
                      </a:r>
                      <a:endParaRPr lang="en-US" sz="1400">
                        <a:effectLst/>
                        <a:latin typeface="Times New Roman"/>
                        <a:ea typeface="Times New Roman"/>
                      </a:endParaRPr>
                    </a:p>
                  </a:txBody>
                  <a:tcPr anchor="b"/>
                </a:tc>
                <a:tc gridSpan="2">
                  <a:txBody>
                    <a:bodyPr/>
                    <a:lstStyle/>
                    <a:p>
                      <a:pPr algn="ctr">
                        <a:lnSpc>
                          <a:spcPct val="150000"/>
                        </a:lnSpc>
                        <a:spcAft>
                          <a:spcPts val="0"/>
                        </a:spcAft>
                      </a:pPr>
                      <a:r>
                        <a:rPr lang="tr-TR" sz="1400">
                          <a:effectLst/>
                        </a:rPr>
                        <a:t>Bid</a:t>
                      </a:r>
                      <a:r>
                        <a:rPr lang="en-US" sz="1400">
                          <a:effectLst/>
                        </a:rPr>
                        <a:t>i</a:t>
                      </a:r>
                      <a:r>
                        <a:rPr lang="tr-TR" sz="1400">
                          <a:effectLst/>
                        </a:rPr>
                        <a:t>mensional Equality</a:t>
                      </a:r>
                      <a:endParaRPr lang="en-US" sz="1400">
                        <a:effectLst/>
                      </a:endParaRPr>
                    </a:p>
                    <a:p>
                      <a:pPr algn="ctr">
                        <a:lnSpc>
                          <a:spcPct val="150000"/>
                        </a:lnSpc>
                        <a:spcAft>
                          <a:spcPts val="0"/>
                        </a:spcAft>
                      </a:pPr>
                      <a:r>
                        <a:rPr lang="tr-TR" sz="1400">
                          <a:effectLst/>
                        </a:rPr>
                        <a:t>of Opportunity in Achievement and Access</a:t>
                      </a:r>
                      <a:endParaRPr lang="en-US" sz="1400">
                        <a:effectLst/>
                        <a:latin typeface="Times New Roman"/>
                        <a:ea typeface="Times New Roman"/>
                      </a:endParaRPr>
                    </a:p>
                  </a:txBody>
                  <a:tcPr anchor="b"/>
                </a:tc>
                <a:tc hMerge="1">
                  <a:txBody>
                    <a:bodyPr/>
                    <a:lstStyle/>
                    <a:p>
                      <a:endParaRPr lang="en-US"/>
                    </a:p>
                  </a:txBody>
                  <a:tcPr/>
                </a:tc>
              </a:tr>
              <a:tr h="304800">
                <a:tc>
                  <a:txBody>
                    <a:bodyPr/>
                    <a:lstStyle/>
                    <a:p>
                      <a:pPr>
                        <a:lnSpc>
                          <a:spcPct val="150000"/>
                        </a:lnSpc>
                        <a:spcAft>
                          <a:spcPts val="0"/>
                        </a:spcAft>
                      </a:pPr>
                      <a:r>
                        <a:rPr lang="tr-TR" sz="1400">
                          <a:effectLst/>
                        </a:rPr>
                        <a:t>Reading</a:t>
                      </a:r>
                      <a:endParaRPr lang="en-US" sz="1400">
                        <a:effectLst/>
                        <a:latin typeface="Times New Roman"/>
                        <a:ea typeface="Times New Roman"/>
                      </a:endParaRPr>
                    </a:p>
                  </a:txBody>
                  <a:tcPr anchor="b"/>
                </a:tc>
                <a:tc>
                  <a:txBody>
                    <a:bodyPr/>
                    <a:lstStyle/>
                    <a:p>
                      <a:pPr>
                        <a:lnSpc>
                          <a:spcPct val="150000"/>
                        </a:lnSpc>
                        <a:spcAft>
                          <a:spcPts val="0"/>
                        </a:spcAft>
                      </a:pPr>
                      <a:r>
                        <a:rPr lang="tr-TR" sz="1400">
                          <a:effectLst/>
                        </a:rPr>
                        <a:t>35,6</a:t>
                      </a:r>
                      <a:endParaRPr lang="en-US" sz="1400">
                        <a:effectLst/>
                        <a:latin typeface="Times New Roman"/>
                        <a:ea typeface="Times New Roman"/>
                      </a:endParaRPr>
                    </a:p>
                  </a:txBody>
                  <a:tcPr anchor="b"/>
                </a:tc>
                <a:tc gridSpan="2">
                  <a:txBody>
                    <a:bodyPr/>
                    <a:lstStyle/>
                    <a:p>
                      <a:pPr>
                        <a:lnSpc>
                          <a:spcPct val="150000"/>
                        </a:lnSpc>
                        <a:spcAft>
                          <a:spcPts val="0"/>
                        </a:spcAft>
                      </a:pPr>
                      <a:r>
                        <a:rPr lang="tr-TR" sz="1400" dirty="0">
                          <a:effectLst/>
                        </a:rPr>
                        <a:t>0,3339</a:t>
                      </a:r>
                      <a:endParaRPr lang="en-US" sz="1400" dirty="0">
                        <a:effectLst/>
                        <a:latin typeface="Times New Roman"/>
                        <a:ea typeface="Times New Roman"/>
                      </a:endParaRPr>
                    </a:p>
                  </a:txBody>
                  <a:tcPr anchor="b"/>
                </a:tc>
                <a:tc hMerge="1">
                  <a:txBody>
                    <a:bodyPr/>
                    <a:lstStyle/>
                    <a:p>
                      <a:endParaRPr lang="en-US"/>
                    </a:p>
                  </a:txBody>
                  <a:tcPr/>
                </a:tc>
                <a:tc>
                  <a:txBody>
                    <a:bodyPr/>
                    <a:lstStyle/>
                    <a:p>
                      <a:pPr>
                        <a:lnSpc>
                          <a:spcPct val="150000"/>
                        </a:lnSpc>
                        <a:spcAft>
                          <a:spcPts val="0"/>
                        </a:spcAft>
                      </a:pPr>
                      <a:r>
                        <a:rPr lang="tr-TR" sz="1400" dirty="0">
                          <a:effectLst/>
                        </a:rPr>
                        <a:t>0,6561</a:t>
                      </a:r>
                      <a:endParaRPr lang="en-US" sz="1400" dirty="0">
                        <a:effectLst/>
                        <a:latin typeface="Times New Roman"/>
                        <a:ea typeface="Times New Roman"/>
                      </a:endParaRPr>
                    </a:p>
                  </a:txBody>
                  <a:tcPr anchor="b"/>
                </a:tc>
                <a:tc gridSpan="2">
                  <a:txBody>
                    <a:bodyPr/>
                    <a:lstStyle/>
                    <a:p>
                      <a:pPr>
                        <a:lnSpc>
                          <a:spcPct val="150000"/>
                        </a:lnSpc>
                        <a:spcAft>
                          <a:spcPts val="0"/>
                        </a:spcAft>
                      </a:pPr>
                      <a:r>
                        <a:rPr lang="tr-TR" sz="1400">
                          <a:effectLst/>
                        </a:rPr>
                        <a:t>0,2336</a:t>
                      </a:r>
                      <a:endParaRPr lang="en-US" sz="1400">
                        <a:effectLst/>
                        <a:latin typeface="Times New Roman"/>
                        <a:ea typeface="Times New Roman"/>
                      </a:endParaRPr>
                    </a:p>
                  </a:txBody>
                  <a:tcPr anchor="b"/>
                </a:tc>
                <a:tc hMerge="1">
                  <a:txBody>
                    <a:bodyPr/>
                    <a:lstStyle/>
                    <a:p>
                      <a:endParaRPr lang="en-US"/>
                    </a:p>
                  </a:txBody>
                  <a:tcPr/>
                </a:tc>
              </a:tr>
              <a:tr h="304800">
                <a:tc>
                  <a:txBody>
                    <a:bodyPr/>
                    <a:lstStyle/>
                    <a:p>
                      <a:pPr>
                        <a:lnSpc>
                          <a:spcPct val="150000"/>
                        </a:lnSpc>
                        <a:spcAft>
                          <a:spcPts val="0"/>
                        </a:spcAft>
                      </a:pPr>
                      <a:r>
                        <a:rPr lang="tr-TR" sz="1400">
                          <a:effectLst/>
                        </a:rPr>
                        <a:t>Mathematics</a:t>
                      </a:r>
                      <a:endParaRPr lang="en-US" sz="1400">
                        <a:effectLst/>
                        <a:latin typeface="Times New Roman"/>
                        <a:ea typeface="Times New Roman"/>
                      </a:endParaRPr>
                    </a:p>
                  </a:txBody>
                  <a:tcPr anchor="b"/>
                </a:tc>
                <a:tc>
                  <a:txBody>
                    <a:bodyPr/>
                    <a:lstStyle/>
                    <a:p>
                      <a:pPr>
                        <a:lnSpc>
                          <a:spcPct val="150000"/>
                        </a:lnSpc>
                        <a:spcAft>
                          <a:spcPts val="0"/>
                        </a:spcAft>
                      </a:pPr>
                      <a:r>
                        <a:rPr lang="tr-TR" sz="1400">
                          <a:effectLst/>
                        </a:rPr>
                        <a:t>35,6</a:t>
                      </a:r>
                      <a:endParaRPr lang="en-US" sz="1400">
                        <a:effectLst/>
                        <a:latin typeface="Times New Roman"/>
                        <a:ea typeface="Times New Roman"/>
                      </a:endParaRPr>
                    </a:p>
                  </a:txBody>
                  <a:tcPr anchor="b"/>
                </a:tc>
                <a:tc gridSpan="2">
                  <a:txBody>
                    <a:bodyPr/>
                    <a:lstStyle/>
                    <a:p>
                      <a:pPr>
                        <a:lnSpc>
                          <a:spcPct val="150000"/>
                        </a:lnSpc>
                        <a:spcAft>
                          <a:spcPts val="0"/>
                        </a:spcAft>
                      </a:pPr>
                      <a:r>
                        <a:rPr lang="tr-TR" sz="1400">
                          <a:effectLst/>
                        </a:rPr>
                        <a:t>0,3019</a:t>
                      </a:r>
                      <a:endParaRPr lang="en-US" sz="1400">
                        <a:effectLst/>
                        <a:latin typeface="Times New Roman"/>
                        <a:ea typeface="Times New Roman"/>
                      </a:endParaRPr>
                    </a:p>
                  </a:txBody>
                  <a:tcPr anchor="b"/>
                </a:tc>
                <a:tc hMerge="1">
                  <a:txBody>
                    <a:bodyPr/>
                    <a:lstStyle/>
                    <a:p>
                      <a:endParaRPr lang="en-US"/>
                    </a:p>
                  </a:txBody>
                  <a:tcPr/>
                </a:tc>
                <a:tc>
                  <a:txBody>
                    <a:bodyPr/>
                    <a:lstStyle/>
                    <a:p>
                      <a:pPr>
                        <a:lnSpc>
                          <a:spcPct val="150000"/>
                        </a:lnSpc>
                        <a:spcAft>
                          <a:spcPts val="0"/>
                        </a:spcAft>
                      </a:pPr>
                      <a:r>
                        <a:rPr lang="tr-TR" sz="1400" dirty="0">
                          <a:effectLst/>
                        </a:rPr>
                        <a:t>0,6381</a:t>
                      </a:r>
                      <a:endParaRPr lang="en-US" sz="1400" dirty="0">
                        <a:effectLst/>
                        <a:latin typeface="Times New Roman"/>
                        <a:ea typeface="Times New Roman"/>
                      </a:endParaRPr>
                    </a:p>
                  </a:txBody>
                  <a:tcPr anchor="b"/>
                </a:tc>
                <a:tc gridSpan="2">
                  <a:txBody>
                    <a:bodyPr/>
                    <a:lstStyle/>
                    <a:p>
                      <a:pPr>
                        <a:lnSpc>
                          <a:spcPct val="150000"/>
                        </a:lnSpc>
                        <a:spcAft>
                          <a:spcPts val="0"/>
                        </a:spcAft>
                      </a:pPr>
                      <a:r>
                        <a:rPr lang="tr-TR" sz="1400" dirty="0">
                          <a:effectLst/>
                        </a:rPr>
                        <a:t>0,2272</a:t>
                      </a:r>
                      <a:endParaRPr lang="en-US" sz="1400" dirty="0">
                        <a:effectLst/>
                        <a:latin typeface="Times New Roman"/>
                        <a:ea typeface="Times New Roman"/>
                      </a:endParaRPr>
                    </a:p>
                  </a:txBody>
                  <a:tcPr anchor="b"/>
                </a:tc>
                <a:tc hMerge="1">
                  <a:txBody>
                    <a:bodyPr/>
                    <a:lstStyle/>
                    <a:p>
                      <a:endParaRPr lang="en-US"/>
                    </a:p>
                  </a:txBody>
                  <a:tcPr/>
                </a:tc>
              </a:tr>
              <a:tr h="304800">
                <a:tc>
                  <a:txBody>
                    <a:bodyPr/>
                    <a:lstStyle/>
                    <a:p>
                      <a:pPr>
                        <a:lnSpc>
                          <a:spcPct val="150000"/>
                        </a:lnSpc>
                        <a:spcAft>
                          <a:spcPts val="0"/>
                        </a:spcAft>
                      </a:pPr>
                      <a:r>
                        <a:rPr lang="tr-TR" sz="1400">
                          <a:effectLst/>
                        </a:rPr>
                        <a:t>Science</a:t>
                      </a:r>
                      <a:endParaRPr lang="en-US" sz="1400">
                        <a:effectLst/>
                        <a:latin typeface="Times New Roman"/>
                        <a:ea typeface="Times New Roman"/>
                      </a:endParaRPr>
                    </a:p>
                  </a:txBody>
                  <a:tcPr anchor="b"/>
                </a:tc>
                <a:tc>
                  <a:txBody>
                    <a:bodyPr/>
                    <a:lstStyle/>
                    <a:p>
                      <a:pPr>
                        <a:lnSpc>
                          <a:spcPct val="150000"/>
                        </a:lnSpc>
                        <a:spcAft>
                          <a:spcPts val="0"/>
                        </a:spcAft>
                      </a:pPr>
                      <a:r>
                        <a:rPr lang="tr-TR" sz="1400">
                          <a:effectLst/>
                        </a:rPr>
                        <a:t>35,6</a:t>
                      </a:r>
                      <a:endParaRPr lang="en-US" sz="1400">
                        <a:effectLst/>
                        <a:latin typeface="Times New Roman"/>
                        <a:ea typeface="Times New Roman"/>
                      </a:endParaRPr>
                    </a:p>
                  </a:txBody>
                  <a:tcPr anchor="b"/>
                </a:tc>
                <a:tc gridSpan="2">
                  <a:txBody>
                    <a:bodyPr/>
                    <a:lstStyle/>
                    <a:p>
                      <a:pPr>
                        <a:lnSpc>
                          <a:spcPct val="150000"/>
                        </a:lnSpc>
                        <a:spcAft>
                          <a:spcPts val="0"/>
                        </a:spcAft>
                      </a:pPr>
                      <a:r>
                        <a:rPr lang="tr-TR" sz="1400">
                          <a:effectLst/>
                        </a:rPr>
                        <a:t>0,3112</a:t>
                      </a:r>
                      <a:endParaRPr lang="en-US" sz="1400">
                        <a:effectLst/>
                        <a:latin typeface="Times New Roman"/>
                        <a:ea typeface="Times New Roman"/>
                      </a:endParaRPr>
                    </a:p>
                  </a:txBody>
                  <a:tcPr anchor="b"/>
                </a:tc>
                <a:tc hMerge="1">
                  <a:txBody>
                    <a:bodyPr/>
                    <a:lstStyle/>
                    <a:p>
                      <a:endParaRPr lang="en-US"/>
                    </a:p>
                  </a:txBody>
                  <a:tcPr/>
                </a:tc>
                <a:tc>
                  <a:txBody>
                    <a:bodyPr/>
                    <a:lstStyle/>
                    <a:p>
                      <a:pPr>
                        <a:lnSpc>
                          <a:spcPct val="150000"/>
                        </a:lnSpc>
                        <a:spcAft>
                          <a:spcPts val="0"/>
                        </a:spcAft>
                      </a:pPr>
                      <a:r>
                        <a:rPr lang="tr-TR" sz="1400">
                          <a:effectLst/>
                        </a:rPr>
                        <a:t>0,6388</a:t>
                      </a:r>
                      <a:endParaRPr lang="en-US" sz="1400">
                        <a:effectLst/>
                        <a:latin typeface="Times New Roman"/>
                        <a:ea typeface="Times New Roman"/>
                      </a:endParaRPr>
                    </a:p>
                  </a:txBody>
                  <a:tcPr anchor="b"/>
                </a:tc>
                <a:tc gridSpan="2">
                  <a:txBody>
                    <a:bodyPr/>
                    <a:lstStyle/>
                    <a:p>
                      <a:pPr>
                        <a:lnSpc>
                          <a:spcPct val="150000"/>
                        </a:lnSpc>
                        <a:spcAft>
                          <a:spcPts val="0"/>
                        </a:spcAft>
                      </a:pPr>
                      <a:r>
                        <a:rPr lang="tr-TR" sz="1400" dirty="0">
                          <a:effectLst/>
                        </a:rPr>
                        <a:t>0,2274</a:t>
                      </a:r>
                      <a:endParaRPr lang="en-US" sz="1400" dirty="0">
                        <a:effectLst/>
                        <a:latin typeface="Times New Roman"/>
                        <a:ea typeface="Times New Roman"/>
                      </a:endParaRPr>
                    </a:p>
                  </a:txBody>
                  <a:tcPr anchor="b"/>
                </a:tc>
                <a:tc hMerge="1">
                  <a:txBody>
                    <a:bodyPr/>
                    <a:lstStyle/>
                    <a:p>
                      <a:endParaRPr lang="en-US"/>
                    </a:p>
                  </a:txBody>
                  <a:tcPr/>
                </a:tc>
              </a:tr>
              <a:tr h="168910">
                <a:tc>
                  <a:txBody>
                    <a:bodyPr/>
                    <a:lstStyle/>
                    <a:p>
                      <a:pPr>
                        <a:lnSpc>
                          <a:spcPct val="150000"/>
                        </a:lnSpc>
                        <a:spcAft>
                          <a:spcPts val="0"/>
                        </a:spcAft>
                      </a:pPr>
                      <a:r>
                        <a:rPr lang="tr-TR" sz="1400">
                          <a:effectLst/>
                        </a:rPr>
                        <a:t>PISA 2006</a:t>
                      </a:r>
                      <a:endParaRPr lang="en-US" sz="1400">
                        <a:effectLst/>
                        <a:latin typeface="Times New Roman"/>
                        <a:ea typeface="Times New Roman"/>
                      </a:endParaRPr>
                    </a:p>
                  </a:txBody>
                  <a:tcPr anchor="b"/>
                </a:tc>
                <a:tc gridSpan="2">
                  <a:txBody>
                    <a:bodyPr/>
                    <a:lstStyle/>
                    <a:p>
                      <a:pPr algn="ctr">
                        <a:lnSpc>
                          <a:spcPct val="150000"/>
                        </a:lnSpc>
                        <a:spcAft>
                          <a:spcPts val="0"/>
                        </a:spcAft>
                      </a:pPr>
                      <a:r>
                        <a:rPr lang="en-US" sz="1400">
                          <a:effectLst/>
                        </a:rPr>
                        <a:t> </a:t>
                      </a:r>
                      <a:endParaRPr lang="en-US" sz="1400">
                        <a:effectLst/>
                        <a:latin typeface="Times New Roman"/>
                        <a:ea typeface="Times New Roman"/>
                      </a:endParaRPr>
                    </a:p>
                  </a:txBody>
                  <a:tcPr anchor="b"/>
                </a:tc>
                <a:tc hMerge="1">
                  <a:txBody>
                    <a:bodyPr/>
                    <a:lstStyle/>
                    <a:p>
                      <a:endParaRPr lang="en-US"/>
                    </a:p>
                  </a:txBody>
                  <a:tcPr/>
                </a:tc>
                <a:tc>
                  <a:txBody>
                    <a:bodyPr/>
                    <a:lstStyle/>
                    <a:p>
                      <a:pPr algn="ctr">
                        <a:lnSpc>
                          <a:spcPct val="150000"/>
                        </a:lnSpc>
                        <a:spcAft>
                          <a:spcPts val="0"/>
                        </a:spcAft>
                      </a:pPr>
                      <a:r>
                        <a:rPr lang="en-US" sz="1400">
                          <a:effectLst/>
                        </a:rPr>
                        <a:t> </a:t>
                      </a:r>
                      <a:endParaRPr lang="en-US" sz="1400">
                        <a:effectLst/>
                        <a:latin typeface="Times New Roman"/>
                        <a:ea typeface="Times New Roman"/>
                      </a:endParaRPr>
                    </a:p>
                  </a:txBody>
                  <a:tcPr anchor="b"/>
                </a:tc>
                <a:tc gridSpan="2">
                  <a:txBody>
                    <a:bodyPr/>
                    <a:lstStyle/>
                    <a:p>
                      <a:pPr algn="ctr">
                        <a:lnSpc>
                          <a:spcPct val="150000"/>
                        </a:lnSpc>
                        <a:spcAft>
                          <a:spcPts val="0"/>
                        </a:spcAft>
                      </a:pPr>
                      <a:r>
                        <a:rPr lang="en-US" sz="1400">
                          <a:effectLst/>
                        </a:rPr>
                        <a:t> </a:t>
                      </a:r>
                      <a:endParaRPr lang="en-US" sz="1400">
                        <a:effectLst/>
                        <a:latin typeface="Times New Roman"/>
                        <a:ea typeface="Times New Roman"/>
                      </a:endParaRPr>
                    </a:p>
                  </a:txBody>
                  <a:tcPr anchor="b"/>
                </a:tc>
                <a:tc hMerge="1">
                  <a:txBody>
                    <a:bodyPr/>
                    <a:lstStyle/>
                    <a:p>
                      <a:endParaRPr lang="en-US"/>
                    </a:p>
                  </a:txBody>
                  <a:tcPr/>
                </a:tc>
                <a:tc>
                  <a:txBody>
                    <a:bodyPr/>
                    <a:lstStyle/>
                    <a:p>
                      <a:pPr algn="ctr">
                        <a:lnSpc>
                          <a:spcPct val="150000"/>
                        </a:lnSpc>
                        <a:spcAft>
                          <a:spcPts val="0"/>
                        </a:spcAft>
                      </a:pPr>
                      <a:r>
                        <a:rPr lang="en-US" sz="1400" dirty="0">
                          <a:effectLst/>
                        </a:rPr>
                        <a:t> </a:t>
                      </a:r>
                      <a:endParaRPr lang="en-US" sz="1400" dirty="0">
                        <a:effectLst/>
                        <a:latin typeface="Times New Roman"/>
                        <a:ea typeface="Times New Roman"/>
                      </a:endParaRPr>
                    </a:p>
                  </a:txBody>
                  <a:tcPr anchor="b"/>
                </a:tc>
              </a:tr>
              <a:tr h="304800">
                <a:tc>
                  <a:txBody>
                    <a:bodyPr/>
                    <a:lstStyle/>
                    <a:p>
                      <a:pPr>
                        <a:lnSpc>
                          <a:spcPct val="150000"/>
                        </a:lnSpc>
                        <a:spcAft>
                          <a:spcPts val="0"/>
                        </a:spcAft>
                      </a:pPr>
                      <a:r>
                        <a:rPr lang="tr-TR" sz="1400">
                          <a:effectLst/>
                        </a:rPr>
                        <a:t>Reading</a:t>
                      </a:r>
                      <a:endParaRPr lang="en-US" sz="1400">
                        <a:effectLst/>
                        <a:latin typeface="Times New Roman"/>
                        <a:ea typeface="Times New Roman"/>
                      </a:endParaRPr>
                    </a:p>
                  </a:txBody>
                  <a:tcPr anchor="b"/>
                </a:tc>
                <a:tc gridSpan="2">
                  <a:txBody>
                    <a:bodyPr/>
                    <a:lstStyle/>
                    <a:p>
                      <a:pPr>
                        <a:lnSpc>
                          <a:spcPct val="150000"/>
                        </a:lnSpc>
                        <a:spcAft>
                          <a:spcPts val="0"/>
                        </a:spcAft>
                      </a:pPr>
                      <a:r>
                        <a:rPr lang="tr-TR" sz="1400">
                          <a:effectLst/>
                        </a:rPr>
                        <a:t>47,3</a:t>
                      </a:r>
                      <a:endParaRPr lang="en-US" sz="1400">
                        <a:effectLst/>
                        <a:latin typeface="Times New Roman"/>
                        <a:ea typeface="Times New Roman"/>
                      </a:endParaRPr>
                    </a:p>
                  </a:txBody>
                  <a:tcPr anchor="b"/>
                </a:tc>
                <a:tc hMerge="1">
                  <a:txBody>
                    <a:bodyPr/>
                    <a:lstStyle/>
                    <a:p>
                      <a:endParaRPr lang="en-US"/>
                    </a:p>
                  </a:txBody>
                  <a:tcPr/>
                </a:tc>
                <a:tc>
                  <a:txBody>
                    <a:bodyPr/>
                    <a:lstStyle/>
                    <a:p>
                      <a:pPr>
                        <a:lnSpc>
                          <a:spcPct val="150000"/>
                        </a:lnSpc>
                        <a:spcAft>
                          <a:spcPts val="0"/>
                        </a:spcAft>
                      </a:pPr>
                      <a:r>
                        <a:rPr lang="tr-TR" sz="1400">
                          <a:effectLst/>
                        </a:rPr>
                        <a:t>0,2603</a:t>
                      </a:r>
                      <a:endParaRPr lang="en-US" sz="1400">
                        <a:effectLst/>
                        <a:latin typeface="Times New Roman"/>
                        <a:ea typeface="Times New Roman"/>
                      </a:endParaRPr>
                    </a:p>
                  </a:txBody>
                  <a:tcPr anchor="b"/>
                </a:tc>
                <a:tc gridSpan="2">
                  <a:txBody>
                    <a:bodyPr/>
                    <a:lstStyle/>
                    <a:p>
                      <a:pPr>
                        <a:lnSpc>
                          <a:spcPct val="150000"/>
                        </a:lnSpc>
                        <a:spcAft>
                          <a:spcPts val="0"/>
                        </a:spcAft>
                      </a:pPr>
                      <a:r>
                        <a:rPr lang="tr-TR" sz="1400">
                          <a:effectLst/>
                        </a:rPr>
                        <a:t>0,7397</a:t>
                      </a:r>
                      <a:endParaRPr lang="en-US" sz="1400">
                        <a:effectLst/>
                        <a:latin typeface="Times New Roman"/>
                        <a:ea typeface="Times New Roman"/>
                      </a:endParaRPr>
                    </a:p>
                  </a:txBody>
                  <a:tcPr anchor="b"/>
                </a:tc>
                <a:tc hMerge="1">
                  <a:txBody>
                    <a:bodyPr/>
                    <a:lstStyle/>
                    <a:p>
                      <a:endParaRPr lang="en-US"/>
                    </a:p>
                  </a:txBody>
                  <a:tcPr/>
                </a:tc>
                <a:tc>
                  <a:txBody>
                    <a:bodyPr/>
                    <a:lstStyle/>
                    <a:p>
                      <a:pPr>
                        <a:lnSpc>
                          <a:spcPct val="150000"/>
                        </a:lnSpc>
                        <a:spcAft>
                          <a:spcPts val="0"/>
                        </a:spcAft>
                      </a:pPr>
                      <a:r>
                        <a:rPr lang="tr-TR" sz="1400" dirty="0">
                          <a:effectLst/>
                        </a:rPr>
                        <a:t>0,3499</a:t>
                      </a:r>
                      <a:endParaRPr lang="en-US" sz="1400" dirty="0">
                        <a:effectLst/>
                        <a:latin typeface="Times New Roman"/>
                        <a:ea typeface="Times New Roman"/>
                      </a:endParaRPr>
                    </a:p>
                  </a:txBody>
                  <a:tcPr anchor="b"/>
                </a:tc>
              </a:tr>
              <a:tr h="304800">
                <a:tc>
                  <a:txBody>
                    <a:bodyPr/>
                    <a:lstStyle/>
                    <a:p>
                      <a:pPr>
                        <a:lnSpc>
                          <a:spcPct val="150000"/>
                        </a:lnSpc>
                        <a:spcAft>
                          <a:spcPts val="0"/>
                        </a:spcAft>
                      </a:pPr>
                      <a:r>
                        <a:rPr lang="tr-TR" sz="1400">
                          <a:effectLst/>
                        </a:rPr>
                        <a:t>Mathematics</a:t>
                      </a:r>
                      <a:endParaRPr lang="en-US" sz="1400">
                        <a:effectLst/>
                        <a:latin typeface="Times New Roman"/>
                        <a:ea typeface="Times New Roman"/>
                      </a:endParaRPr>
                    </a:p>
                  </a:txBody>
                  <a:tcPr anchor="b"/>
                </a:tc>
                <a:tc gridSpan="2">
                  <a:txBody>
                    <a:bodyPr/>
                    <a:lstStyle/>
                    <a:p>
                      <a:pPr>
                        <a:lnSpc>
                          <a:spcPct val="150000"/>
                        </a:lnSpc>
                        <a:spcAft>
                          <a:spcPts val="0"/>
                        </a:spcAft>
                      </a:pPr>
                      <a:r>
                        <a:rPr lang="tr-TR" sz="1400">
                          <a:effectLst/>
                        </a:rPr>
                        <a:t>47,3</a:t>
                      </a:r>
                      <a:endParaRPr lang="en-US" sz="1400">
                        <a:effectLst/>
                        <a:latin typeface="Times New Roman"/>
                        <a:ea typeface="Times New Roman"/>
                      </a:endParaRPr>
                    </a:p>
                  </a:txBody>
                  <a:tcPr anchor="b"/>
                </a:tc>
                <a:tc hMerge="1">
                  <a:txBody>
                    <a:bodyPr/>
                    <a:lstStyle/>
                    <a:p>
                      <a:endParaRPr lang="en-US"/>
                    </a:p>
                  </a:txBody>
                  <a:tcPr/>
                </a:tc>
                <a:tc>
                  <a:txBody>
                    <a:bodyPr/>
                    <a:lstStyle/>
                    <a:p>
                      <a:pPr>
                        <a:lnSpc>
                          <a:spcPct val="150000"/>
                        </a:lnSpc>
                        <a:spcAft>
                          <a:spcPts val="0"/>
                        </a:spcAft>
                      </a:pPr>
                      <a:r>
                        <a:rPr lang="tr-TR" sz="1400">
                          <a:effectLst/>
                        </a:rPr>
                        <a:t>0,2669</a:t>
                      </a:r>
                      <a:endParaRPr lang="en-US" sz="1400">
                        <a:effectLst/>
                        <a:latin typeface="Times New Roman"/>
                        <a:ea typeface="Times New Roman"/>
                      </a:endParaRPr>
                    </a:p>
                  </a:txBody>
                  <a:tcPr anchor="b"/>
                </a:tc>
                <a:tc gridSpan="2">
                  <a:txBody>
                    <a:bodyPr/>
                    <a:lstStyle/>
                    <a:p>
                      <a:pPr>
                        <a:lnSpc>
                          <a:spcPct val="150000"/>
                        </a:lnSpc>
                        <a:spcAft>
                          <a:spcPts val="0"/>
                        </a:spcAft>
                      </a:pPr>
                      <a:r>
                        <a:rPr lang="tr-TR" sz="1400">
                          <a:effectLst/>
                        </a:rPr>
                        <a:t>0,7331</a:t>
                      </a:r>
                      <a:endParaRPr lang="en-US" sz="1400">
                        <a:effectLst/>
                        <a:latin typeface="Times New Roman"/>
                        <a:ea typeface="Times New Roman"/>
                      </a:endParaRPr>
                    </a:p>
                  </a:txBody>
                  <a:tcPr anchor="b"/>
                </a:tc>
                <a:tc hMerge="1">
                  <a:txBody>
                    <a:bodyPr/>
                    <a:lstStyle/>
                    <a:p>
                      <a:endParaRPr lang="en-US"/>
                    </a:p>
                  </a:txBody>
                  <a:tcPr/>
                </a:tc>
                <a:tc>
                  <a:txBody>
                    <a:bodyPr/>
                    <a:lstStyle/>
                    <a:p>
                      <a:pPr>
                        <a:lnSpc>
                          <a:spcPct val="150000"/>
                        </a:lnSpc>
                        <a:spcAft>
                          <a:spcPts val="0"/>
                        </a:spcAft>
                      </a:pPr>
                      <a:r>
                        <a:rPr lang="tr-TR" sz="1400" dirty="0">
                          <a:effectLst/>
                        </a:rPr>
                        <a:t>0,3468</a:t>
                      </a:r>
                      <a:endParaRPr lang="en-US" sz="1400" dirty="0">
                        <a:effectLst/>
                        <a:latin typeface="Times New Roman"/>
                        <a:ea typeface="Times New Roman"/>
                      </a:endParaRPr>
                    </a:p>
                  </a:txBody>
                  <a:tcPr anchor="b"/>
                </a:tc>
              </a:tr>
              <a:tr h="304800">
                <a:tc>
                  <a:txBody>
                    <a:bodyPr/>
                    <a:lstStyle/>
                    <a:p>
                      <a:pPr>
                        <a:lnSpc>
                          <a:spcPct val="150000"/>
                        </a:lnSpc>
                        <a:spcAft>
                          <a:spcPts val="0"/>
                        </a:spcAft>
                      </a:pPr>
                      <a:r>
                        <a:rPr lang="tr-TR" sz="1400">
                          <a:effectLst/>
                        </a:rPr>
                        <a:t>Science</a:t>
                      </a:r>
                      <a:endParaRPr lang="en-US" sz="1400">
                        <a:effectLst/>
                        <a:latin typeface="Times New Roman"/>
                        <a:ea typeface="Times New Roman"/>
                      </a:endParaRPr>
                    </a:p>
                  </a:txBody>
                  <a:tcPr anchor="b"/>
                </a:tc>
                <a:tc gridSpan="2">
                  <a:txBody>
                    <a:bodyPr/>
                    <a:lstStyle/>
                    <a:p>
                      <a:pPr>
                        <a:lnSpc>
                          <a:spcPct val="150000"/>
                        </a:lnSpc>
                        <a:spcAft>
                          <a:spcPts val="0"/>
                        </a:spcAft>
                      </a:pPr>
                      <a:r>
                        <a:rPr lang="tr-TR" sz="1400">
                          <a:effectLst/>
                        </a:rPr>
                        <a:t>47,3</a:t>
                      </a:r>
                      <a:endParaRPr lang="en-US" sz="1400">
                        <a:effectLst/>
                        <a:latin typeface="Times New Roman"/>
                        <a:ea typeface="Times New Roman"/>
                      </a:endParaRPr>
                    </a:p>
                  </a:txBody>
                  <a:tcPr anchor="b"/>
                </a:tc>
                <a:tc hMerge="1">
                  <a:txBody>
                    <a:bodyPr/>
                    <a:lstStyle/>
                    <a:p>
                      <a:endParaRPr lang="en-US"/>
                    </a:p>
                  </a:txBody>
                  <a:tcPr/>
                </a:tc>
                <a:tc>
                  <a:txBody>
                    <a:bodyPr/>
                    <a:lstStyle/>
                    <a:p>
                      <a:pPr>
                        <a:lnSpc>
                          <a:spcPct val="150000"/>
                        </a:lnSpc>
                        <a:spcAft>
                          <a:spcPts val="0"/>
                        </a:spcAft>
                      </a:pPr>
                      <a:r>
                        <a:rPr lang="tr-TR" sz="1400">
                          <a:effectLst/>
                        </a:rPr>
                        <a:t>0,2623</a:t>
                      </a:r>
                      <a:endParaRPr lang="en-US" sz="1400">
                        <a:effectLst/>
                        <a:latin typeface="Times New Roman"/>
                        <a:ea typeface="Times New Roman"/>
                      </a:endParaRPr>
                    </a:p>
                  </a:txBody>
                  <a:tcPr anchor="b"/>
                </a:tc>
                <a:tc gridSpan="2">
                  <a:txBody>
                    <a:bodyPr/>
                    <a:lstStyle/>
                    <a:p>
                      <a:pPr>
                        <a:lnSpc>
                          <a:spcPct val="150000"/>
                        </a:lnSpc>
                        <a:spcAft>
                          <a:spcPts val="0"/>
                        </a:spcAft>
                      </a:pPr>
                      <a:r>
                        <a:rPr lang="tr-TR" sz="1400">
                          <a:effectLst/>
                        </a:rPr>
                        <a:t>0,7377</a:t>
                      </a:r>
                      <a:endParaRPr lang="en-US" sz="1400">
                        <a:effectLst/>
                        <a:latin typeface="Times New Roman"/>
                        <a:ea typeface="Times New Roman"/>
                      </a:endParaRPr>
                    </a:p>
                  </a:txBody>
                  <a:tcPr anchor="b"/>
                </a:tc>
                <a:tc hMerge="1">
                  <a:txBody>
                    <a:bodyPr/>
                    <a:lstStyle/>
                    <a:p>
                      <a:endParaRPr lang="en-US"/>
                    </a:p>
                  </a:txBody>
                  <a:tcPr/>
                </a:tc>
                <a:tc>
                  <a:txBody>
                    <a:bodyPr/>
                    <a:lstStyle/>
                    <a:p>
                      <a:pPr>
                        <a:lnSpc>
                          <a:spcPct val="150000"/>
                        </a:lnSpc>
                        <a:spcAft>
                          <a:spcPts val="0"/>
                        </a:spcAft>
                      </a:pPr>
                      <a:r>
                        <a:rPr lang="tr-TR" sz="1400" dirty="0">
                          <a:effectLst/>
                        </a:rPr>
                        <a:t>0,3489</a:t>
                      </a:r>
                      <a:endParaRPr lang="en-US" sz="1400" dirty="0">
                        <a:effectLst/>
                        <a:latin typeface="Times New Roman"/>
                        <a:ea typeface="Times New Roman"/>
                      </a:endParaRPr>
                    </a:p>
                  </a:txBody>
                  <a:tcPr anchor="b"/>
                </a:tc>
              </a:tr>
            </a:tbl>
          </a:graphicData>
        </a:graphic>
      </p:graphicFrame>
      <p:sp>
        <p:nvSpPr>
          <p:cNvPr id="3" name="Rectangle 1"/>
          <p:cNvSpPr>
            <a:spLocks noChangeArrowheads="1"/>
          </p:cNvSpPr>
          <p:nvPr/>
        </p:nvSpPr>
        <p:spPr bwMode="auto">
          <a:xfrm>
            <a:off x="755576" y="1886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 5:</a:t>
            </a:r>
            <a:r>
              <a:rPr kumimoji="0" lang="tr-TR"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a:t>
            </a: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
            </a:r>
            <a:r>
              <a:rPr kumimoji="0" lang="tr-TR"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ices of Inequality of Educational Opportunity 2003, 2006, 2009, Turkey</a:t>
            </a:r>
            <a:endParaRPr kumimoji="0" lang="tr-TR"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65343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40309230"/>
              </p:ext>
            </p:extLst>
          </p:nvPr>
        </p:nvGraphicFramePr>
        <p:xfrm>
          <a:off x="755576" y="1340768"/>
          <a:ext cx="6624736" cy="1828800"/>
        </p:xfrm>
        <a:graphic>
          <a:graphicData uri="http://schemas.openxmlformats.org/drawingml/2006/table">
            <a:tbl>
              <a:tblPr>
                <a:tableStyleId>{5C22544A-7EE6-4342-B048-85BDC9FD1C3A}</a:tableStyleId>
              </a:tblPr>
              <a:tblGrid>
                <a:gridCol w="1296144"/>
                <a:gridCol w="792088"/>
                <a:gridCol w="973738"/>
                <a:gridCol w="1714500"/>
                <a:gridCol w="1848266"/>
              </a:tblGrid>
              <a:tr h="195580">
                <a:tc>
                  <a:txBody>
                    <a:bodyPr/>
                    <a:lstStyle/>
                    <a:p>
                      <a:pPr>
                        <a:lnSpc>
                          <a:spcPct val="150000"/>
                        </a:lnSpc>
                        <a:spcAft>
                          <a:spcPts val="0"/>
                        </a:spcAft>
                      </a:pPr>
                      <a:r>
                        <a:rPr lang="tr-TR" sz="1600" dirty="0">
                          <a:effectLst/>
                        </a:rPr>
                        <a:t>PISA 2009</a:t>
                      </a:r>
                      <a:endParaRPr lang="en-US" sz="1600" dirty="0">
                        <a:effectLst/>
                        <a:latin typeface="Times New Roman"/>
                        <a:ea typeface="Times New Roman"/>
                      </a:endParaRPr>
                    </a:p>
                  </a:txBody>
                  <a:tcPr anchor="b"/>
                </a:tc>
                <a:tc>
                  <a:txBody>
                    <a:bodyPr/>
                    <a:lstStyle/>
                    <a:p>
                      <a:pPr algn="ctr">
                        <a:lnSpc>
                          <a:spcPct val="150000"/>
                        </a:lnSpc>
                        <a:spcAft>
                          <a:spcPts val="0"/>
                        </a:spcAft>
                      </a:pPr>
                      <a:r>
                        <a:rPr lang="en-US" sz="1600" dirty="0">
                          <a:effectLst/>
                        </a:rPr>
                        <a:t> </a:t>
                      </a:r>
                      <a:endParaRPr lang="en-US" sz="1600" dirty="0">
                        <a:effectLst/>
                        <a:latin typeface="Times New Roman"/>
                        <a:ea typeface="Times New Roman"/>
                      </a:endParaRPr>
                    </a:p>
                  </a:txBody>
                  <a:tcPr anchor="b"/>
                </a:tc>
                <a:tc>
                  <a:txBody>
                    <a:bodyPr/>
                    <a:lstStyle/>
                    <a:p>
                      <a:pPr algn="ctr">
                        <a:lnSpc>
                          <a:spcPct val="150000"/>
                        </a:lnSpc>
                        <a:spcAft>
                          <a:spcPts val="0"/>
                        </a:spcAft>
                      </a:pPr>
                      <a:r>
                        <a:rPr lang="en-US" sz="1600">
                          <a:effectLst/>
                        </a:rPr>
                        <a:t> </a:t>
                      </a:r>
                      <a:endParaRPr lang="en-US" sz="1600">
                        <a:effectLst/>
                        <a:latin typeface="Times New Roman"/>
                        <a:ea typeface="Times New Roman"/>
                      </a:endParaRPr>
                    </a:p>
                  </a:txBody>
                  <a:tcPr anchor="b"/>
                </a:tc>
                <a:tc>
                  <a:txBody>
                    <a:bodyPr/>
                    <a:lstStyle/>
                    <a:p>
                      <a:pPr algn="ctr">
                        <a:lnSpc>
                          <a:spcPct val="150000"/>
                        </a:lnSpc>
                        <a:spcAft>
                          <a:spcPts val="0"/>
                        </a:spcAft>
                      </a:pPr>
                      <a:r>
                        <a:rPr lang="en-US" sz="1600">
                          <a:effectLst/>
                        </a:rPr>
                        <a:t> </a:t>
                      </a:r>
                      <a:endParaRPr lang="en-US" sz="1600">
                        <a:effectLst/>
                        <a:latin typeface="Times New Roman"/>
                        <a:ea typeface="Times New Roman"/>
                      </a:endParaRPr>
                    </a:p>
                  </a:txBody>
                  <a:tcPr anchor="b"/>
                </a:tc>
                <a:tc>
                  <a:txBody>
                    <a:bodyPr/>
                    <a:lstStyle/>
                    <a:p>
                      <a:pPr algn="ctr">
                        <a:lnSpc>
                          <a:spcPct val="150000"/>
                        </a:lnSpc>
                        <a:spcAft>
                          <a:spcPts val="0"/>
                        </a:spcAft>
                      </a:pPr>
                      <a:r>
                        <a:rPr lang="en-US" sz="1600">
                          <a:effectLst/>
                        </a:rPr>
                        <a:t> </a:t>
                      </a:r>
                      <a:endParaRPr lang="en-US" sz="1600">
                        <a:effectLst/>
                        <a:latin typeface="Times New Roman"/>
                        <a:ea typeface="Times New Roman"/>
                      </a:endParaRPr>
                    </a:p>
                  </a:txBody>
                  <a:tcPr anchor="b"/>
                </a:tc>
              </a:tr>
              <a:tr h="304800">
                <a:tc>
                  <a:txBody>
                    <a:bodyPr/>
                    <a:lstStyle/>
                    <a:p>
                      <a:pPr>
                        <a:lnSpc>
                          <a:spcPct val="150000"/>
                        </a:lnSpc>
                        <a:spcAft>
                          <a:spcPts val="0"/>
                        </a:spcAft>
                      </a:pPr>
                      <a:r>
                        <a:rPr lang="tr-TR" sz="1600">
                          <a:effectLst/>
                        </a:rPr>
                        <a:t>Reading</a:t>
                      </a:r>
                      <a:endParaRPr lang="en-US" sz="1600">
                        <a:effectLst/>
                        <a:latin typeface="Times New Roman"/>
                        <a:ea typeface="Times New Roman"/>
                      </a:endParaRPr>
                    </a:p>
                  </a:txBody>
                  <a:tcPr anchor="b"/>
                </a:tc>
                <a:tc>
                  <a:txBody>
                    <a:bodyPr/>
                    <a:lstStyle/>
                    <a:p>
                      <a:pPr>
                        <a:lnSpc>
                          <a:spcPct val="150000"/>
                        </a:lnSpc>
                        <a:spcAft>
                          <a:spcPts val="0"/>
                        </a:spcAft>
                      </a:pPr>
                      <a:r>
                        <a:rPr lang="tr-TR" sz="1600" dirty="0">
                          <a:effectLst/>
                        </a:rPr>
                        <a:t>57,4</a:t>
                      </a:r>
                      <a:endParaRPr lang="en-US" sz="1600" dirty="0">
                        <a:effectLst/>
                        <a:latin typeface="Times New Roman"/>
                        <a:ea typeface="Times New Roman"/>
                      </a:endParaRPr>
                    </a:p>
                  </a:txBody>
                  <a:tcPr anchor="b"/>
                </a:tc>
                <a:tc>
                  <a:txBody>
                    <a:bodyPr/>
                    <a:lstStyle/>
                    <a:p>
                      <a:pPr>
                        <a:lnSpc>
                          <a:spcPct val="150000"/>
                        </a:lnSpc>
                        <a:spcAft>
                          <a:spcPts val="0"/>
                        </a:spcAft>
                      </a:pPr>
                      <a:r>
                        <a:rPr lang="tr-TR" sz="1600" dirty="0">
                          <a:effectLst/>
                        </a:rPr>
                        <a:t>0,2081</a:t>
                      </a:r>
                      <a:endParaRPr lang="en-US" sz="1600" dirty="0">
                        <a:effectLst/>
                        <a:latin typeface="Times New Roman"/>
                        <a:ea typeface="Times New Roman"/>
                      </a:endParaRPr>
                    </a:p>
                  </a:txBody>
                  <a:tcPr anchor="b"/>
                </a:tc>
                <a:tc>
                  <a:txBody>
                    <a:bodyPr/>
                    <a:lstStyle/>
                    <a:p>
                      <a:pPr>
                        <a:lnSpc>
                          <a:spcPct val="150000"/>
                        </a:lnSpc>
                        <a:spcAft>
                          <a:spcPts val="0"/>
                        </a:spcAft>
                      </a:pPr>
                      <a:r>
                        <a:rPr lang="tr-TR" sz="1600" dirty="0">
                          <a:effectLst/>
                        </a:rPr>
                        <a:t>0,7919</a:t>
                      </a:r>
                      <a:endParaRPr lang="en-US" sz="1600" dirty="0">
                        <a:effectLst/>
                        <a:latin typeface="Times New Roman"/>
                        <a:ea typeface="Times New Roman"/>
                      </a:endParaRPr>
                    </a:p>
                  </a:txBody>
                  <a:tcPr anchor="b"/>
                </a:tc>
                <a:tc>
                  <a:txBody>
                    <a:bodyPr/>
                    <a:lstStyle/>
                    <a:p>
                      <a:pPr>
                        <a:lnSpc>
                          <a:spcPct val="150000"/>
                        </a:lnSpc>
                        <a:spcAft>
                          <a:spcPts val="0"/>
                        </a:spcAft>
                      </a:pPr>
                      <a:r>
                        <a:rPr lang="tr-TR" sz="1600">
                          <a:effectLst/>
                        </a:rPr>
                        <a:t>0,4546</a:t>
                      </a:r>
                      <a:endParaRPr lang="en-US" sz="1600">
                        <a:effectLst/>
                        <a:latin typeface="Times New Roman"/>
                        <a:ea typeface="Times New Roman"/>
                      </a:endParaRPr>
                    </a:p>
                  </a:txBody>
                  <a:tcPr anchor="b"/>
                </a:tc>
              </a:tr>
              <a:tr h="304800">
                <a:tc>
                  <a:txBody>
                    <a:bodyPr/>
                    <a:lstStyle/>
                    <a:p>
                      <a:pPr>
                        <a:lnSpc>
                          <a:spcPct val="150000"/>
                        </a:lnSpc>
                        <a:spcAft>
                          <a:spcPts val="0"/>
                        </a:spcAft>
                      </a:pPr>
                      <a:r>
                        <a:rPr lang="tr-TR" sz="1600">
                          <a:effectLst/>
                        </a:rPr>
                        <a:t>Mathematics</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57,4</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0,2316</a:t>
                      </a:r>
                      <a:endParaRPr lang="en-US" sz="1600">
                        <a:effectLst/>
                        <a:latin typeface="Times New Roman"/>
                        <a:ea typeface="Times New Roman"/>
                      </a:endParaRPr>
                    </a:p>
                  </a:txBody>
                  <a:tcPr anchor="b"/>
                </a:tc>
                <a:tc>
                  <a:txBody>
                    <a:bodyPr/>
                    <a:lstStyle/>
                    <a:p>
                      <a:pPr>
                        <a:lnSpc>
                          <a:spcPct val="150000"/>
                        </a:lnSpc>
                        <a:spcAft>
                          <a:spcPts val="0"/>
                        </a:spcAft>
                      </a:pPr>
                      <a:r>
                        <a:rPr lang="tr-TR" sz="1600" dirty="0">
                          <a:effectLst/>
                        </a:rPr>
                        <a:t>0,7584</a:t>
                      </a:r>
                      <a:endParaRPr lang="en-US" sz="1600" dirty="0">
                        <a:effectLst/>
                        <a:latin typeface="Times New Roman"/>
                        <a:ea typeface="Times New Roman"/>
                      </a:endParaRPr>
                    </a:p>
                  </a:txBody>
                  <a:tcPr anchor="b"/>
                </a:tc>
                <a:tc>
                  <a:txBody>
                    <a:bodyPr/>
                    <a:lstStyle/>
                    <a:p>
                      <a:pPr>
                        <a:lnSpc>
                          <a:spcPct val="150000"/>
                        </a:lnSpc>
                        <a:spcAft>
                          <a:spcPts val="0"/>
                        </a:spcAft>
                      </a:pPr>
                      <a:r>
                        <a:rPr lang="tr-TR" sz="1600" dirty="0">
                          <a:effectLst/>
                        </a:rPr>
                        <a:t>0,4353</a:t>
                      </a:r>
                      <a:endParaRPr lang="en-US" sz="1600" dirty="0">
                        <a:effectLst/>
                        <a:latin typeface="Times New Roman"/>
                        <a:ea typeface="Times New Roman"/>
                      </a:endParaRPr>
                    </a:p>
                  </a:txBody>
                  <a:tcPr anchor="b"/>
                </a:tc>
              </a:tr>
              <a:tr h="304800">
                <a:tc>
                  <a:txBody>
                    <a:bodyPr/>
                    <a:lstStyle/>
                    <a:p>
                      <a:pPr>
                        <a:lnSpc>
                          <a:spcPct val="150000"/>
                        </a:lnSpc>
                        <a:spcAft>
                          <a:spcPts val="0"/>
                        </a:spcAft>
                      </a:pPr>
                      <a:r>
                        <a:rPr lang="tr-TR" sz="1600">
                          <a:effectLst/>
                        </a:rPr>
                        <a:t>Science</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57,4</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0,2110</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0,789</a:t>
                      </a:r>
                      <a:endParaRPr lang="en-US" sz="1600">
                        <a:effectLst/>
                        <a:latin typeface="Times New Roman"/>
                        <a:ea typeface="Times New Roman"/>
                      </a:endParaRPr>
                    </a:p>
                  </a:txBody>
                  <a:tcPr anchor="b"/>
                </a:tc>
                <a:tc>
                  <a:txBody>
                    <a:bodyPr/>
                    <a:lstStyle/>
                    <a:p>
                      <a:pPr>
                        <a:lnSpc>
                          <a:spcPct val="150000"/>
                        </a:lnSpc>
                        <a:spcAft>
                          <a:spcPts val="0"/>
                        </a:spcAft>
                      </a:pPr>
                      <a:r>
                        <a:rPr lang="tr-TR" sz="1600" dirty="0">
                          <a:effectLst/>
                        </a:rPr>
                        <a:t>0,4524</a:t>
                      </a:r>
                      <a:endParaRPr lang="en-US" sz="1600" dirty="0">
                        <a:effectLst/>
                        <a:latin typeface="Times New Roman"/>
                        <a:ea typeface="Times New Roman"/>
                      </a:endParaRPr>
                    </a:p>
                  </a:txBody>
                  <a:tcPr anchor="b"/>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36043305"/>
              </p:ext>
            </p:extLst>
          </p:nvPr>
        </p:nvGraphicFramePr>
        <p:xfrm>
          <a:off x="683568" y="3645024"/>
          <a:ext cx="6526485" cy="1828800"/>
        </p:xfrm>
        <a:graphic>
          <a:graphicData uri="http://schemas.openxmlformats.org/drawingml/2006/table">
            <a:tbl>
              <a:tblPr>
                <a:tableStyleId>{5C22544A-7EE6-4342-B048-85BDC9FD1C3A}</a:tableStyleId>
              </a:tblPr>
              <a:tblGrid>
                <a:gridCol w="1440160"/>
                <a:gridCol w="792088"/>
                <a:gridCol w="783957"/>
                <a:gridCol w="1714500"/>
                <a:gridCol w="1795780"/>
              </a:tblGrid>
              <a:tr h="213360">
                <a:tc>
                  <a:txBody>
                    <a:bodyPr/>
                    <a:lstStyle/>
                    <a:p>
                      <a:pPr>
                        <a:lnSpc>
                          <a:spcPct val="150000"/>
                        </a:lnSpc>
                        <a:spcAft>
                          <a:spcPts val="0"/>
                        </a:spcAft>
                      </a:pPr>
                      <a:r>
                        <a:rPr lang="tr-TR" sz="1600" dirty="0">
                          <a:effectLst/>
                        </a:rPr>
                        <a:t>PISA 2012*</a:t>
                      </a:r>
                      <a:endParaRPr lang="en-US" sz="1600" dirty="0">
                        <a:effectLst/>
                        <a:latin typeface="Times New Roman"/>
                        <a:ea typeface="Times New Roman"/>
                      </a:endParaRPr>
                    </a:p>
                  </a:txBody>
                  <a:tcPr anchor="b"/>
                </a:tc>
                <a:tc>
                  <a:txBody>
                    <a:bodyPr/>
                    <a:lstStyle/>
                    <a:p>
                      <a:pPr algn="ctr">
                        <a:lnSpc>
                          <a:spcPct val="150000"/>
                        </a:lnSpc>
                        <a:spcAft>
                          <a:spcPts val="0"/>
                        </a:spcAft>
                      </a:pPr>
                      <a:r>
                        <a:rPr lang="en-US" sz="1600" dirty="0">
                          <a:effectLst/>
                        </a:rPr>
                        <a:t> </a:t>
                      </a:r>
                      <a:endParaRPr lang="en-US" sz="1600" dirty="0">
                        <a:effectLst/>
                        <a:latin typeface="Times New Roman"/>
                        <a:ea typeface="Times New Roman"/>
                      </a:endParaRPr>
                    </a:p>
                  </a:txBody>
                  <a:tcPr anchor="b"/>
                </a:tc>
                <a:tc>
                  <a:txBody>
                    <a:bodyPr/>
                    <a:lstStyle/>
                    <a:p>
                      <a:pPr algn="ctr">
                        <a:lnSpc>
                          <a:spcPct val="150000"/>
                        </a:lnSpc>
                        <a:spcAft>
                          <a:spcPts val="0"/>
                        </a:spcAft>
                      </a:pPr>
                      <a:r>
                        <a:rPr lang="en-US" sz="1600" dirty="0">
                          <a:effectLst/>
                        </a:rPr>
                        <a:t> </a:t>
                      </a:r>
                      <a:endParaRPr lang="en-US" sz="1600" dirty="0">
                        <a:effectLst/>
                        <a:latin typeface="Times New Roman"/>
                        <a:ea typeface="Times New Roman"/>
                      </a:endParaRPr>
                    </a:p>
                  </a:txBody>
                  <a:tcPr anchor="b"/>
                </a:tc>
                <a:tc>
                  <a:txBody>
                    <a:bodyPr/>
                    <a:lstStyle/>
                    <a:p>
                      <a:pPr algn="ctr">
                        <a:lnSpc>
                          <a:spcPct val="150000"/>
                        </a:lnSpc>
                        <a:spcAft>
                          <a:spcPts val="0"/>
                        </a:spcAft>
                      </a:pPr>
                      <a:r>
                        <a:rPr lang="en-US" sz="1600" dirty="0">
                          <a:effectLst/>
                        </a:rPr>
                        <a:t> </a:t>
                      </a:r>
                      <a:endParaRPr lang="en-US" sz="1600" dirty="0">
                        <a:effectLst/>
                        <a:latin typeface="Times New Roman"/>
                        <a:ea typeface="Times New Roman"/>
                      </a:endParaRPr>
                    </a:p>
                  </a:txBody>
                  <a:tcPr anchor="b"/>
                </a:tc>
                <a:tc>
                  <a:txBody>
                    <a:bodyPr/>
                    <a:lstStyle/>
                    <a:p>
                      <a:pPr algn="ctr">
                        <a:lnSpc>
                          <a:spcPct val="150000"/>
                        </a:lnSpc>
                        <a:spcAft>
                          <a:spcPts val="0"/>
                        </a:spcAft>
                      </a:pPr>
                      <a:r>
                        <a:rPr lang="en-US" sz="1600">
                          <a:effectLst/>
                        </a:rPr>
                        <a:t> </a:t>
                      </a:r>
                      <a:endParaRPr lang="en-US" sz="1600">
                        <a:effectLst/>
                        <a:latin typeface="Times New Roman"/>
                        <a:ea typeface="Times New Roman"/>
                      </a:endParaRPr>
                    </a:p>
                  </a:txBody>
                  <a:tcPr anchor="b"/>
                </a:tc>
              </a:tr>
              <a:tr h="304800">
                <a:tc>
                  <a:txBody>
                    <a:bodyPr/>
                    <a:lstStyle/>
                    <a:p>
                      <a:pPr>
                        <a:lnSpc>
                          <a:spcPct val="150000"/>
                        </a:lnSpc>
                        <a:spcAft>
                          <a:spcPts val="0"/>
                        </a:spcAft>
                      </a:pPr>
                      <a:r>
                        <a:rPr lang="tr-TR" sz="1600">
                          <a:effectLst/>
                        </a:rPr>
                        <a:t>Reading</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50,7</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0,2001</a:t>
                      </a:r>
                      <a:endParaRPr lang="en-US" sz="1600">
                        <a:effectLst/>
                        <a:latin typeface="Times New Roman"/>
                        <a:ea typeface="Times New Roman"/>
                      </a:endParaRPr>
                    </a:p>
                  </a:txBody>
                  <a:tcPr anchor="b"/>
                </a:tc>
                <a:tc>
                  <a:txBody>
                    <a:bodyPr/>
                    <a:lstStyle/>
                    <a:p>
                      <a:pPr>
                        <a:lnSpc>
                          <a:spcPct val="150000"/>
                        </a:lnSpc>
                        <a:spcAft>
                          <a:spcPts val="0"/>
                        </a:spcAft>
                      </a:pPr>
                      <a:r>
                        <a:rPr lang="tr-TR" sz="1600" dirty="0">
                          <a:effectLst/>
                        </a:rPr>
                        <a:t>0,7999</a:t>
                      </a:r>
                      <a:endParaRPr lang="en-US" sz="1600" dirty="0">
                        <a:effectLst/>
                        <a:latin typeface="Times New Roman"/>
                        <a:ea typeface="Times New Roman"/>
                      </a:endParaRPr>
                    </a:p>
                  </a:txBody>
                  <a:tcPr anchor="b"/>
                </a:tc>
                <a:tc>
                  <a:txBody>
                    <a:bodyPr/>
                    <a:lstStyle/>
                    <a:p>
                      <a:pPr>
                        <a:lnSpc>
                          <a:spcPct val="150000"/>
                        </a:lnSpc>
                        <a:spcAft>
                          <a:spcPts val="0"/>
                        </a:spcAft>
                      </a:pPr>
                      <a:r>
                        <a:rPr lang="tr-TR" sz="1600" dirty="0">
                          <a:effectLst/>
                        </a:rPr>
                        <a:t>0,4807</a:t>
                      </a:r>
                      <a:endParaRPr lang="en-US" sz="1600" dirty="0">
                        <a:effectLst/>
                        <a:latin typeface="Times New Roman"/>
                        <a:ea typeface="Times New Roman"/>
                      </a:endParaRPr>
                    </a:p>
                  </a:txBody>
                  <a:tcPr anchor="b"/>
                </a:tc>
              </a:tr>
              <a:tr h="304800">
                <a:tc>
                  <a:txBody>
                    <a:bodyPr/>
                    <a:lstStyle/>
                    <a:p>
                      <a:pPr>
                        <a:lnSpc>
                          <a:spcPct val="150000"/>
                        </a:lnSpc>
                        <a:spcAft>
                          <a:spcPts val="0"/>
                        </a:spcAft>
                      </a:pPr>
                      <a:r>
                        <a:rPr lang="tr-TR" sz="1600">
                          <a:effectLst/>
                        </a:rPr>
                        <a:t>Mathematics</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50,7</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0,2116</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0,7884</a:t>
                      </a:r>
                      <a:endParaRPr lang="en-US" sz="1600">
                        <a:effectLst/>
                        <a:latin typeface="Times New Roman"/>
                        <a:ea typeface="Times New Roman"/>
                      </a:endParaRPr>
                    </a:p>
                  </a:txBody>
                  <a:tcPr anchor="b"/>
                </a:tc>
                <a:tc>
                  <a:txBody>
                    <a:bodyPr/>
                    <a:lstStyle/>
                    <a:p>
                      <a:pPr>
                        <a:lnSpc>
                          <a:spcPct val="150000"/>
                        </a:lnSpc>
                        <a:spcAft>
                          <a:spcPts val="0"/>
                        </a:spcAft>
                      </a:pPr>
                      <a:r>
                        <a:rPr lang="tr-TR" sz="1600" dirty="0">
                          <a:effectLst/>
                        </a:rPr>
                        <a:t>0,4738</a:t>
                      </a:r>
                      <a:endParaRPr lang="en-US" sz="1600" dirty="0">
                        <a:effectLst/>
                        <a:latin typeface="Times New Roman"/>
                        <a:ea typeface="Times New Roman"/>
                      </a:endParaRPr>
                    </a:p>
                  </a:txBody>
                  <a:tcPr anchor="b"/>
                </a:tc>
              </a:tr>
              <a:tr h="304800">
                <a:tc>
                  <a:txBody>
                    <a:bodyPr/>
                    <a:lstStyle/>
                    <a:p>
                      <a:pPr>
                        <a:lnSpc>
                          <a:spcPct val="150000"/>
                        </a:lnSpc>
                        <a:spcAft>
                          <a:spcPts val="0"/>
                        </a:spcAft>
                      </a:pPr>
                      <a:r>
                        <a:rPr lang="tr-TR" sz="1600">
                          <a:effectLst/>
                        </a:rPr>
                        <a:t>Science</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50,7</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0,2083</a:t>
                      </a:r>
                      <a:endParaRPr lang="en-US" sz="1600">
                        <a:effectLst/>
                        <a:latin typeface="Times New Roman"/>
                        <a:ea typeface="Times New Roman"/>
                      </a:endParaRPr>
                    </a:p>
                  </a:txBody>
                  <a:tcPr anchor="b"/>
                </a:tc>
                <a:tc>
                  <a:txBody>
                    <a:bodyPr/>
                    <a:lstStyle/>
                    <a:p>
                      <a:pPr>
                        <a:lnSpc>
                          <a:spcPct val="150000"/>
                        </a:lnSpc>
                        <a:spcAft>
                          <a:spcPts val="0"/>
                        </a:spcAft>
                      </a:pPr>
                      <a:r>
                        <a:rPr lang="tr-TR" sz="1600">
                          <a:effectLst/>
                        </a:rPr>
                        <a:t>0,7917</a:t>
                      </a:r>
                      <a:endParaRPr lang="en-US" sz="1600">
                        <a:effectLst/>
                        <a:latin typeface="Times New Roman"/>
                        <a:ea typeface="Times New Roman"/>
                      </a:endParaRPr>
                    </a:p>
                  </a:txBody>
                  <a:tcPr anchor="b"/>
                </a:tc>
                <a:tc>
                  <a:txBody>
                    <a:bodyPr/>
                    <a:lstStyle/>
                    <a:p>
                      <a:pPr>
                        <a:lnSpc>
                          <a:spcPct val="150000"/>
                        </a:lnSpc>
                        <a:spcAft>
                          <a:spcPts val="0"/>
                        </a:spcAft>
                      </a:pPr>
                      <a:r>
                        <a:rPr lang="tr-TR" sz="1600" dirty="0">
                          <a:effectLst/>
                        </a:rPr>
                        <a:t>0,4758</a:t>
                      </a:r>
                      <a:endParaRPr lang="en-US" sz="1600" dirty="0">
                        <a:effectLst/>
                        <a:latin typeface="Times New Roman"/>
                        <a:ea typeface="Times New Roman"/>
                      </a:endParaRPr>
                    </a:p>
                  </a:txBody>
                  <a:tcPr anchor="b"/>
                </a:tc>
              </a:tr>
            </a:tbl>
          </a:graphicData>
        </a:graphic>
      </p:graphicFrame>
      <p:sp>
        <p:nvSpPr>
          <p:cNvPr id="4" name="Rectangle 3"/>
          <p:cNvSpPr/>
          <p:nvPr/>
        </p:nvSpPr>
        <p:spPr>
          <a:xfrm>
            <a:off x="827584" y="476672"/>
            <a:ext cx="6809386" cy="646331"/>
          </a:xfrm>
          <a:prstGeom prst="rect">
            <a:avLst/>
          </a:prstGeom>
        </p:spPr>
        <p:txBody>
          <a:bodyPr wrap="square">
            <a:spAutoFit/>
          </a:bodyPr>
          <a:lstStyle/>
          <a:p>
            <a:pPr lvl="0" fontAlgn="base">
              <a:spcBef>
                <a:spcPct val="0"/>
              </a:spcBef>
              <a:spcAft>
                <a:spcPct val="0"/>
              </a:spcAft>
            </a:pPr>
            <a:r>
              <a:rPr kumimoji="0" lang="tr-TR" alt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 5:</a:t>
            </a:r>
            <a:r>
              <a:rPr kumimoji="0" lang="tr-TR"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a:t>
            </a:r>
            <a:r>
              <a:rPr kumimoji="0" lang="en-US"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
            </a:r>
            <a:r>
              <a:rPr kumimoji="0" lang="tr-TR" alt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ices of Inequality of Educational Opportunity 2003, 2006, 2009, Turkey (Continued)</a:t>
            </a:r>
            <a:endParaRPr kumimoji="0" lang="tr-TR"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14074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8208912" cy="3539430"/>
          </a:xfrm>
          <a:prstGeom prst="rect">
            <a:avLst/>
          </a:prstGeom>
        </p:spPr>
        <p:txBody>
          <a:bodyPr wrap="square">
            <a:spAutoFit/>
          </a:bodyPr>
          <a:lstStyle/>
          <a:p>
            <a:r>
              <a:rPr lang="en-US" sz="2800" dirty="0"/>
              <a:t>Table 6 gives the contributions of family background variables and community circumstances to inequality of opportunity. </a:t>
            </a:r>
            <a:endParaRPr lang="tr-TR" sz="2800" dirty="0" smtClean="0"/>
          </a:p>
          <a:p>
            <a:endParaRPr lang="tr-TR" sz="2800" dirty="0"/>
          </a:p>
          <a:p>
            <a:r>
              <a:rPr lang="en-US" sz="2800" dirty="0" smtClean="0"/>
              <a:t>This </a:t>
            </a:r>
            <a:r>
              <a:rPr lang="en-US" sz="2800" dirty="0"/>
              <a:t>table indicates that family background variables are more important than community characteristics and their importance have decline somewhat overtime from 2003 to 2012</a:t>
            </a:r>
            <a:r>
              <a:rPr lang="en-US" dirty="0"/>
              <a:t>.</a:t>
            </a:r>
          </a:p>
        </p:txBody>
      </p:sp>
    </p:spTree>
    <p:extLst>
      <p:ext uri="{BB962C8B-B14F-4D97-AF65-F5344CB8AC3E}">
        <p14:creationId xmlns:p14="http://schemas.microsoft.com/office/powerpoint/2010/main" val="3398005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10791466"/>
              </p:ext>
            </p:extLst>
          </p:nvPr>
        </p:nvGraphicFramePr>
        <p:xfrm>
          <a:off x="1043608" y="1096762"/>
          <a:ext cx="6572250" cy="1956755"/>
        </p:xfrm>
        <a:graphic>
          <a:graphicData uri="http://schemas.openxmlformats.org/drawingml/2006/table">
            <a:tbl>
              <a:tblPr>
                <a:tableStyleId>{5C22544A-7EE6-4342-B048-85BDC9FD1C3A}</a:tableStyleId>
              </a:tblPr>
              <a:tblGrid>
                <a:gridCol w="1082040"/>
                <a:gridCol w="1710055"/>
                <a:gridCol w="1890395"/>
                <a:gridCol w="1889760"/>
              </a:tblGrid>
              <a:tr h="213360">
                <a:tc>
                  <a:txBody>
                    <a:bodyPr/>
                    <a:lstStyle/>
                    <a:p>
                      <a:pPr>
                        <a:lnSpc>
                          <a:spcPct val="150000"/>
                        </a:lnSpc>
                        <a:spcAft>
                          <a:spcPts val="0"/>
                        </a:spcAft>
                      </a:pPr>
                      <a:r>
                        <a:rPr lang="en-US" sz="1200" dirty="0">
                          <a:effectLst/>
                        </a:rPr>
                        <a:t>Reading</a:t>
                      </a:r>
                      <a:endParaRPr lang="en-US" sz="1200" dirty="0">
                        <a:effectLst/>
                        <a:latin typeface="Times New Roman"/>
                        <a:ea typeface="Times New Roman"/>
                      </a:endParaRPr>
                    </a:p>
                  </a:txBody>
                  <a:tcPr anchor="b"/>
                </a:tc>
                <a:tc>
                  <a:txBody>
                    <a:bodyPr/>
                    <a:lstStyle/>
                    <a:p>
                      <a:pPr algn="ctr">
                        <a:lnSpc>
                          <a:spcPct val="150000"/>
                        </a:lnSpc>
                        <a:spcAft>
                          <a:spcPts val="0"/>
                        </a:spcAft>
                      </a:pPr>
                      <a:r>
                        <a:rPr lang="en-US" sz="1200">
                          <a:effectLst/>
                        </a:rPr>
                        <a:t>All Circumstances</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Share of Family Background</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Share of Community Characteristics</a:t>
                      </a:r>
                      <a:endParaRPr lang="en-US" sz="1200">
                        <a:effectLst/>
                        <a:latin typeface="Times New Roman"/>
                        <a:ea typeface="Times New Roman"/>
                      </a:endParaRPr>
                    </a:p>
                  </a:txBody>
                  <a:tcPr anchor="b"/>
                </a:tc>
              </a:tr>
              <a:tr h="304800">
                <a:tc>
                  <a:txBody>
                    <a:bodyPr/>
                    <a:lstStyle/>
                    <a:p>
                      <a:pPr>
                        <a:lnSpc>
                          <a:spcPct val="150000"/>
                        </a:lnSpc>
                        <a:spcAft>
                          <a:spcPts val="0"/>
                        </a:spcAft>
                      </a:pPr>
                      <a:r>
                        <a:rPr lang="en-US" sz="1200">
                          <a:effectLst/>
                        </a:rPr>
                        <a:t>2003</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0.33</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0.85</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0.48</a:t>
                      </a:r>
                      <a:endParaRPr lang="en-US" sz="1200">
                        <a:effectLst/>
                        <a:latin typeface="Times New Roman"/>
                        <a:ea typeface="Times New Roman"/>
                      </a:endParaRPr>
                    </a:p>
                  </a:txBody>
                  <a:tcPr anchor="b"/>
                </a:tc>
              </a:tr>
              <a:tr h="304800">
                <a:tc>
                  <a:txBody>
                    <a:bodyPr/>
                    <a:lstStyle/>
                    <a:p>
                      <a:pPr>
                        <a:lnSpc>
                          <a:spcPct val="150000"/>
                        </a:lnSpc>
                        <a:spcAft>
                          <a:spcPts val="0"/>
                        </a:spcAft>
                      </a:pPr>
                      <a:r>
                        <a:rPr lang="en-US" sz="1200">
                          <a:effectLst/>
                        </a:rPr>
                        <a:t>2006</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0.26</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0.84</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0.46</a:t>
                      </a:r>
                      <a:endParaRPr lang="en-US" sz="1200">
                        <a:effectLst/>
                        <a:latin typeface="Times New Roman"/>
                        <a:ea typeface="Times New Roman"/>
                      </a:endParaRPr>
                    </a:p>
                  </a:txBody>
                  <a:tcPr anchor="b"/>
                </a:tc>
              </a:tr>
              <a:tr h="304800">
                <a:tc>
                  <a:txBody>
                    <a:bodyPr/>
                    <a:lstStyle/>
                    <a:p>
                      <a:pPr>
                        <a:lnSpc>
                          <a:spcPct val="150000"/>
                        </a:lnSpc>
                        <a:spcAft>
                          <a:spcPts val="0"/>
                        </a:spcAft>
                      </a:pPr>
                      <a:r>
                        <a:rPr lang="en-US" sz="1200">
                          <a:effectLst/>
                        </a:rPr>
                        <a:t>2009</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0.21</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0.81</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0.44</a:t>
                      </a:r>
                      <a:endParaRPr lang="en-US" sz="1200">
                        <a:effectLst/>
                        <a:latin typeface="Times New Roman"/>
                        <a:ea typeface="Times New Roman"/>
                      </a:endParaRPr>
                    </a:p>
                  </a:txBody>
                  <a:tcPr anchor="b"/>
                </a:tc>
              </a:tr>
              <a:tr h="304800">
                <a:tc>
                  <a:txBody>
                    <a:bodyPr/>
                    <a:lstStyle/>
                    <a:p>
                      <a:pPr>
                        <a:lnSpc>
                          <a:spcPct val="150000"/>
                        </a:lnSpc>
                        <a:spcAft>
                          <a:spcPts val="0"/>
                        </a:spcAft>
                      </a:pPr>
                      <a:r>
                        <a:rPr lang="en-US" sz="1200">
                          <a:effectLst/>
                        </a:rPr>
                        <a:t>2012</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0.20</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0.80</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dirty="0">
                          <a:effectLst/>
                        </a:rPr>
                        <a:t>0.45</a:t>
                      </a:r>
                      <a:endParaRPr lang="en-US" sz="1200" dirty="0">
                        <a:effectLst/>
                        <a:latin typeface="Times New Roman"/>
                        <a:ea typeface="Times New Roman"/>
                      </a:endParaRPr>
                    </a:p>
                  </a:txBody>
                  <a:tcPr anchor="b"/>
                </a:tc>
              </a:tr>
            </a:tbl>
          </a:graphicData>
        </a:graphic>
      </p:graphicFrame>
      <p:sp>
        <p:nvSpPr>
          <p:cNvPr id="3" name="Rectangle 1"/>
          <p:cNvSpPr>
            <a:spLocks noChangeArrowheads="1"/>
          </p:cNvSpPr>
          <p:nvPr/>
        </p:nvSpPr>
        <p:spPr bwMode="auto">
          <a:xfrm>
            <a:off x="827584" y="620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Table 6:</a:t>
            </a:r>
            <a:r>
              <a:rPr kumimoji="0" lang="en-US" alt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 Contribution of Family Background and Community Characteristics to Inequality of Opportunity, 2003-2012, Turkey.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57716200"/>
              </p:ext>
            </p:extLst>
          </p:nvPr>
        </p:nvGraphicFramePr>
        <p:xfrm>
          <a:off x="1043608" y="3212976"/>
          <a:ext cx="6572250" cy="1345948"/>
        </p:xfrm>
        <a:graphic>
          <a:graphicData uri="http://schemas.openxmlformats.org/drawingml/2006/table">
            <a:tbl>
              <a:tblPr>
                <a:tableStyleId>{5C22544A-7EE6-4342-B048-85BDC9FD1C3A}</a:tableStyleId>
              </a:tblPr>
              <a:tblGrid>
                <a:gridCol w="1082040"/>
                <a:gridCol w="1710055"/>
                <a:gridCol w="1890395"/>
                <a:gridCol w="1889760"/>
              </a:tblGrid>
              <a:tr h="304800">
                <a:tc>
                  <a:txBody>
                    <a:bodyPr/>
                    <a:lstStyle/>
                    <a:p>
                      <a:pPr>
                        <a:lnSpc>
                          <a:spcPct val="150000"/>
                        </a:lnSpc>
                        <a:spcAft>
                          <a:spcPts val="0"/>
                        </a:spcAft>
                      </a:pPr>
                      <a:r>
                        <a:rPr lang="en-US" sz="1200">
                          <a:effectLst/>
                        </a:rPr>
                        <a:t>Math</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0.30</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0.87</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0.50</a:t>
                      </a:r>
                      <a:endParaRPr lang="en-US" sz="1200">
                        <a:effectLst/>
                        <a:latin typeface="Times New Roman"/>
                        <a:ea typeface="Times New Roman"/>
                      </a:endParaRPr>
                    </a:p>
                  </a:txBody>
                  <a:tcPr anchor="b"/>
                </a:tc>
              </a:tr>
              <a:tr h="304800">
                <a:tc>
                  <a:txBody>
                    <a:bodyPr/>
                    <a:lstStyle/>
                    <a:p>
                      <a:pPr>
                        <a:lnSpc>
                          <a:spcPct val="150000"/>
                        </a:lnSpc>
                        <a:spcAft>
                          <a:spcPts val="0"/>
                        </a:spcAft>
                      </a:pPr>
                      <a:r>
                        <a:rPr lang="en-US" sz="1200">
                          <a:effectLst/>
                        </a:rPr>
                        <a:t>2006</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0.27</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0.88</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0.49</a:t>
                      </a:r>
                      <a:endParaRPr lang="en-US" sz="1200">
                        <a:effectLst/>
                        <a:latin typeface="Times New Roman"/>
                        <a:ea typeface="Times New Roman"/>
                      </a:endParaRPr>
                    </a:p>
                  </a:txBody>
                  <a:tcPr anchor="b"/>
                </a:tc>
              </a:tr>
              <a:tr h="304800">
                <a:tc>
                  <a:txBody>
                    <a:bodyPr/>
                    <a:lstStyle/>
                    <a:p>
                      <a:pPr>
                        <a:lnSpc>
                          <a:spcPct val="150000"/>
                        </a:lnSpc>
                        <a:spcAft>
                          <a:spcPts val="0"/>
                        </a:spcAft>
                      </a:pPr>
                      <a:r>
                        <a:rPr lang="en-US" sz="1200">
                          <a:effectLst/>
                        </a:rPr>
                        <a:t>2009</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0.23</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0.87</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0.49</a:t>
                      </a:r>
                      <a:endParaRPr lang="en-US" sz="1200">
                        <a:effectLst/>
                        <a:latin typeface="Times New Roman"/>
                        <a:ea typeface="Times New Roman"/>
                      </a:endParaRPr>
                    </a:p>
                  </a:txBody>
                  <a:tcPr anchor="b"/>
                </a:tc>
              </a:tr>
              <a:tr h="304800">
                <a:tc>
                  <a:txBody>
                    <a:bodyPr/>
                    <a:lstStyle/>
                    <a:p>
                      <a:pPr>
                        <a:lnSpc>
                          <a:spcPct val="150000"/>
                        </a:lnSpc>
                        <a:spcAft>
                          <a:spcPts val="0"/>
                        </a:spcAft>
                      </a:pPr>
                      <a:r>
                        <a:rPr lang="en-US" sz="1200">
                          <a:effectLst/>
                        </a:rPr>
                        <a:t>2012</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0.21</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0.87</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dirty="0">
                          <a:effectLst/>
                        </a:rPr>
                        <a:t>0.44</a:t>
                      </a:r>
                      <a:endParaRPr lang="en-US" sz="1200" dirty="0">
                        <a:effectLst/>
                        <a:latin typeface="Times New Roman"/>
                        <a:ea typeface="Times New Roman"/>
                      </a:endParaRPr>
                    </a:p>
                  </a:txBody>
                  <a:tcPr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9022281"/>
              </p:ext>
            </p:extLst>
          </p:nvPr>
        </p:nvGraphicFramePr>
        <p:xfrm>
          <a:off x="1043608" y="4941168"/>
          <a:ext cx="6572250" cy="1345948"/>
        </p:xfrm>
        <a:graphic>
          <a:graphicData uri="http://schemas.openxmlformats.org/drawingml/2006/table">
            <a:tbl>
              <a:tblPr>
                <a:tableStyleId>{5C22544A-7EE6-4342-B048-85BDC9FD1C3A}</a:tableStyleId>
              </a:tblPr>
              <a:tblGrid>
                <a:gridCol w="1082040"/>
                <a:gridCol w="1710055"/>
                <a:gridCol w="1890395"/>
                <a:gridCol w="1889760"/>
              </a:tblGrid>
              <a:tr h="304800">
                <a:tc>
                  <a:txBody>
                    <a:bodyPr/>
                    <a:lstStyle/>
                    <a:p>
                      <a:pPr>
                        <a:lnSpc>
                          <a:spcPct val="150000"/>
                        </a:lnSpc>
                        <a:spcAft>
                          <a:spcPts val="0"/>
                        </a:spcAft>
                      </a:pPr>
                      <a:r>
                        <a:rPr lang="en-US" sz="1200">
                          <a:effectLst/>
                        </a:rPr>
                        <a:t>Science</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0.31</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0.83</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0.53</a:t>
                      </a:r>
                      <a:endParaRPr lang="en-US" sz="1200">
                        <a:effectLst/>
                        <a:latin typeface="Times New Roman"/>
                        <a:ea typeface="Times New Roman"/>
                      </a:endParaRPr>
                    </a:p>
                  </a:txBody>
                  <a:tcPr anchor="b"/>
                </a:tc>
              </a:tr>
              <a:tr h="304800">
                <a:tc>
                  <a:txBody>
                    <a:bodyPr/>
                    <a:lstStyle/>
                    <a:p>
                      <a:pPr>
                        <a:lnSpc>
                          <a:spcPct val="150000"/>
                        </a:lnSpc>
                        <a:spcAft>
                          <a:spcPts val="0"/>
                        </a:spcAft>
                      </a:pPr>
                      <a:r>
                        <a:rPr lang="en-US" sz="1200">
                          <a:effectLst/>
                        </a:rPr>
                        <a:t>2006</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0.26</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0.80</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0.53</a:t>
                      </a:r>
                      <a:endParaRPr lang="en-US" sz="1200">
                        <a:effectLst/>
                        <a:latin typeface="Times New Roman"/>
                        <a:ea typeface="Times New Roman"/>
                      </a:endParaRPr>
                    </a:p>
                  </a:txBody>
                  <a:tcPr anchor="b"/>
                </a:tc>
              </a:tr>
              <a:tr h="304800">
                <a:tc>
                  <a:txBody>
                    <a:bodyPr/>
                    <a:lstStyle/>
                    <a:p>
                      <a:pPr>
                        <a:lnSpc>
                          <a:spcPct val="150000"/>
                        </a:lnSpc>
                        <a:spcAft>
                          <a:spcPts val="0"/>
                        </a:spcAft>
                      </a:pPr>
                      <a:r>
                        <a:rPr lang="en-US" sz="1200">
                          <a:effectLst/>
                        </a:rPr>
                        <a:t>2009</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0.21</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0.78</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0.51</a:t>
                      </a:r>
                      <a:endParaRPr lang="en-US" sz="1200">
                        <a:effectLst/>
                        <a:latin typeface="Times New Roman"/>
                        <a:ea typeface="Times New Roman"/>
                      </a:endParaRPr>
                    </a:p>
                  </a:txBody>
                  <a:tcPr anchor="b"/>
                </a:tc>
              </a:tr>
              <a:tr h="304800">
                <a:tc>
                  <a:txBody>
                    <a:bodyPr/>
                    <a:lstStyle/>
                    <a:p>
                      <a:pPr>
                        <a:lnSpc>
                          <a:spcPct val="150000"/>
                        </a:lnSpc>
                        <a:spcAft>
                          <a:spcPts val="0"/>
                        </a:spcAft>
                      </a:pPr>
                      <a:r>
                        <a:rPr lang="en-US" sz="1200">
                          <a:effectLst/>
                        </a:rPr>
                        <a:t>2012</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0.21</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a:effectLst/>
                        </a:rPr>
                        <a:t>0.79</a:t>
                      </a:r>
                      <a:endParaRPr lang="en-US" sz="1200">
                        <a:effectLst/>
                        <a:latin typeface="Times New Roman"/>
                        <a:ea typeface="Times New Roman"/>
                      </a:endParaRPr>
                    </a:p>
                  </a:txBody>
                  <a:tcPr anchor="b"/>
                </a:tc>
                <a:tc>
                  <a:txBody>
                    <a:bodyPr/>
                    <a:lstStyle/>
                    <a:p>
                      <a:pPr algn="ctr">
                        <a:lnSpc>
                          <a:spcPct val="150000"/>
                        </a:lnSpc>
                        <a:spcAft>
                          <a:spcPts val="0"/>
                        </a:spcAft>
                      </a:pPr>
                      <a:r>
                        <a:rPr lang="en-US" sz="1200" dirty="0">
                          <a:effectLst/>
                        </a:rPr>
                        <a:t>0.51</a:t>
                      </a:r>
                      <a:endParaRPr lang="en-US" sz="1200" dirty="0">
                        <a:effectLst/>
                        <a:latin typeface="Times New Roman"/>
                        <a:ea typeface="Times New Roman"/>
                      </a:endParaRPr>
                    </a:p>
                  </a:txBody>
                  <a:tcPr anchor="b"/>
                </a:tc>
              </a:tr>
            </a:tbl>
          </a:graphicData>
        </a:graphic>
      </p:graphicFrame>
    </p:spTree>
    <p:extLst>
      <p:ext uri="{BB962C8B-B14F-4D97-AF65-F5344CB8AC3E}">
        <p14:creationId xmlns:p14="http://schemas.microsoft.com/office/powerpoint/2010/main" val="3135511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7544" y="332656"/>
            <a:ext cx="8219256" cy="5793507"/>
          </a:xfrm>
        </p:spPr>
        <p:txBody>
          <a:bodyPr>
            <a:normAutofit fontScale="85000" lnSpcReduction="10000"/>
          </a:bodyPr>
          <a:lstStyle/>
          <a:p>
            <a:r>
              <a:rPr lang="en-US" dirty="0"/>
              <a:t>The salient findings of this study are as follows. </a:t>
            </a:r>
            <a:endParaRPr lang="tr-TR" dirty="0" smtClean="0"/>
          </a:p>
          <a:p>
            <a:r>
              <a:rPr lang="en-US" dirty="0" smtClean="0"/>
              <a:t>First</a:t>
            </a:r>
            <a:r>
              <a:rPr lang="en-US" dirty="0"/>
              <a:t>, confirming the previous studies we find that inequality of opportunity is a large part (around one third to a-quarter) of the inequality of educational achievement in Turkey. </a:t>
            </a:r>
            <a:endParaRPr lang="tr-TR" dirty="0" smtClean="0"/>
          </a:p>
          <a:p>
            <a:endParaRPr lang="tr-TR" dirty="0"/>
          </a:p>
          <a:p>
            <a:r>
              <a:rPr lang="en-US" dirty="0" smtClean="0"/>
              <a:t>Second</a:t>
            </a:r>
            <a:r>
              <a:rPr lang="en-US" dirty="0"/>
              <a:t>, the inequality of opportunity in educational achievement shows a slightly decreasing trend over time in Turkey from 2003 to 2012. </a:t>
            </a:r>
            <a:endParaRPr lang="tr-TR" dirty="0" smtClean="0"/>
          </a:p>
          <a:p>
            <a:endParaRPr lang="tr-TR" dirty="0"/>
          </a:p>
          <a:p>
            <a:r>
              <a:rPr lang="en-US" dirty="0" smtClean="0"/>
              <a:t>Third</a:t>
            </a:r>
            <a:r>
              <a:rPr lang="en-US" dirty="0"/>
              <a:t>, the inequality of opportunity figures based on the mathematics, science and reading achievements exhibited the similar trend over time with slightly higher figures for the mathematics scores. </a:t>
            </a:r>
          </a:p>
        </p:txBody>
      </p:sp>
    </p:spTree>
    <p:extLst>
      <p:ext uri="{BB962C8B-B14F-4D97-AF65-F5344CB8AC3E}">
        <p14:creationId xmlns:p14="http://schemas.microsoft.com/office/powerpoint/2010/main" val="3782498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Forth, the family background variables are the most important determinants of the inequality in educational achievement which is a consistent pattern over time. </a:t>
            </a:r>
            <a:endParaRPr lang="tr-TR" dirty="0" smtClean="0"/>
          </a:p>
          <a:p>
            <a:endParaRPr lang="tr-TR" dirty="0"/>
          </a:p>
          <a:p>
            <a:r>
              <a:rPr lang="en-US" dirty="0" smtClean="0"/>
              <a:t>However, there is also evidence of slight weakening of the family background factors over time. </a:t>
            </a:r>
            <a:endParaRPr lang="tr-TR" dirty="0" smtClean="0"/>
          </a:p>
          <a:p>
            <a:endParaRPr lang="tr-TR" dirty="0"/>
          </a:p>
          <a:p>
            <a:r>
              <a:rPr lang="en-US" dirty="0" smtClean="0"/>
              <a:t>Policies are necessary to improve equality of opportunity in education in Turkey especially by reducing the importance of family background factors.</a:t>
            </a:r>
            <a:endParaRPr lang="en-US" dirty="0"/>
          </a:p>
        </p:txBody>
      </p:sp>
    </p:spTree>
    <p:extLst>
      <p:ext uri="{BB962C8B-B14F-4D97-AF65-F5344CB8AC3E}">
        <p14:creationId xmlns:p14="http://schemas.microsoft.com/office/powerpoint/2010/main" val="2697482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143000"/>
          </a:xfrm>
        </p:spPr>
        <p:txBody>
          <a:bodyPr/>
          <a:lstStyle/>
          <a:p>
            <a:r>
              <a:rPr lang="tr-TR" dirty="0" smtClean="0"/>
              <a:t>Thank You for Your Attention!!!</a:t>
            </a:r>
            <a:endParaRPr lang="en-US" dirty="0"/>
          </a:p>
        </p:txBody>
      </p:sp>
      <p:sp>
        <p:nvSpPr>
          <p:cNvPr id="3" name="Content Placeholder 2"/>
          <p:cNvSpPr>
            <a:spLocks noGrp="1"/>
          </p:cNvSpPr>
          <p:nvPr>
            <p:ph idx="1"/>
          </p:nvPr>
        </p:nvSpPr>
        <p:spPr/>
        <p:txBody>
          <a:bodyPr>
            <a:normAutofit/>
          </a:bodyPr>
          <a:lstStyle/>
          <a:p>
            <a:endParaRPr lang="en-US" sz="4000" dirty="0"/>
          </a:p>
        </p:txBody>
      </p:sp>
    </p:spTree>
    <p:extLst>
      <p:ext uri="{BB962C8B-B14F-4D97-AF65-F5344CB8AC3E}">
        <p14:creationId xmlns:p14="http://schemas.microsoft.com/office/powerpoint/2010/main" val="35830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INTRODUCTION (Continued)</a:t>
            </a:r>
            <a:endParaRPr lang="en-US" dirty="0"/>
          </a:p>
        </p:txBody>
      </p:sp>
      <p:sp>
        <p:nvSpPr>
          <p:cNvPr id="3" name="Content Placeholder 2"/>
          <p:cNvSpPr>
            <a:spLocks noGrp="1"/>
          </p:cNvSpPr>
          <p:nvPr>
            <p:ph idx="1"/>
          </p:nvPr>
        </p:nvSpPr>
        <p:spPr/>
        <p:txBody>
          <a:bodyPr/>
          <a:lstStyle/>
          <a:p>
            <a:r>
              <a:rPr lang="en-US" dirty="0"/>
              <a:t>We estimate the effect of circumstances children are born into on their academic achievement as evidenced in their PISA test scores.</a:t>
            </a:r>
          </a:p>
        </p:txBody>
      </p:sp>
    </p:spTree>
    <p:extLst>
      <p:ext uri="{BB962C8B-B14F-4D97-AF65-F5344CB8AC3E}">
        <p14:creationId xmlns:p14="http://schemas.microsoft.com/office/powerpoint/2010/main" val="146569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Roemer (1998) popularized the concept of </a:t>
            </a:r>
            <a:r>
              <a:rPr lang="en-US" b="1" dirty="0"/>
              <a:t>“inequality of opportunity” </a:t>
            </a:r>
            <a:r>
              <a:rPr lang="en-US" dirty="0"/>
              <a:t>He referred to outcomes as </a:t>
            </a:r>
            <a:r>
              <a:rPr lang="en-US" dirty="0" smtClean="0"/>
              <a:t>advantages</a:t>
            </a:r>
            <a:r>
              <a:rPr lang="tr-TR" dirty="0" smtClean="0"/>
              <a:t>.</a:t>
            </a:r>
            <a:r>
              <a:rPr lang="en-US" dirty="0" smtClean="0"/>
              <a:t> </a:t>
            </a:r>
            <a:endParaRPr lang="tr-TR" dirty="0" smtClean="0"/>
          </a:p>
          <a:p>
            <a:endParaRPr lang="tr-TR" dirty="0" smtClean="0"/>
          </a:p>
          <a:p>
            <a:r>
              <a:rPr lang="tr-TR" dirty="0"/>
              <a:t> </a:t>
            </a:r>
            <a:r>
              <a:rPr lang="tr-TR" dirty="0" smtClean="0"/>
              <a:t>He </a:t>
            </a:r>
            <a:r>
              <a:rPr lang="en-US" dirty="0" smtClean="0"/>
              <a:t>distinguished </a:t>
            </a:r>
            <a:r>
              <a:rPr lang="en-US" dirty="0"/>
              <a:t>between the inequalities in advantages that  are due to the </a:t>
            </a:r>
            <a:r>
              <a:rPr lang="en-US" b="1" dirty="0"/>
              <a:t>“circumstances” </a:t>
            </a:r>
            <a:r>
              <a:rPr lang="en-US" dirty="0"/>
              <a:t>and inequalities in advantages that are due to the </a:t>
            </a:r>
            <a:r>
              <a:rPr lang="en-US" b="1" dirty="0"/>
              <a:t>“effort”. </a:t>
            </a:r>
            <a:endParaRPr lang="tr-TR" b="1" dirty="0" smtClean="0"/>
          </a:p>
          <a:p>
            <a:endParaRPr lang="tr-TR" b="1" dirty="0" smtClean="0"/>
          </a:p>
          <a:p>
            <a:r>
              <a:rPr lang="en-US" b="1" dirty="0" smtClean="0"/>
              <a:t>Circumstances</a:t>
            </a:r>
            <a:r>
              <a:rPr lang="en-US" dirty="0" smtClean="0"/>
              <a:t> </a:t>
            </a:r>
            <a:r>
              <a:rPr lang="en-US" dirty="0"/>
              <a:t>are the </a:t>
            </a:r>
            <a:r>
              <a:rPr lang="tr-TR" dirty="0" smtClean="0"/>
              <a:t>factors that the individuals cannot be </a:t>
            </a:r>
            <a:r>
              <a:rPr lang="en-US" dirty="0" smtClean="0"/>
              <a:t>held </a:t>
            </a:r>
            <a:r>
              <a:rPr lang="en-US" dirty="0"/>
              <a:t>responsible such as, </a:t>
            </a:r>
            <a:r>
              <a:rPr lang="en-US" b="1" dirty="0"/>
              <a:t>gender, race or family background. </a:t>
            </a:r>
            <a:endParaRPr lang="tr-TR" b="1" dirty="0" smtClean="0"/>
          </a:p>
          <a:p>
            <a:r>
              <a:rPr lang="en-US" b="1" dirty="0" smtClean="0"/>
              <a:t>Efforts</a:t>
            </a:r>
            <a:r>
              <a:rPr lang="en-US" dirty="0" smtClean="0"/>
              <a:t> </a:t>
            </a:r>
            <a:r>
              <a:rPr lang="en-US" dirty="0"/>
              <a:t>are the factors for which individual can be held responsible such as, </a:t>
            </a:r>
            <a:r>
              <a:rPr lang="en-US" b="1" dirty="0"/>
              <a:t>choices made and the effort expended in work. </a:t>
            </a:r>
          </a:p>
        </p:txBody>
      </p:sp>
    </p:spTree>
    <p:extLst>
      <p:ext uri="{BB962C8B-B14F-4D97-AF65-F5344CB8AC3E}">
        <p14:creationId xmlns:p14="http://schemas.microsoft.com/office/powerpoint/2010/main" val="1182770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Accordingly, Roemer defines </a:t>
            </a:r>
            <a:r>
              <a:rPr lang="en-US" b="1" dirty="0" smtClean="0"/>
              <a:t>“inequality of opportunity”</a:t>
            </a:r>
            <a:r>
              <a:rPr lang="en-US" dirty="0" smtClean="0"/>
              <a:t> as a state of affairs in which the distribution of advantages is independent of the circumstances. </a:t>
            </a:r>
            <a:endParaRPr lang="tr-TR" dirty="0" smtClean="0"/>
          </a:p>
          <a:p>
            <a:r>
              <a:rPr lang="en-US" dirty="0" smtClean="0"/>
              <a:t>He further contends that inequalities that are due to </a:t>
            </a:r>
            <a:r>
              <a:rPr lang="en-US" b="1" dirty="0" smtClean="0"/>
              <a:t>circumstances</a:t>
            </a:r>
            <a:r>
              <a:rPr lang="en-US" dirty="0" smtClean="0"/>
              <a:t> are </a:t>
            </a:r>
            <a:r>
              <a:rPr lang="en-US" b="1" dirty="0" smtClean="0"/>
              <a:t>unjust</a:t>
            </a:r>
            <a:r>
              <a:rPr lang="en-US" dirty="0" smtClean="0"/>
              <a:t> and should not be tolerated. </a:t>
            </a:r>
            <a:endParaRPr lang="tr-TR" dirty="0" smtClean="0"/>
          </a:p>
          <a:p>
            <a:r>
              <a:rPr lang="en-US" dirty="0" smtClean="0"/>
              <a:t>However, the inequalities that are due to the </a:t>
            </a:r>
            <a:r>
              <a:rPr lang="en-US" b="1" dirty="0" smtClean="0"/>
              <a:t>efforts</a:t>
            </a:r>
            <a:r>
              <a:rPr lang="en-US" dirty="0" smtClean="0"/>
              <a:t> of the individuals and the choices made by them are </a:t>
            </a:r>
            <a:r>
              <a:rPr lang="en-US" b="1" dirty="0" smtClean="0"/>
              <a:t>acceptable</a:t>
            </a:r>
            <a:r>
              <a:rPr lang="en-US" dirty="0" smtClean="0"/>
              <a:t>. </a:t>
            </a:r>
          </a:p>
          <a:p>
            <a:endParaRPr lang="en-US" dirty="0"/>
          </a:p>
        </p:txBody>
      </p:sp>
    </p:spTree>
    <p:extLst>
      <p:ext uri="{BB962C8B-B14F-4D97-AF65-F5344CB8AC3E}">
        <p14:creationId xmlns:p14="http://schemas.microsoft.com/office/powerpoint/2010/main" val="2657739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7544" y="1052736"/>
            <a:ext cx="8229600" cy="4525963"/>
          </a:xfrm>
        </p:spPr>
        <p:txBody>
          <a:bodyPr>
            <a:normAutofit fontScale="77500" lnSpcReduction="20000"/>
          </a:bodyPr>
          <a:lstStyle/>
          <a:p>
            <a:r>
              <a:rPr lang="en-US" dirty="0"/>
              <a:t>In the literature on inequality of opportunities several advantages are considered</a:t>
            </a:r>
            <a:r>
              <a:rPr lang="en-US" dirty="0" smtClean="0"/>
              <a:t>.</a:t>
            </a:r>
            <a:endParaRPr lang="tr-TR" dirty="0" smtClean="0"/>
          </a:p>
          <a:p>
            <a:endParaRPr lang="tr-TR" dirty="0" smtClean="0"/>
          </a:p>
          <a:p>
            <a:r>
              <a:rPr lang="en-US" dirty="0" smtClean="0"/>
              <a:t> </a:t>
            </a:r>
            <a:r>
              <a:rPr lang="en-US" dirty="0"/>
              <a:t>The advantage that is studied most often is </a:t>
            </a:r>
            <a:r>
              <a:rPr lang="en-US" b="1" dirty="0"/>
              <a:t>income or consumption</a:t>
            </a:r>
            <a:r>
              <a:rPr lang="en-US" dirty="0"/>
              <a:t>. Such studies include for instance Ferreira and </a:t>
            </a:r>
            <a:r>
              <a:rPr lang="en-US" dirty="0" err="1"/>
              <a:t>Gignoux</a:t>
            </a:r>
            <a:r>
              <a:rPr lang="en-US" dirty="0"/>
              <a:t> (2011). </a:t>
            </a:r>
            <a:endParaRPr lang="tr-TR" dirty="0" smtClean="0"/>
          </a:p>
          <a:p>
            <a:endParaRPr lang="tr-TR" dirty="0" smtClean="0"/>
          </a:p>
          <a:p>
            <a:r>
              <a:rPr lang="en-US" dirty="0" smtClean="0"/>
              <a:t>The </a:t>
            </a:r>
            <a:r>
              <a:rPr lang="en-US" dirty="0"/>
              <a:t>second most studied advantage is </a:t>
            </a:r>
            <a:r>
              <a:rPr lang="en-US" b="1" dirty="0"/>
              <a:t>educational achievement</a:t>
            </a:r>
            <a:r>
              <a:rPr lang="en-US" dirty="0"/>
              <a:t> such as those by Ferreira and </a:t>
            </a:r>
            <a:r>
              <a:rPr lang="en-US" dirty="0" err="1"/>
              <a:t>Gignoux</a:t>
            </a:r>
            <a:r>
              <a:rPr lang="en-US" dirty="0"/>
              <a:t> (2010) and </a:t>
            </a:r>
            <a:r>
              <a:rPr lang="en-US" dirty="0" err="1"/>
              <a:t>Salehi-isfahani</a:t>
            </a:r>
            <a:r>
              <a:rPr lang="en-US" dirty="0"/>
              <a:t> et al. (2012</a:t>
            </a:r>
            <a:r>
              <a:rPr lang="en-US" dirty="0" smtClean="0"/>
              <a:t>).</a:t>
            </a:r>
            <a:endParaRPr lang="tr-TR" dirty="0" smtClean="0"/>
          </a:p>
          <a:p>
            <a:endParaRPr lang="tr-TR" dirty="0" smtClean="0"/>
          </a:p>
          <a:p>
            <a:r>
              <a:rPr lang="en-US" dirty="0" smtClean="0"/>
              <a:t> </a:t>
            </a:r>
            <a:r>
              <a:rPr lang="en-US" dirty="0"/>
              <a:t>Finally, there are a few studies on the advantage of </a:t>
            </a:r>
            <a:r>
              <a:rPr lang="en-US" b="1" dirty="0"/>
              <a:t>child health </a:t>
            </a:r>
            <a:r>
              <a:rPr lang="en-US" dirty="0"/>
              <a:t>such as that by </a:t>
            </a:r>
            <a:r>
              <a:rPr lang="en-US" dirty="0" err="1"/>
              <a:t>Assaad</a:t>
            </a:r>
            <a:r>
              <a:rPr lang="en-US" dirty="0"/>
              <a:t> et al. (2011).</a:t>
            </a:r>
          </a:p>
        </p:txBody>
      </p:sp>
    </p:spTree>
    <p:extLst>
      <p:ext uri="{BB962C8B-B14F-4D97-AF65-F5344CB8AC3E}">
        <p14:creationId xmlns:p14="http://schemas.microsoft.com/office/powerpoint/2010/main" val="4196195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Methodology</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this paper we employ the parametric methods developed in the works by </a:t>
            </a:r>
            <a:r>
              <a:rPr lang="en-US" dirty="0" err="1"/>
              <a:t>Bourguigno</a:t>
            </a:r>
            <a:r>
              <a:rPr lang="en-US" dirty="0"/>
              <a:t>, Ferreira and </a:t>
            </a:r>
            <a:r>
              <a:rPr lang="en-US" dirty="0" err="1"/>
              <a:t>Monendez</a:t>
            </a:r>
            <a:r>
              <a:rPr lang="en-US" dirty="0"/>
              <a:t> (2007); </a:t>
            </a:r>
            <a:r>
              <a:rPr lang="en-US" dirty="0" err="1"/>
              <a:t>Lefranc</a:t>
            </a:r>
            <a:r>
              <a:rPr lang="en-US" dirty="0"/>
              <a:t> </a:t>
            </a:r>
            <a:r>
              <a:rPr lang="en-US" dirty="0" err="1"/>
              <a:t>Pistolesi</a:t>
            </a:r>
            <a:r>
              <a:rPr lang="en-US" dirty="0"/>
              <a:t>; and </a:t>
            </a:r>
            <a:r>
              <a:rPr lang="en-US" dirty="0" err="1"/>
              <a:t>Trannoy</a:t>
            </a:r>
            <a:r>
              <a:rPr lang="en-US" dirty="0"/>
              <a:t> (2009); </a:t>
            </a:r>
            <a:r>
              <a:rPr lang="en-US" dirty="0" err="1"/>
              <a:t>Checchi</a:t>
            </a:r>
            <a:r>
              <a:rPr lang="en-US" dirty="0"/>
              <a:t> and </a:t>
            </a:r>
            <a:r>
              <a:rPr lang="en-US" dirty="0" err="1"/>
              <a:t>Paragine</a:t>
            </a:r>
            <a:r>
              <a:rPr lang="en-US" dirty="0"/>
              <a:t> (2010) and Ferreira and </a:t>
            </a:r>
            <a:r>
              <a:rPr lang="en-US" dirty="0" err="1"/>
              <a:t>Gignoux</a:t>
            </a:r>
            <a:r>
              <a:rPr lang="en-US" dirty="0"/>
              <a:t> (2011a). </a:t>
            </a:r>
            <a:endParaRPr lang="tr-TR" dirty="0" smtClean="0"/>
          </a:p>
          <a:p>
            <a:endParaRPr lang="tr-TR" dirty="0" smtClean="0"/>
          </a:p>
          <a:p>
            <a:r>
              <a:rPr lang="en-US" dirty="0"/>
              <a:t>With the parametric methods it is possible to take into account a larger number of circumstances than it is the case with non-parametric </a:t>
            </a:r>
            <a:r>
              <a:rPr lang="en-US" dirty="0" smtClean="0"/>
              <a:t>methods</a:t>
            </a:r>
            <a:r>
              <a:rPr lang="tr-TR" dirty="0" smtClean="0"/>
              <a:t>.</a:t>
            </a:r>
          </a:p>
          <a:p>
            <a:endParaRPr lang="tr-TR" dirty="0" smtClean="0"/>
          </a:p>
          <a:p>
            <a:r>
              <a:rPr lang="en-US" dirty="0" smtClean="0"/>
              <a:t>at </a:t>
            </a:r>
            <a:r>
              <a:rPr lang="en-US" dirty="0"/>
              <a:t>the cost of making strong assumptions about the form of functional relationships between the advantages and the circumstances.</a:t>
            </a:r>
          </a:p>
        </p:txBody>
      </p:sp>
    </p:spTree>
    <p:extLst>
      <p:ext uri="{BB962C8B-B14F-4D97-AF65-F5344CB8AC3E}">
        <p14:creationId xmlns:p14="http://schemas.microsoft.com/office/powerpoint/2010/main" val="1997260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An important advantage of the parametric approach is that it allows the estimation of partial effects of one or more circumstance variables while controlling for the other circumstance factors</a:t>
            </a:r>
            <a:r>
              <a:rPr lang="en-US" dirty="0" smtClean="0"/>
              <a:t>.</a:t>
            </a:r>
            <a:endParaRPr lang="tr-TR" dirty="0" smtClean="0"/>
          </a:p>
          <a:p>
            <a:endParaRPr lang="en-US" dirty="0"/>
          </a:p>
          <a:p>
            <a:r>
              <a:rPr lang="en-US" dirty="0"/>
              <a:t>We now mention one important complication with the use of PISA data sets. These data sets cover only a limited portion of the population of the 15 – year – old individuals</a:t>
            </a:r>
            <a:r>
              <a:rPr lang="en-US" dirty="0" smtClean="0"/>
              <a:t>.</a:t>
            </a:r>
            <a:endParaRPr lang="tr-TR" dirty="0" smtClean="0"/>
          </a:p>
          <a:p>
            <a:endParaRPr lang="en-US" dirty="0"/>
          </a:p>
          <a:p>
            <a:r>
              <a:rPr lang="en-US" dirty="0"/>
              <a:t>	There are three main reasons for this in the PISA tests scores. </a:t>
            </a:r>
          </a:p>
        </p:txBody>
      </p:sp>
    </p:spTree>
    <p:extLst>
      <p:ext uri="{BB962C8B-B14F-4D97-AF65-F5344CB8AC3E}">
        <p14:creationId xmlns:p14="http://schemas.microsoft.com/office/powerpoint/2010/main" val="500298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2669</Words>
  <Application>Microsoft Office PowerPoint</Application>
  <PresentationFormat>On-screen Show (4:3)</PresentationFormat>
  <Paragraphs>729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INEQUALITY OF OPPORTUNITIES OF EDUCATIONAL ACHIEVEMENT IN TURKEY OVER TIME AYSIT TANSEL</vt:lpstr>
      <vt:lpstr>INTRODUCTION</vt:lpstr>
      <vt:lpstr>INTRODUCTION (Continued)</vt:lpstr>
      <vt:lpstr>INTRODUCTION (Continued)</vt:lpstr>
      <vt:lpstr>PowerPoint Presentation</vt:lpstr>
      <vt:lpstr>PowerPoint Presentation</vt:lpstr>
      <vt:lpstr>PowerPoint Presentation</vt:lpstr>
      <vt:lpstr>Methodology</vt:lpstr>
      <vt:lpstr>PowerPoint Presentation</vt:lpstr>
      <vt:lpstr>PowerPoint Presentation</vt:lpstr>
      <vt:lpstr>PowerPoint Presentation</vt:lpstr>
      <vt:lpstr>PowerPoint Presentation</vt:lpstr>
      <vt:lpstr>PowerPoint Presentation</vt:lpstr>
      <vt:lpstr>PowerPoint Presentation</vt:lpstr>
      <vt:lpstr>The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INEQUALITY OF OPPORTUNITIES OF EDUCATIONAL ACHIEVEMENT IN TURKEY OVER TIME</dc:title>
  <dc:creator>Aysıt Tansel</dc:creator>
  <cp:lastModifiedBy>merve.akgul</cp:lastModifiedBy>
  <cp:revision>15</cp:revision>
  <cp:lastPrinted>2014-03-20T15:48:29Z</cp:lastPrinted>
  <dcterms:created xsi:type="dcterms:W3CDTF">2014-03-10T07:00:55Z</dcterms:created>
  <dcterms:modified xsi:type="dcterms:W3CDTF">2015-07-09T08:26:17Z</dcterms:modified>
</cp:coreProperties>
</file>