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handoutMasterIdLst>
    <p:handoutMasterId r:id="rId17"/>
  </p:handoutMasterIdLst>
  <p:sldIdLst>
    <p:sldId id="322" r:id="rId2"/>
    <p:sldId id="358" r:id="rId3"/>
    <p:sldId id="359" r:id="rId4"/>
    <p:sldId id="298" r:id="rId5"/>
    <p:sldId id="258" r:id="rId6"/>
    <p:sldId id="328" r:id="rId7"/>
    <p:sldId id="331" r:id="rId8"/>
    <p:sldId id="299" r:id="rId9"/>
    <p:sldId id="309" r:id="rId10"/>
    <p:sldId id="310" r:id="rId11"/>
    <p:sldId id="311" r:id="rId12"/>
    <p:sldId id="313" r:id="rId13"/>
    <p:sldId id="314" r:id="rId14"/>
    <p:sldId id="364" r:id="rId1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3669" autoAdjust="0"/>
  </p:normalViewPr>
  <p:slideViewPr>
    <p:cSldViewPr>
      <p:cViewPr>
        <p:scale>
          <a:sx n="66" d="100"/>
          <a:sy n="66" d="100"/>
        </p:scale>
        <p:origin x="-2094" y="-120"/>
      </p:cViewPr>
      <p:guideLst>
        <p:guide orient="horz" pos="2160"/>
        <p:guide pos="2880"/>
      </p:guideLst>
    </p:cSldViewPr>
  </p:slideViewPr>
  <p:outlineViewPr>
    <p:cViewPr>
      <p:scale>
        <a:sx n="33" d="100"/>
        <a:sy n="33" d="100"/>
      </p:scale>
      <p:origin x="0" y="176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b260060\Documents\Turkey\Jobs%20ESW\Productivity\new%20Annex%20to%20Chapter%203%20tab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tolgacebeci:Desktop:HD:newtablesintodo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graph!$E$3</c:f>
              <c:strCache>
                <c:ptCount val="1"/>
                <c:pt idx="0">
                  <c:v>Within-subsector</c:v>
                </c:pt>
              </c:strCache>
            </c:strRef>
          </c:tx>
          <c:invertIfNegative val="0"/>
          <c:cat>
            <c:strRef>
              <c:f>graph!$A$4:$A$5</c:f>
              <c:strCache>
                <c:ptCount val="2"/>
                <c:pt idx="0">
                  <c:v>LP</c:v>
                </c:pt>
                <c:pt idx="1">
                  <c:v>TFP</c:v>
                </c:pt>
              </c:strCache>
            </c:strRef>
          </c:cat>
          <c:val>
            <c:numRef>
              <c:f>graph!$E$4:$E$5</c:f>
              <c:numCache>
                <c:formatCode>0%</c:formatCode>
                <c:ptCount val="2"/>
                <c:pt idx="0">
                  <c:v>0.56433566433566429</c:v>
                </c:pt>
                <c:pt idx="1">
                  <c:v>0.70833333333333337</c:v>
                </c:pt>
              </c:numCache>
            </c:numRef>
          </c:val>
        </c:ser>
        <c:ser>
          <c:idx val="1"/>
          <c:order val="1"/>
          <c:tx>
            <c:strRef>
              <c:f>graph!$F$3</c:f>
              <c:strCache>
                <c:ptCount val="1"/>
                <c:pt idx="0">
                  <c:v>Across sub-sector</c:v>
                </c:pt>
              </c:strCache>
            </c:strRef>
          </c:tx>
          <c:invertIfNegative val="0"/>
          <c:cat>
            <c:strRef>
              <c:f>graph!$A$4:$A$5</c:f>
              <c:strCache>
                <c:ptCount val="2"/>
                <c:pt idx="0">
                  <c:v>LP</c:v>
                </c:pt>
                <c:pt idx="1">
                  <c:v>TFP</c:v>
                </c:pt>
              </c:strCache>
            </c:strRef>
          </c:cat>
          <c:val>
            <c:numRef>
              <c:f>graph!$F$4:$F$5</c:f>
              <c:numCache>
                <c:formatCode>0%</c:formatCode>
                <c:ptCount val="2"/>
                <c:pt idx="0">
                  <c:v>0.45664335664335665</c:v>
                </c:pt>
                <c:pt idx="1">
                  <c:v>0.16666666666666666</c:v>
                </c:pt>
              </c:numCache>
            </c:numRef>
          </c:val>
        </c:ser>
        <c:ser>
          <c:idx val="2"/>
          <c:order val="2"/>
          <c:tx>
            <c:strRef>
              <c:f>graph!$G$3</c:f>
              <c:strCache>
                <c:ptCount val="1"/>
                <c:pt idx="0">
                  <c:v>Across sector</c:v>
                </c:pt>
              </c:strCache>
            </c:strRef>
          </c:tx>
          <c:invertIfNegative val="0"/>
          <c:cat>
            <c:strRef>
              <c:f>graph!$A$4:$A$5</c:f>
              <c:strCache>
                <c:ptCount val="2"/>
                <c:pt idx="0">
                  <c:v>LP</c:v>
                </c:pt>
                <c:pt idx="1">
                  <c:v>TFP</c:v>
                </c:pt>
              </c:strCache>
            </c:strRef>
          </c:cat>
          <c:val>
            <c:numRef>
              <c:f>graph!$G$4:$G$5</c:f>
              <c:numCache>
                <c:formatCode>0%</c:formatCode>
                <c:ptCount val="2"/>
                <c:pt idx="0">
                  <c:v>-2.0979020979021001E-2</c:v>
                </c:pt>
                <c:pt idx="1">
                  <c:v>0.12499999999999996</c:v>
                </c:pt>
              </c:numCache>
            </c:numRef>
          </c:val>
        </c:ser>
        <c:dLbls>
          <c:showLegendKey val="0"/>
          <c:showVal val="0"/>
          <c:showCatName val="0"/>
          <c:showSerName val="0"/>
          <c:showPercent val="0"/>
          <c:showBubbleSize val="0"/>
        </c:dLbls>
        <c:gapWidth val="150"/>
        <c:axId val="149133184"/>
        <c:axId val="149134720"/>
      </c:barChart>
      <c:catAx>
        <c:axId val="149133184"/>
        <c:scaling>
          <c:orientation val="minMax"/>
        </c:scaling>
        <c:delete val="0"/>
        <c:axPos val="b"/>
        <c:majorTickMark val="out"/>
        <c:minorTickMark val="none"/>
        <c:tickLblPos val="nextTo"/>
        <c:crossAx val="149134720"/>
        <c:crosses val="autoZero"/>
        <c:auto val="1"/>
        <c:lblAlgn val="ctr"/>
        <c:lblOffset val="100"/>
        <c:noMultiLvlLbl val="0"/>
      </c:catAx>
      <c:valAx>
        <c:axId val="149134720"/>
        <c:scaling>
          <c:orientation val="minMax"/>
        </c:scaling>
        <c:delete val="0"/>
        <c:axPos val="l"/>
        <c:majorGridlines/>
        <c:numFmt formatCode="0%" sourceLinked="1"/>
        <c:majorTickMark val="out"/>
        <c:minorTickMark val="none"/>
        <c:tickLblPos val="nextTo"/>
        <c:crossAx val="149133184"/>
        <c:crosses val="autoZero"/>
        <c:crossBetween val="between"/>
      </c:valAx>
    </c:plotArea>
    <c:legend>
      <c:legendPos val="b"/>
      <c:layout/>
      <c:overlay val="0"/>
    </c:legend>
    <c:plotVisOnly val="1"/>
    <c:dispBlanksAs val="gap"/>
    <c:showDLblsOverMax val="0"/>
  </c:chart>
  <c:spPr>
    <a:noFill/>
    <a:ln>
      <a:solidFill>
        <a:schemeClr val="accent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1771105649567105E-2"/>
          <c:y val="3.6734693877551003E-2"/>
          <c:w val="0.89636010707409097"/>
          <c:h val="0.7475467876298072"/>
        </c:manualLayout>
      </c:layout>
      <c:barChart>
        <c:barDir val="col"/>
        <c:grouping val="clustered"/>
        <c:varyColors val="0"/>
        <c:ser>
          <c:idx val="0"/>
          <c:order val="0"/>
          <c:tx>
            <c:strRef>
              <c:f>Sheet5!$A$3</c:f>
              <c:strCache>
                <c:ptCount val="1"/>
                <c:pt idx="0">
                  <c:v>Within</c:v>
                </c:pt>
              </c:strCache>
            </c:strRef>
          </c:tx>
          <c:invertIfNegative val="0"/>
          <c:cat>
            <c:strRef>
              <c:f>Sheet5!$B$2:$I$2</c:f>
              <c:strCache>
                <c:ptCount val="8"/>
                <c:pt idx="0">
                  <c:v>Argentina</c:v>
                </c:pt>
                <c:pt idx="1">
                  <c:v>Chile</c:v>
                </c:pt>
                <c:pt idx="2">
                  <c:v>France</c:v>
                </c:pt>
                <c:pt idx="3">
                  <c:v>Latvia</c:v>
                </c:pt>
                <c:pt idx="4">
                  <c:v>Portugal</c:v>
                </c:pt>
                <c:pt idx="5">
                  <c:v>Slovenia</c:v>
                </c:pt>
                <c:pt idx="6">
                  <c:v>USA</c:v>
                </c:pt>
                <c:pt idx="7">
                  <c:v>Turkey</c:v>
                </c:pt>
              </c:strCache>
            </c:strRef>
          </c:cat>
          <c:val>
            <c:numRef>
              <c:f>Sheet5!$B$3:$I$3</c:f>
              <c:numCache>
                <c:formatCode>General</c:formatCode>
                <c:ptCount val="8"/>
                <c:pt idx="0">
                  <c:v>1.18</c:v>
                </c:pt>
                <c:pt idx="1">
                  <c:v>0.98</c:v>
                </c:pt>
                <c:pt idx="2">
                  <c:v>0.88</c:v>
                </c:pt>
                <c:pt idx="3">
                  <c:v>0.44</c:v>
                </c:pt>
                <c:pt idx="4">
                  <c:v>0.8</c:v>
                </c:pt>
                <c:pt idx="5">
                  <c:v>0.65</c:v>
                </c:pt>
                <c:pt idx="6">
                  <c:v>1.1000000000000001</c:v>
                </c:pt>
                <c:pt idx="7">
                  <c:v>0.62</c:v>
                </c:pt>
              </c:numCache>
            </c:numRef>
          </c:val>
        </c:ser>
        <c:ser>
          <c:idx val="1"/>
          <c:order val="1"/>
          <c:tx>
            <c:strRef>
              <c:f>Sheet5!$A$4</c:f>
              <c:strCache>
                <c:ptCount val="1"/>
                <c:pt idx="0">
                  <c:v>Between</c:v>
                </c:pt>
              </c:strCache>
            </c:strRef>
          </c:tx>
          <c:invertIfNegative val="0"/>
          <c:cat>
            <c:strRef>
              <c:f>Sheet5!$B$2:$I$2</c:f>
              <c:strCache>
                <c:ptCount val="8"/>
                <c:pt idx="0">
                  <c:v>Argentina</c:v>
                </c:pt>
                <c:pt idx="1">
                  <c:v>Chile</c:v>
                </c:pt>
                <c:pt idx="2">
                  <c:v>France</c:v>
                </c:pt>
                <c:pt idx="3">
                  <c:v>Latvia</c:v>
                </c:pt>
                <c:pt idx="4">
                  <c:v>Portugal</c:v>
                </c:pt>
                <c:pt idx="5">
                  <c:v>Slovenia</c:v>
                </c:pt>
                <c:pt idx="6">
                  <c:v>USA</c:v>
                </c:pt>
                <c:pt idx="7">
                  <c:v>Turkey</c:v>
                </c:pt>
              </c:strCache>
            </c:strRef>
          </c:cat>
          <c:val>
            <c:numRef>
              <c:f>Sheet5!$B$4:$I$4</c:f>
              <c:numCache>
                <c:formatCode>General</c:formatCode>
                <c:ptCount val="8"/>
                <c:pt idx="0">
                  <c:v>0.25</c:v>
                </c:pt>
                <c:pt idx="1">
                  <c:v>0.26</c:v>
                </c:pt>
                <c:pt idx="2">
                  <c:v>0.1</c:v>
                </c:pt>
                <c:pt idx="3">
                  <c:v>0.42</c:v>
                </c:pt>
                <c:pt idx="4">
                  <c:v>-7.0000000000000007E-2</c:v>
                </c:pt>
                <c:pt idx="5">
                  <c:v>0.18</c:v>
                </c:pt>
                <c:pt idx="6">
                  <c:v>-0.05</c:v>
                </c:pt>
                <c:pt idx="7">
                  <c:v>0.64</c:v>
                </c:pt>
              </c:numCache>
            </c:numRef>
          </c:val>
        </c:ser>
        <c:ser>
          <c:idx val="2"/>
          <c:order val="2"/>
          <c:tx>
            <c:strRef>
              <c:f>Sheet5!$A$5</c:f>
              <c:strCache>
                <c:ptCount val="1"/>
                <c:pt idx="0">
                  <c:v>Cross</c:v>
                </c:pt>
              </c:strCache>
            </c:strRef>
          </c:tx>
          <c:invertIfNegative val="0"/>
          <c:cat>
            <c:strRef>
              <c:f>Sheet5!$B$2:$I$2</c:f>
              <c:strCache>
                <c:ptCount val="8"/>
                <c:pt idx="0">
                  <c:v>Argentina</c:v>
                </c:pt>
                <c:pt idx="1">
                  <c:v>Chile</c:v>
                </c:pt>
                <c:pt idx="2">
                  <c:v>France</c:v>
                </c:pt>
                <c:pt idx="3">
                  <c:v>Latvia</c:v>
                </c:pt>
                <c:pt idx="4">
                  <c:v>Portugal</c:v>
                </c:pt>
                <c:pt idx="5">
                  <c:v>Slovenia</c:v>
                </c:pt>
                <c:pt idx="6">
                  <c:v>USA</c:v>
                </c:pt>
                <c:pt idx="7">
                  <c:v>Turkey</c:v>
                </c:pt>
              </c:strCache>
            </c:strRef>
          </c:cat>
          <c:val>
            <c:numRef>
              <c:f>Sheet5!$B$5:$I$5</c:f>
              <c:numCache>
                <c:formatCode>General</c:formatCode>
                <c:ptCount val="8"/>
                <c:pt idx="0">
                  <c:v>-0.52</c:v>
                </c:pt>
                <c:pt idx="1">
                  <c:v>-0.51</c:v>
                </c:pt>
                <c:pt idx="2">
                  <c:v>-0.12</c:v>
                </c:pt>
                <c:pt idx="3">
                  <c:v>-0.25</c:v>
                </c:pt>
                <c:pt idx="4">
                  <c:v>-0.05</c:v>
                </c:pt>
                <c:pt idx="5">
                  <c:v>-0.04</c:v>
                </c:pt>
                <c:pt idx="6">
                  <c:v>-0.2</c:v>
                </c:pt>
                <c:pt idx="7">
                  <c:v>-0.3</c:v>
                </c:pt>
              </c:numCache>
            </c:numRef>
          </c:val>
        </c:ser>
        <c:ser>
          <c:idx val="3"/>
          <c:order val="3"/>
          <c:tx>
            <c:strRef>
              <c:f>Sheet5!$A$6</c:f>
              <c:strCache>
                <c:ptCount val="1"/>
                <c:pt idx="0">
                  <c:v>Entry</c:v>
                </c:pt>
              </c:strCache>
            </c:strRef>
          </c:tx>
          <c:invertIfNegative val="0"/>
          <c:cat>
            <c:strRef>
              <c:f>Sheet5!$B$2:$I$2</c:f>
              <c:strCache>
                <c:ptCount val="8"/>
                <c:pt idx="0">
                  <c:v>Argentina</c:v>
                </c:pt>
                <c:pt idx="1">
                  <c:v>Chile</c:v>
                </c:pt>
                <c:pt idx="2">
                  <c:v>France</c:v>
                </c:pt>
                <c:pt idx="3">
                  <c:v>Latvia</c:v>
                </c:pt>
                <c:pt idx="4">
                  <c:v>Portugal</c:v>
                </c:pt>
                <c:pt idx="5">
                  <c:v>Slovenia</c:v>
                </c:pt>
                <c:pt idx="6">
                  <c:v>USA</c:v>
                </c:pt>
                <c:pt idx="7">
                  <c:v>Turkey</c:v>
                </c:pt>
              </c:strCache>
            </c:strRef>
          </c:cat>
          <c:val>
            <c:numRef>
              <c:f>Sheet5!$B$6:$I$6</c:f>
              <c:numCache>
                <c:formatCode>General</c:formatCode>
                <c:ptCount val="8"/>
                <c:pt idx="0">
                  <c:v>0.04</c:v>
                </c:pt>
                <c:pt idx="1">
                  <c:v>-0.32</c:v>
                </c:pt>
                <c:pt idx="2">
                  <c:v>-0.06</c:v>
                </c:pt>
                <c:pt idx="3">
                  <c:v>0.44</c:v>
                </c:pt>
                <c:pt idx="4">
                  <c:v>0.01</c:v>
                </c:pt>
                <c:pt idx="5">
                  <c:v>0.12</c:v>
                </c:pt>
                <c:pt idx="6">
                  <c:v>-0.25</c:v>
                </c:pt>
                <c:pt idx="7">
                  <c:v>0.05</c:v>
                </c:pt>
              </c:numCache>
            </c:numRef>
          </c:val>
        </c:ser>
        <c:ser>
          <c:idx val="4"/>
          <c:order val="4"/>
          <c:tx>
            <c:strRef>
              <c:f>Sheet5!$A$7</c:f>
              <c:strCache>
                <c:ptCount val="1"/>
                <c:pt idx="0">
                  <c:v>Exit</c:v>
                </c:pt>
              </c:strCache>
            </c:strRef>
          </c:tx>
          <c:spPr>
            <a:solidFill>
              <a:srgbClr val="00B050"/>
            </a:solidFill>
          </c:spPr>
          <c:invertIfNegative val="0"/>
          <c:cat>
            <c:strRef>
              <c:f>Sheet5!$B$2:$I$2</c:f>
              <c:strCache>
                <c:ptCount val="8"/>
                <c:pt idx="0">
                  <c:v>Argentina</c:v>
                </c:pt>
                <c:pt idx="1">
                  <c:v>Chile</c:v>
                </c:pt>
                <c:pt idx="2">
                  <c:v>France</c:v>
                </c:pt>
                <c:pt idx="3">
                  <c:v>Latvia</c:v>
                </c:pt>
                <c:pt idx="4">
                  <c:v>Portugal</c:v>
                </c:pt>
                <c:pt idx="5">
                  <c:v>Slovenia</c:v>
                </c:pt>
                <c:pt idx="6">
                  <c:v>USA</c:v>
                </c:pt>
                <c:pt idx="7">
                  <c:v>Turkey</c:v>
                </c:pt>
              </c:strCache>
            </c:strRef>
          </c:cat>
          <c:val>
            <c:numRef>
              <c:f>Sheet5!$B$7:$I$7</c:f>
              <c:numCache>
                <c:formatCode>General</c:formatCode>
                <c:ptCount val="8"/>
                <c:pt idx="0">
                  <c:v>0.1</c:v>
                </c:pt>
                <c:pt idx="1">
                  <c:v>0.62</c:v>
                </c:pt>
                <c:pt idx="2">
                  <c:v>0.24</c:v>
                </c:pt>
                <c:pt idx="3">
                  <c:v>0.01</c:v>
                </c:pt>
                <c:pt idx="4">
                  <c:v>0.3</c:v>
                </c:pt>
                <c:pt idx="5">
                  <c:v>0.1</c:v>
                </c:pt>
                <c:pt idx="6">
                  <c:v>0.46</c:v>
                </c:pt>
                <c:pt idx="7">
                  <c:v>-0.01</c:v>
                </c:pt>
              </c:numCache>
            </c:numRef>
          </c:val>
        </c:ser>
        <c:dLbls>
          <c:showLegendKey val="0"/>
          <c:showVal val="0"/>
          <c:showCatName val="0"/>
          <c:showSerName val="0"/>
          <c:showPercent val="0"/>
          <c:showBubbleSize val="0"/>
        </c:dLbls>
        <c:gapWidth val="150"/>
        <c:axId val="152439424"/>
        <c:axId val="152445312"/>
      </c:barChart>
      <c:catAx>
        <c:axId val="152439424"/>
        <c:scaling>
          <c:orientation val="minMax"/>
        </c:scaling>
        <c:delete val="0"/>
        <c:axPos val="b"/>
        <c:majorTickMark val="out"/>
        <c:minorTickMark val="none"/>
        <c:tickLblPos val="low"/>
        <c:txPr>
          <a:bodyPr/>
          <a:lstStyle/>
          <a:p>
            <a:pPr>
              <a:defRPr sz="1200"/>
            </a:pPr>
            <a:endParaRPr lang="en-US"/>
          </a:p>
        </c:txPr>
        <c:crossAx val="152445312"/>
        <c:crosses val="autoZero"/>
        <c:auto val="1"/>
        <c:lblAlgn val="ctr"/>
        <c:lblOffset val="100"/>
        <c:noMultiLvlLbl val="0"/>
      </c:catAx>
      <c:valAx>
        <c:axId val="152445312"/>
        <c:scaling>
          <c:orientation val="minMax"/>
          <c:max val="1.2"/>
          <c:min val="-0.6"/>
        </c:scaling>
        <c:delete val="0"/>
        <c:axPos val="l"/>
        <c:majorGridlines>
          <c:spPr>
            <a:ln>
              <a:solidFill>
                <a:schemeClr val="accent1">
                  <a:lumMod val="20000"/>
                  <a:lumOff val="80000"/>
                </a:schemeClr>
              </a:solidFill>
            </a:ln>
          </c:spPr>
        </c:majorGridlines>
        <c:numFmt formatCode="General" sourceLinked="1"/>
        <c:majorTickMark val="out"/>
        <c:minorTickMark val="none"/>
        <c:tickLblPos val="nextTo"/>
        <c:spPr>
          <a:ln>
            <a:solidFill>
              <a:schemeClr val="accent1">
                <a:lumMod val="20000"/>
                <a:lumOff val="80000"/>
              </a:schemeClr>
            </a:solidFill>
          </a:ln>
        </c:spPr>
        <c:txPr>
          <a:bodyPr/>
          <a:lstStyle/>
          <a:p>
            <a:pPr>
              <a:defRPr sz="1200"/>
            </a:pPr>
            <a:endParaRPr lang="en-US"/>
          </a:p>
        </c:txPr>
        <c:crossAx val="152439424"/>
        <c:crosses val="autoZero"/>
        <c:crossBetween val="between"/>
      </c:valAx>
    </c:plotArea>
    <c:legend>
      <c:legendPos val="b"/>
      <c:layout>
        <c:manualLayout>
          <c:xMode val="edge"/>
          <c:yMode val="edge"/>
          <c:x val="0.14080805601330415"/>
          <c:y val="0.90601734565787972"/>
          <c:w val="0.74040689746183996"/>
          <c:h val="9.3982692021987793E-2"/>
        </c:manualLayout>
      </c:layout>
      <c:overlay val="0"/>
      <c:txPr>
        <a:bodyPr/>
        <a:lstStyle/>
        <a:p>
          <a:pPr>
            <a:defRPr sz="1200"/>
          </a:pPr>
          <a:endParaRPr lang="en-US"/>
        </a:p>
      </c:txPr>
    </c:legend>
    <c:plotVisOnly val="1"/>
    <c:dispBlanksAs val="gap"/>
    <c:showDLblsOverMax val="0"/>
  </c:chart>
  <c:spPr>
    <a:ln>
      <a:solidFill>
        <a:schemeClr val="accent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CB15B-C184-4894-9245-30036AF3E43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AFF6ECF-3428-47E6-B041-E81CB967825A}">
      <dgm:prSet phldrT="[Text]" custT="1"/>
      <dgm:spPr>
        <a:solidFill>
          <a:schemeClr val="accent1">
            <a:lumMod val="50000"/>
          </a:schemeClr>
        </a:solidFill>
      </dgm:spPr>
      <dgm:t>
        <a:bodyPr/>
        <a:lstStyle/>
        <a:p>
          <a:r>
            <a:rPr lang="en-US" sz="2100" b="1" dirty="0" smtClean="0">
              <a:solidFill>
                <a:schemeClr val="bg1"/>
              </a:solidFill>
            </a:rPr>
            <a:t>Managing Labor Markets through the Cycle</a:t>
          </a:r>
          <a:endParaRPr lang="en-US" sz="2100" b="1" dirty="0">
            <a:solidFill>
              <a:schemeClr val="bg1"/>
            </a:solidFill>
          </a:endParaRPr>
        </a:p>
      </dgm:t>
    </dgm:pt>
    <dgm:pt modelId="{B432D0DA-6E3D-4936-8D87-7D76EB16E56F}" type="parTrans" cxnId="{599F2A00-10BE-44BE-85ED-F774DDDF2414}">
      <dgm:prSet/>
      <dgm:spPr/>
      <dgm:t>
        <a:bodyPr/>
        <a:lstStyle/>
        <a:p>
          <a:endParaRPr lang="en-US"/>
        </a:p>
      </dgm:t>
    </dgm:pt>
    <dgm:pt modelId="{BB476AB1-F639-4509-BEA2-F5DBCEDF01F9}" type="sibTrans" cxnId="{599F2A00-10BE-44BE-85ED-F774DDDF2414}">
      <dgm:prSet/>
      <dgm:spPr/>
      <dgm:t>
        <a:bodyPr/>
        <a:lstStyle/>
        <a:p>
          <a:endParaRPr lang="en-US"/>
        </a:p>
      </dgm:t>
    </dgm:pt>
    <dgm:pt modelId="{E2122800-52FB-4315-ABF9-9C086FBC7DC9}">
      <dgm:prSet phldrT="[Text]"/>
      <dgm:spPr>
        <a:solidFill>
          <a:schemeClr val="accent1">
            <a:lumMod val="50000"/>
          </a:schemeClr>
        </a:solidFill>
      </dgm:spPr>
      <dgm:t>
        <a:bodyPr/>
        <a:lstStyle/>
        <a:p>
          <a:r>
            <a:rPr lang="en-US" sz="1600" dirty="0" smtClean="0"/>
            <a:t>Crisis Recovery, Structural Challenges and Policy Answers</a:t>
          </a:r>
          <a:endParaRPr lang="en-US" sz="1600" dirty="0"/>
        </a:p>
      </dgm:t>
    </dgm:pt>
    <dgm:pt modelId="{187D639B-9CCD-47F1-8164-BBD2E4B1264A}" type="parTrans" cxnId="{BBF68DA0-0F5A-4912-BD38-C0C6DB21CC12}">
      <dgm:prSet/>
      <dgm:spPr/>
      <dgm:t>
        <a:bodyPr/>
        <a:lstStyle/>
        <a:p>
          <a:endParaRPr lang="en-US"/>
        </a:p>
      </dgm:t>
    </dgm:pt>
    <dgm:pt modelId="{1375FDE5-965B-4538-9BA8-D310D1C052AD}" type="sibTrans" cxnId="{BBF68DA0-0F5A-4912-BD38-C0C6DB21CC12}">
      <dgm:prSet/>
      <dgm:spPr/>
      <dgm:t>
        <a:bodyPr/>
        <a:lstStyle/>
        <a:p>
          <a:endParaRPr lang="en-US"/>
        </a:p>
      </dgm:t>
    </dgm:pt>
    <dgm:pt modelId="{02C766F1-28F4-4E6A-8293-DCE516346D5B}">
      <dgm:prSet phldrT="[Text]"/>
      <dgm:spPr>
        <a:solidFill>
          <a:schemeClr val="accent1"/>
        </a:solidFill>
      </dgm:spPr>
      <dgm:t>
        <a:bodyPr/>
        <a:lstStyle/>
        <a:p>
          <a:r>
            <a:rPr lang="en-US" b="1" dirty="0" smtClean="0"/>
            <a:t>Good Jobs in Turkey</a:t>
          </a:r>
          <a:endParaRPr lang="en-US" b="1" dirty="0"/>
        </a:p>
      </dgm:t>
    </dgm:pt>
    <dgm:pt modelId="{C3E0267D-12DF-4237-9D20-B0A7A046FDEB}" type="parTrans" cxnId="{7603C35A-C706-4847-A173-33B67725D41E}">
      <dgm:prSet/>
      <dgm:spPr/>
      <dgm:t>
        <a:bodyPr/>
        <a:lstStyle/>
        <a:p>
          <a:endParaRPr lang="en-US"/>
        </a:p>
      </dgm:t>
    </dgm:pt>
    <dgm:pt modelId="{1B263439-2F22-4A1F-9F4D-165D6F839367}" type="sibTrans" cxnId="{7603C35A-C706-4847-A173-33B67725D41E}">
      <dgm:prSet/>
      <dgm:spPr/>
      <dgm:t>
        <a:bodyPr/>
        <a:lstStyle/>
        <a:p>
          <a:endParaRPr lang="en-US"/>
        </a:p>
      </dgm:t>
    </dgm:pt>
    <dgm:pt modelId="{54EE8E87-E8B2-4994-8F4E-8080A02FCCB1}">
      <dgm:prSet phldrT="[Text]"/>
      <dgm:spPr>
        <a:solidFill>
          <a:schemeClr val="accent1"/>
        </a:solidFill>
      </dgm:spPr>
      <dgm:t>
        <a:bodyPr/>
        <a:lstStyle/>
        <a:p>
          <a:r>
            <a:rPr lang="en-US" dirty="0" smtClean="0"/>
            <a:t>Inclusion, Productivity, Living Standards and Social Mobility</a:t>
          </a:r>
          <a:endParaRPr lang="en-US" dirty="0"/>
        </a:p>
      </dgm:t>
    </dgm:pt>
    <dgm:pt modelId="{0BAED09D-231E-4552-8E92-9AD64DBCB6AE}" type="parTrans" cxnId="{3FF23FF7-099B-4912-A2AB-24098CE97E6B}">
      <dgm:prSet/>
      <dgm:spPr/>
      <dgm:t>
        <a:bodyPr/>
        <a:lstStyle/>
        <a:p>
          <a:endParaRPr lang="en-US"/>
        </a:p>
      </dgm:t>
    </dgm:pt>
    <dgm:pt modelId="{09497FA0-A856-424F-B859-080FC6399C13}" type="sibTrans" cxnId="{3FF23FF7-099B-4912-A2AB-24098CE97E6B}">
      <dgm:prSet/>
      <dgm:spPr/>
      <dgm:t>
        <a:bodyPr/>
        <a:lstStyle/>
        <a:p>
          <a:endParaRPr lang="en-US"/>
        </a:p>
      </dgm:t>
    </dgm:pt>
    <dgm:pt modelId="{4117BCD8-CBAD-43AF-8669-1DA7A1918CAF}">
      <dgm:prSet phldrT="[Text]" custT="1"/>
      <dgm:spPr>
        <a:solidFill>
          <a:schemeClr val="accent1"/>
        </a:solidFill>
      </dgm:spPr>
      <dgm:t>
        <a:bodyPr/>
        <a:lstStyle/>
        <a:p>
          <a:r>
            <a:rPr lang="en-US" sz="2100" b="1" dirty="0" smtClean="0"/>
            <a:t>Activating the Vulnerable into Good Jobs</a:t>
          </a:r>
          <a:endParaRPr lang="en-US" sz="2100" b="1" dirty="0"/>
        </a:p>
      </dgm:t>
    </dgm:pt>
    <dgm:pt modelId="{9C3DB10E-93AF-4B20-A96E-AE12EB3B1AA9}" type="parTrans" cxnId="{FE7DD07F-813F-4D57-B9AA-6D3B0F0E15C0}">
      <dgm:prSet/>
      <dgm:spPr/>
      <dgm:t>
        <a:bodyPr/>
        <a:lstStyle/>
        <a:p>
          <a:endParaRPr lang="en-US"/>
        </a:p>
      </dgm:t>
    </dgm:pt>
    <dgm:pt modelId="{40499468-D9D8-4AC6-B59C-1A52250C9C0B}" type="sibTrans" cxnId="{FE7DD07F-813F-4D57-B9AA-6D3B0F0E15C0}">
      <dgm:prSet/>
      <dgm:spPr/>
      <dgm:t>
        <a:bodyPr/>
        <a:lstStyle/>
        <a:p>
          <a:endParaRPr lang="en-US"/>
        </a:p>
      </dgm:t>
    </dgm:pt>
    <dgm:pt modelId="{95C37892-CC99-4850-8366-821B71C71A8A}">
      <dgm:prSet phldrT="[Text]"/>
      <dgm:spPr>
        <a:solidFill>
          <a:schemeClr val="accent1"/>
        </a:solidFill>
      </dgm:spPr>
      <dgm:t>
        <a:bodyPr/>
        <a:lstStyle/>
        <a:p>
          <a:r>
            <a:rPr lang="en-US" sz="1600" dirty="0" smtClean="0"/>
            <a:t>Barriers to Employment and Activation Strategies</a:t>
          </a:r>
          <a:endParaRPr lang="en-US" sz="1600" dirty="0"/>
        </a:p>
      </dgm:t>
    </dgm:pt>
    <dgm:pt modelId="{4F9283EB-7443-4990-8CFB-62257B8ADD95}" type="parTrans" cxnId="{0B2A26CC-6B35-41DB-8180-D4F0D8B8AB44}">
      <dgm:prSet/>
      <dgm:spPr/>
      <dgm:t>
        <a:bodyPr/>
        <a:lstStyle/>
        <a:p>
          <a:endParaRPr lang="en-US"/>
        </a:p>
      </dgm:t>
    </dgm:pt>
    <dgm:pt modelId="{C759B5D9-90D7-4532-AD33-4253B688B970}" type="sibTrans" cxnId="{0B2A26CC-6B35-41DB-8180-D4F0D8B8AB44}">
      <dgm:prSet/>
      <dgm:spPr/>
      <dgm:t>
        <a:bodyPr/>
        <a:lstStyle/>
        <a:p>
          <a:endParaRPr lang="en-US"/>
        </a:p>
      </dgm:t>
    </dgm:pt>
    <dgm:pt modelId="{4FFBFC20-D930-4B56-84CC-149FCC23ED72}">
      <dgm:prSet phldrT="[Text]"/>
      <dgm:spPr>
        <a:solidFill>
          <a:schemeClr val="accent1">
            <a:lumMod val="60000"/>
            <a:lumOff val="40000"/>
          </a:schemeClr>
        </a:solidFill>
      </dgm:spPr>
      <dgm:t>
        <a:bodyPr/>
        <a:lstStyle/>
        <a:p>
          <a:r>
            <a:rPr lang="en-US" b="1" dirty="0" smtClean="0"/>
            <a:t>Creating Good Jobs</a:t>
          </a:r>
          <a:endParaRPr lang="en-US" b="1" dirty="0"/>
        </a:p>
      </dgm:t>
    </dgm:pt>
    <dgm:pt modelId="{119C440C-7925-4290-B35F-8C59C0106412}" type="parTrans" cxnId="{C145F9CD-16C9-46C1-BA56-19B5AC58D1A2}">
      <dgm:prSet/>
      <dgm:spPr/>
      <dgm:t>
        <a:bodyPr/>
        <a:lstStyle/>
        <a:p>
          <a:endParaRPr lang="en-US"/>
        </a:p>
      </dgm:t>
    </dgm:pt>
    <dgm:pt modelId="{4F62BC01-6B9A-49E2-8829-88633DB5B500}" type="sibTrans" cxnId="{C145F9CD-16C9-46C1-BA56-19B5AC58D1A2}">
      <dgm:prSet/>
      <dgm:spPr/>
      <dgm:t>
        <a:bodyPr/>
        <a:lstStyle/>
        <a:p>
          <a:endParaRPr lang="en-US"/>
        </a:p>
      </dgm:t>
    </dgm:pt>
    <dgm:pt modelId="{1230C93E-BB45-43FF-ADF2-BA6A29997C7F}">
      <dgm:prSet phldrT="[Text]"/>
      <dgm:spPr>
        <a:solidFill>
          <a:schemeClr val="accent1">
            <a:lumMod val="60000"/>
            <a:lumOff val="40000"/>
          </a:schemeClr>
        </a:solidFill>
      </dgm:spPr>
      <dgm:t>
        <a:bodyPr/>
        <a:lstStyle/>
        <a:p>
          <a:r>
            <a:rPr lang="en-US" dirty="0" smtClean="0"/>
            <a:t>How and Where to Create Good Jobs</a:t>
          </a:r>
          <a:endParaRPr lang="en-US" dirty="0"/>
        </a:p>
      </dgm:t>
    </dgm:pt>
    <dgm:pt modelId="{E8237D08-DB4B-4569-9FE7-D46421DF6194}" type="sibTrans" cxnId="{BAECB6CF-58C7-4E38-8935-D5F6BED039BF}">
      <dgm:prSet/>
      <dgm:spPr/>
      <dgm:t>
        <a:bodyPr/>
        <a:lstStyle/>
        <a:p>
          <a:endParaRPr lang="en-US"/>
        </a:p>
      </dgm:t>
    </dgm:pt>
    <dgm:pt modelId="{B72FE922-16B3-4FC2-A7BD-0A5139925C40}" type="parTrans" cxnId="{BAECB6CF-58C7-4E38-8935-D5F6BED039BF}">
      <dgm:prSet/>
      <dgm:spPr/>
      <dgm:t>
        <a:bodyPr/>
        <a:lstStyle/>
        <a:p>
          <a:endParaRPr lang="en-US"/>
        </a:p>
      </dgm:t>
    </dgm:pt>
    <dgm:pt modelId="{489861A1-40A7-48DF-A045-66B5B5A126A1}" type="pres">
      <dgm:prSet presAssocID="{39BCB15B-C184-4894-9245-30036AF3E430}" presName="outerComposite" presStyleCnt="0">
        <dgm:presLayoutVars>
          <dgm:chMax val="5"/>
          <dgm:dir/>
          <dgm:resizeHandles val="exact"/>
        </dgm:presLayoutVars>
      </dgm:prSet>
      <dgm:spPr/>
      <dgm:t>
        <a:bodyPr/>
        <a:lstStyle/>
        <a:p>
          <a:endParaRPr lang="en-US"/>
        </a:p>
      </dgm:t>
    </dgm:pt>
    <dgm:pt modelId="{86B92F17-5924-487E-B3B8-16DE6384817D}" type="pres">
      <dgm:prSet presAssocID="{39BCB15B-C184-4894-9245-30036AF3E430}" presName="dummyMaxCanvas" presStyleCnt="0">
        <dgm:presLayoutVars/>
      </dgm:prSet>
      <dgm:spPr/>
    </dgm:pt>
    <dgm:pt modelId="{47184D46-D852-40C3-A439-8DEBD67D9934}" type="pres">
      <dgm:prSet presAssocID="{39BCB15B-C184-4894-9245-30036AF3E430}" presName="FourNodes_1" presStyleLbl="node1" presStyleIdx="0" presStyleCnt="4">
        <dgm:presLayoutVars>
          <dgm:bulletEnabled val="1"/>
        </dgm:presLayoutVars>
      </dgm:prSet>
      <dgm:spPr/>
      <dgm:t>
        <a:bodyPr/>
        <a:lstStyle/>
        <a:p>
          <a:endParaRPr lang="en-US"/>
        </a:p>
      </dgm:t>
    </dgm:pt>
    <dgm:pt modelId="{A7C3EE1F-D157-4A9C-B025-FB9BFFE25B7B}" type="pres">
      <dgm:prSet presAssocID="{39BCB15B-C184-4894-9245-30036AF3E430}" presName="FourNodes_2" presStyleLbl="node1" presStyleIdx="1" presStyleCnt="4">
        <dgm:presLayoutVars>
          <dgm:bulletEnabled val="1"/>
        </dgm:presLayoutVars>
      </dgm:prSet>
      <dgm:spPr/>
      <dgm:t>
        <a:bodyPr/>
        <a:lstStyle/>
        <a:p>
          <a:endParaRPr lang="en-US"/>
        </a:p>
      </dgm:t>
    </dgm:pt>
    <dgm:pt modelId="{A9A863D2-10FE-4199-B30A-ACC3F52572C2}" type="pres">
      <dgm:prSet presAssocID="{39BCB15B-C184-4894-9245-30036AF3E430}" presName="FourNodes_3" presStyleLbl="node1" presStyleIdx="2" presStyleCnt="4">
        <dgm:presLayoutVars>
          <dgm:bulletEnabled val="1"/>
        </dgm:presLayoutVars>
      </dgm:prSet>
      <dgm:spPr/>
      <dgm:t>
        <a:bodyPr/>
        <a:lstStyle/>
        <a:p>
          <a:endParaRPr lang="en-US"/>
        </a:p>
      </dgm:t>
    </dgm:pt>
    <dgm:pt modelId="{BDA2B258-4DD0-4190-9449-63477728E2F6}" type="pres">
      <dgm:prSet presAssocID="{39BCB15B-C184-4894-9245-30036AF3E430}" presName="FourNodes_4" presStyleLbl="node1" presStyleIdx="3" presStyleCnt="4">
        <dgm:presLayoutVars>
          <dgm:bulletEnabled val="1"/>
        </dgm:presLayoutVars>
      </dgm:prSet>
      <dgm:spPr/>
      <dgm:t>
        <a:bodyPr/>
        <a:lstStyle/>
        <a:p>
          <a:endParaRPr lang="en-US"/>
        </a:p>
      </dgm:t>
    </dgm:pt>
    <dgm:pt modelId="{9406044C-B41D-45E2-8F0A-903E65A199AC}" type="pres">
      <dgm:prSet presAssocID="{39BCB15B-C184-4894-9245-30036AF3E430}" presName="FourConn_1-2" presStyleLbl="fgAccFollowNode1" presStyleIdx="0" presStyleCnt="3">
        <dgm:presLayoutVars>
          <dgm:bulletEnabled val="1"/>
        </dgm:presLayoutVars>
      </dgm:prSet>
      <dgm:spPr/>
      <dgm:t>
        <a:bodyPr/>
        <a:lstStyle/>
        <a:p>
          <a:endParaRPr lang="en-US"/>
        </a:p>
      </dgm:t>
    </dgm:pt>
    <dgm:pt modelId="{EDE29E40-F91A-4198-A1C2-1F54D8E83C5A}" type="pres">
      <dgm:prSet presAssocID="{39BCB15B-C184-4894-9245-30036AF3E430}" presName="FourConn_2-3" presStyleLbl="fgAccFollowNode1" presStyleIdx="1" presStyleCnt="3">
        <dgm:presLayoutVars>
          <dgm:bulletEnabled val="1"/>
        </dgm:presLayoutVars>
      </dgm:prSet>
      <dgm:spPr/>
      <dgm:t>
        <a:bodyPr/>
        <a:lstStyle/>
        <a:p>
          <a:endParaRPr lang="en-US"/>
        </a:p>
      </dgm:t>
    </dgm:pt>
    <dgm:pt modelId="{57705264-8A4C-42F9-B2CA-2CABBE87373C}" type="pres">
      <dgm:prSet presAssocID="{39BCB15B-C184-4894-9245-30036AF3E430}" presName="FourConn_3-4" presStyleLbl="fgAccFollowNode1" presStyleIdx="2" presStyleCnt="3">
        <dgm:presLayoutVars>
          <dgm:bulletEnabled val="1"/>
        </dgm:presLayoutVars>
      </dgm:prSet>
      <dgm:spPr/>
      <dgm:t>
        <a:bodyPr/>
        <a:lstStyle/>
        <a:p>
          <a:endParaRPr lang="en-US"/>
        </a:p>
      </dgm:t>
    </dgm:pt>
    <dgm:pt modelId="{A54EE15E-22ED-434A-9710-6CE09E17CDD9}" type="pres">
      <dgm:prSet presAssocID="{39BCB15B-C184-4894-9245-30036AF3E430}" presName="FourNodes_1_text" presStyleLbl="node1" presStyleIdx="3" presStyleCnt="4">
        <dgm:presLayoutVars>
          <dgm:bulletEnabled val="1"/>
        </dgm:presLayoutVars>
      </dgm:prSet>
      <dgm:spPr/>
      <dgm:t>
        <a:bodyPr/>
        <a:lstStyle/>
        <a:p>
          <a:endParaRPr lang="en-US"/>
        </a:p>
      </dgm:t>
    </dgm:pt>
    <dgm:pt modelId="{1969B3E5-BA79-4F9D-A2DA-449A7DDC9E84}" type="pres">
      <dgm:prSet presAssocID="{39BCB15B-C184-4894-9245-30036AF3E430}" presName="FourNodes_2_text" presStyleLbl="node1" presStyleIdx="3" presStyleCnt="4">
        <dgm:presLayoutVars>
          <dgm:bulletEnabled val="1"/>
        </dgm:presLayoutVars>
      </dgm:prSet>
      <dgm:spPr/>
      <dgm:t>
        <a:bodyPr/>
        <a:lstStyle/>
        <a:p>
          <a:endParaRPr lang="en-US"/>
        </a:p>
      </dgm:t>
    </dgm:pt>
    <dgm:pt modelId="{EF79B925-38C0-410E-9F34-08EF524AE2FD}" type="pres">
      <dgm:prSet presAssocID="{39BCB15B-C184-4894-9245-30036AF3E430}" presName="FourNodes_3_text" presStyleLbl="node1" presStyleIdx="3" presStyleCnt="4">
        <dgm:presLayoutVars>
          <dgm:bulletEnabled val="1"/>
        </dgm:presLayoutVars>
      </dgm:prSet>
      <dgm:spPr/>
      <dgm:t>
        <a:bodyPr/>
        <a:lstStyle/>
        <a:p>
          <a:endParaRPr lang="en-US"/>
        </a:p>
      </dgm:t>
    </dgm:pt>
    <dgm:pt modelId="{643F2A8F-F26B-48CC-A946-DE8AF358FE0D}" type="pres">
      <dgm:prSet presAssocID="{39BCB15B-C184-4894-9245-30036AF3E430}" presName="FourNodes_4_text" presStyleLbl="node1" presStyleIdx="3" presStyleCnt="4">
        <dgm:presLayoutVars>
          <dgm:bulletEnabled val="1"/>
        </dgm:presLayoutVars>
      </dgm:prSet>
      <dgm:spPr/>
      <dgm:t>
        <a:bodyPr/>
        <a:lstStyle/>
        <a:p>
          <a:endParaRPr lang="en-US"/>
        </a:p>
      </dgm:t>
    </dgm:pt>
  </dgm:ptLst>
  <dgm:cxnLst>
    <dgm:cxn modelId="{E573776B-0502-4490-9FA4-A99F634C463F}" type="presOf" srcId="{4117BCD8-CBAD-43AF-8669-1DA7A1918CAF}" destId="{A9A863D2-10FE-4199-B30A-ACC3F52572C2}" srcOrd="0" destOrd="0" presId="urn:microsoft.com/office/officeart/2005/8/layout/vProcess5"/>
    <dgm:cxn modelId="{09ED161F-5454-470F-B106-FB78925519DA}" type="presOf" srcId="{54EE8E87-E8B2-4994-8F4E-8080A02FCCB1}" destId="{A7C3EE1F-D157-4A9C-B025-FB9BFFE25B7B}" srcOrd="0" destOrd="1" presId="urn:microsoft.com/office/officeart/2005/8/layout/vProcess5"/>
    <dgm:cxn modelId="{0DCEE887-66BC-4F90-9946-813A36869D49}" type="presOf" srcId="{1230C93E-BB45-43FF-ADF2-BA6A29997C7F}" destId="{643F2A8F-F26B-48CC-A946-DE8AF358FE0D}" srcOrd="1" destOrd="1" presId="urn:microsoft.com/office/officeart/2005/8/layout/vProcess5"/>
    <dgm:cxn modelId="{D07D4DF8-6CE2-452C-A6A0-6BF551597588}" type="presOf" srcId="{E2122800-52FB-4315-ABF9-9C086FBC7DC9}" destId="{47184D46-D852-40C3-A439-8DEBD67D9934}" srcOrd="0" destOrd="1" presId="urn:microsoft.com/office/officeart/2005/8/layout/vProcess5"/>
    <dgm:cxn modelId="{6ED69F5E-FCB6-41E8-B24C-B54D96AA1F77}" type="presOf" srcId="{E2122800-52FB-4315-ABF9-9C086FBC7DC9}" destId="{A54EE15E-22ED-434A-9710-6CE09E17CDD9}" srcOrd="1" destOrd="1" presId="urn:microsoft.com/office/officeart/2005/8/layout/vProcess5"/>
    <dgm:cxn modelId="{9DEC1E26-D6DF-4B20-93CD-28796090D6BF}" type="presOf" srcId="{02C766F1-28F4-4E6A-8293-DCE516346D5B}" destId="{A7C3EE1F-D157-4A9C-B025-FB9BFFE25B7B}" srcOrd="0" destOrd="0" presId="urn:microsoft.com/office/officeart/2005/8/layout/vProcess5"/>
    <dgm:cxn modelId="{43F5B437-0A47-4BDB-A289-D21BF9137D8C}" type="presOf" srcId="{54EE8E87-E8B2-4994-8F4E-8080A02FCCB1}" destId="{1969B3E5-BA79-4F9D-A2DA-449A7DDC9E84}" srcOrd="1" destOrd="1" presId="urn:microsoft.com/office/officeart/2005/8/layout/vProcess5"/>
    <dgm:cxn modelId="{BBF68DA0-0F5A-4912-BD38-C0C6DB21CC12}" srcId="{6AFF6ECF-3428-47E6-B041-E81CB967825A}" destId="{E2122800-52FB-4315-ABF9-9C086FBC7DC9}" srcOrd="0" destOrd="0" parTransId="{187D639B-9CCD-47F1-8164-BBD2E4B1264A}" sibTransId="{1375FDE5-965B-4538-9BA8-D310D1C052AD}"/>
    <dgm:cxn modelId="{3C952D47-061A-4130-9AA2-5365AEE209B8}" type="presOf" srcId="{4FFBFC20-D930-4B56-84CC-149FCC23ED72}" destId="{BDA2B258-4DD0-4190-9449-63477728E2F6}" srcOrd="0" destOrd="0" presId="urn:microsoft.com/office/officeart/2005/8/layout/vProcess5"/>
    <dgm:cxn modelId="{6E24573E-41D6-4714-A0BF-0A472DF5FCE8}" type="presOf" srcId="{02C766F1-28F4-4E6A-8293-DCE516346D5B}" destId="{1969B3E5-BA79-4F9D-A2DA-449A7DDC9E84}" srcOrd="1" destOrd="0" presId="urn:microsoft.com/office/officeart/2005/8/layout/vProcess5"/>
    <dgm:cxn modelId="{599F2A00-10BE-44BE-85ED-F774DDDF2414}" srcId="{39BCB15B-C184-4894-9245-30036AF3E430}" destId="{6AFF6ECF-3428-47E6-B041-E81CB967825A}" srcOrd="0" destOrd="0" parTransId="{B432D0DA-6E3D-4936-8D87-7D76EB16E56F}" sibTransId="{BB476AB1-F639-4509-BEA2-F5DBCEDF01F9}"/>
    <dgm:cxn modelId="{3F92E5DB-06E7-4B3C-9F3F-1197DB28A1B4}" type="presOf" srcId="{6AFF6ECF-3428-47E6-B041-E81CB967825A}" destId="{A54EE15E-22ED-434A-9710-6CE09E17CDD9}" srcOrd="1" destOrd="0" presId="urn:microsoft.com/office/officeart/2005/8/layout/vProcess5"/>
    <dgm:cxn modelId="{7603C35A-C706-4847-A173-33B67725D41E}" srcId="{39BCB15B-C184-4894-9245-30036AF3E430}" destId="{02C766F1-28F4-4E6A-8293-DCE516346D5B}" srcOrd="1" destOrd="0" parTransId="{C3E0267D-12DF-4237-9D20-B0A7A046FDEB}" sibTransId="{1B263439-2F22-4A1F-9F4D-165D6F839367}"/>
    <dgm:cxn modelId="{C25914B1-D72E-4232-9295-47DB47F131A2}" type="presOf" srcId="{95C37892-CC99-4850-8366-821B71C71A8A}" destId="{A9A863D2-10FE-4199-B30A-ACC3F52572C2}" srcOrd="0" destOrd="1" presId="urn:microsoft.com/office/officeart/2005/8/layout/vProcess5"/>
    <dgm:cxn modelId="{7E638149-B675-4A30-9BE8-538003E3E525}" type="presOf" srcId="{BB476AB1-F639-4509-BEA2-F5DBCEDF01F9}" destId="{9406044C-B41D-45E2-8F0A-903E65A199AC}" srcOrd="0" destOrd="0" presId="urn:microsoft.com/office/officeart/2005/8/layout/vProcess5"/>
    <dgm:cxn modelId="{17E0753E-A19D-4D6F-8A80-92790D16E25A}" type="presOf" srcId="{39BCB15B-C184-4894-9245-30036AF3E430}" destId="{489861A1-40A7-48DF-A045-66B5B5A126A1}" srcOrd="0" destOrd="0" presId="urn:microsoft.com/office/officeart/2005/8/layout/vProcess5"/>
    <dgm:cxn modelId="{AE692B5D-5363-4AB8-A44B-51CFF5BE37FF}" type="presOf" srcId="{6AFF6ECF-3428-47E6-B041-E81CB967825A}" destId="{47184D46-D852-40C3-A439-8DEBD67D9934}" srcOrd="0" destOrd="0" presId="urn:microsoft.com/office/officeart/2005/8/layout/vProcess5"/>
    <dgm:cxn modelId="{3FF23FF7-099B-4912-A2AB-24098CE97E6B}" srcId="{02C766F1-28F4-4E6A-8293-DCE516346D5B}" destId="{54EE8E87-E8B2-4994-8F4E-8080A02FCCB1}" srcOrd="0" destOrd="0" parTransId="{0BAED09D-231E-4552-8E92-9AD64DBCB6AE}" sibTransId="{09497FA0-A856-424F-B859-080FC6399C13}"/>
    <dgm:cxn modelId="{6CD69246-5333-41E4-9B23-CC8868A039B1}" type="presOf" srcId="{95C37892-CC99-4850-8366-821B71C71A8A}" destId="{EF79B925-38C0-410E-9F34-08EF524AE2FD}" srcOrd="1" destOrd="1" presId="urn:microsoft.com/office/officeart/2005/8/layout/vProcess5"/>
    <dgm:cxn modelId="{FE7DD07F-813F-4D57-B9AA-6D3B0F0E15C0}" srcId="{39BCB15B-C184-4894-9245-30036AF3E430}" destId="{4117BCD8-CBAD-43AF-8669-1DA7A1918CAF}" srcOrd="2" destOrd="0" parTransId="{9C3DB10E-93AF-4B20-A96E-AE12EB3B1AA9}" sibTransId="{40499468-D9D8-4AC6-B59C-1A52250C9C0B}"/>
    <dgm:cxn modelId="{BAECB6CF-58C7-4E38-8935-D5F6BED039BF}" srcId="{4FFBFC20-D930-4B56-84CC-149FCC23ED72}" destId="{1230C93E-BB45-43FF-ADF2-BA6A29997C7F}" srcOrd="0" destOrd="0" parTransId="{B72FE922-16B3-4FC2-A7BD-0A5139925C40}" sibTransId="{E8237D08-DB4B-4569-9FE7-D46421DF6194}"/>
    <dgm:cxn modelId="{C145F9CD-16C9-46C1-BA56-19B5AC58D1A2}" srcId="{39BCB15B-C184-4894-9245-30036AF3E430}" destId="{4FFBFC20-D930-4B56-84CC-149FCC23ED72}" srcOrd="3" destOrd="0" parTransId="{119C440C-7925-4290-B35F-8C59C0106412}" sibTransId="{4F62BC01-6B9A-49E2-8829-88633DB5B500}"/>
    <dgm:cxn modelId="{0FEFE52A-BB8A-4345-A64E-7E998BBD881D}" type="presOf" srcId="{4117BCD8-CBAD-43AF-8669-1DA7A1918CAF}" destId="{EF79B925-38C0-410E-9F34-08EF524AE2FD}" srcOrd="1" destOrd="0" presId="urn:microsoft.com/office/officeart/2005/8/layout/vProcess5"/>
    <dgm:cxn modelId="{0B2A26CC-6B35-41DB-8180-D4F0D8B8AB44}" srcId="{4117BCD8-CBAD-43AF-8669-1DA7A1918CAF}" destId="{95C37892-CC99-4850-8366-821B71C71A8A}" srcOrd="0" destOrd="0" parTransId="{4F9283EB-7443-4990-8CFB-62257B8ADD95}" sibTransId="{C759B5D9-90D7-4532-AD33-4253B688B970}"/>
    <dgm:cxn modelId="{3FBB5382-991D-44FD-AB24-42DE8996E8FE}" type="presOf" srcId="{40499468-D9D8-4AC6-B59C-1A52250C9C0B}" destId="{57705264-8A4C-42F9-B2CA-2CABBE87373C}" srcOrd="0" destOrd="0" presId="urn:microsoft.com/office/officeart/2005/8/layout/vProcess5"/>
    <dgm:cxn modelId="{017107FD-2842-43EF-B09F-D44A5DF82F4F}" type="presOf" srcId="{4FFBFC20-D930-4B56-84CC-149FCC23ED72}" destId="{643F2A8F-F26B-48CC-A946-DE8AF358FE0D}" srcOrd="1" destOrd="0" presId="urn:microsoft.com/office/officeart/2005/8/layout/vProcess5"/>
    <dgm:cxn modelId="{83E34D23-40A2-40FA-8046-F1F9B201A88F}" type="presOf" srcId="{1230C93E-BB45-43FF-ADF2-BA6A29997C7F}" destId="{BDA2B258-4DD0-4190-9449-63477728E2F6}" srcOrd="0" destOrd="1" presId="urn:microsoft.com/office/officeart/2005/8/layout/vProcess5"/>
    <dgm:cxn modelId="{89A56CB2-FA27-4ADF-A183-2E3744CF615F}" type="presOf" srcId="{1B263439-2F22-4A1F-9F4D-165D6F839367}" destId="{EDE29E40-F91A-4198-A1C2-1F54D8E83C5A}" srcOrd="0" destOrd="0" presId="urn:microsoft.com/office/officeart/2005/8/layout/vProcess5"/>
    <dgm:cxn modelId="{52A65070-78F2-49A6-B4C7-8EE4009DF42E}" type="presParOf" srcId="{489861A1-40A7-48DF-A045-66B5B5A126A1}" destId="{86B92F17-5924-487E-B3B8-16DE6384817D}" srcOrd="0" destOrd="0" presId="urn:microsoft.com/office/officeart/2005/8/layout/vProcess5"/>
    <dgm:cxn modelId="{C871C994-4834-4A9F-ABAD-0557EB553B8D}" type="presParOf" srcId="{489861A1-40A7-48DF-A045-66B5B5A126A1}" destId="{47184D46-D852-40C3-A439-8DEBD67D9934}" srcOrd="1" destOrd="0" presId="urn:microsoft.com/office/officeart/2005/8/layout/vProcess5"/>
    <dgm:cxn modelId="{1878DC77-E5D9-4433-8A8E-90C55AEBDB49}" type="presParOf" srcId="{489861A1-40A7-48DF-A045-66B5B5A126A1}" destId="{A7C3EE1F-D157-4A9C-B025-FB9BFFE25B7B}" srcOrd="2" destOrd="0" presId="urn:microsoft.com/office/officeart/2005/8/layout/vProcess5"/>
    <dgm:cxn modelId="{B6EBE646-0196-4168-8503-6D5B39D1B03B}" type="presParOf" srcId="{489861A1-40A7-48DF-A045-66B5B5A126A1}" destId="{A9A863D2-10FE-4199-B30A-ACC3F52572C2}" srcOrd="3" destOrd="0" presId="urn:microsoft.com/office/officeart/2005/8/layout/vProcess5"/>
    <dgm:cxn modelId="{BFF17C9F-5B9B-40D3-AC32-82C37B68B287}" type="presParOf" srcId="{489861A1-40A7-48DF-A045-66B5B5A126A1}" destId="{BDA2B258-4DD0-4190-9449-63477728E2F6}" srcOrd="4" destOrd="0" presId="urn:microsoft.com/office/officeart/2005/8/layout/vProcess5"/>
    <dgm:cxn modelId="{74E1EE1C-6D09-4F04-A234-B6E20079DBA7}" type="presParOf" srcId="{489861A1-40A7-48DF-A045-66B5B5A126A1}" destId="{9406044C-B41D-45E2-8F0A-903E65A199AC}" srcOrd="5" destOrd="0" presId="urn:microsoft.com/office/officeart/2005/8/layout/vProcess5"/>
    <dgm:cxn modelId="{63D43D5D-A358-409B-825B-590353D02A64}" type="presParOf" srcId="{489861A1-40A7-48DF-A045-66B5B5A126A1}" destId="{EDE29E40-F91A-4198-A1C2-1F54D8E83C5A}" srcOrd="6" destOrd="0" presId="urn:microsoft.com/office/officeart/2005/8/layout/vProcess5"/>
    <dgm:cxn modelId="{3B131FED-E19A-4CD4-AF6E-9D94140F3677}" type="presParOf" srcId="{489861A1-40A7-48DF-A045-66B5B5A126A1}" destId="{57705264-8A4C-42F9-B2CA-2CABBE87373C}" srcOrd="7" destOrd="0" presId="urn:microsoft.com/office/officeart/2005/8/layout/vProcess5"/>
    <dgm:cxn modelId="{03ABCF3C-83C7-4253-8F07-46246F18E58E}" type="presParOf" srcId="{489861A1-40A7-48DF-A045-66B5B5A126A1}" destId="{A54EE15E-22ED-434A-9710-6CE09E17CDD9}" srcOrd="8" destOrd="0" presId="urn:microsoft.com/office/officeart/2005/8/layout/vProcess5"/>
    <dgm:cxn modelId="{6E3F42F4-B1E3-406E-96DF-FD6642CFD2D0}" type="presParOf" srcId="{489861A1-40A7-48DF-A045-66B5B5A126A1}" destId="{1969B3E5-BA79-4F9D-A2DA-449A7DDC9E84}" srcOrd="9" destOrd="0" presId="urn:microsoft.com/office/officeart/2005/8/layout/vProcess5"/>
    <dgm:cxn modelId="{83DA3951-40C1-42B8-89B7-E5D6DA50EB8F}" type="presParOf" srcId="{489861A1-40A7-48DF-A045-66B5B5A126A1}" destId="{EF79B925-38C0-410E-9F34-08EF524AE2FD}" srcOrd="10" destOrd="0" presId="urn:microsoft.com/office/officeart/2005/8/layout/vProcess5"/>
    <dgm:cxn modelId="{FF3D154B-412F-4B47-B19E-2EE409B3BAF1}" type="presParOf" srcId="{489861A1-40A7-48DF-A045-66B5B5A126A1}" destId="{643F2A8F-F26B-48CC-A946-DE8AF358FE0D}" srcOrd="11"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84D46-D852-40C3-A439-8DEBD67D9934}">
      <dsp:nvSpPr>
        <dsp:cNvPr id="0" name=""/>
        <dsp:cNvSpPr/>
      </dsp:nvSpPr>
      <dsp:spPr>
        <a:xfrm>
          <a:off x="0" y="0"/>
          <a:ext cx="6583680" cy="995711"/>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solidFill>
                <a:schemeClr val="bg1"/>
              </a:solidFill>
            </a:rPr>
            <a:t>Managing Labor Markets through the Cycle</a:t>
          </a:r>
          <a:endParaRPr lang="en-US" sz="2100" b="1"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smtClean="0"/>
            <a:t>Crisis Recovery, Structural Challenges and Policy Answers</a:t>
          </a:r>
          <a:endParaRPr lang="en-US" sz="1600" kern="1200" dirty="0"/>
        </a:p>
      </dsp:txBody>
      <dsp:txXfrm>
        <a:off x="29163" y="29163"/>
        <a:ext cx="5425092" cy="937385"/>
      </dsp:txXfrm>
    </dsp:sp>
    <dsp:sp modelId="{A7C3EE1F-D157-4A9C-B025-FB9BFFE25B7B}">
      <dsp:nvSpPr>
        <dsp:cNvPr id="0" name=""/>
        <dsp:cNvSpPr/>
      </dsp:nvSpPr>
      <dsp:spPr>
        <a:xfrm>
          <a:off x="551383" y="1176750"/>
          <a:ext cx="6583680" cy="995711"/>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Good Jobs in Turkey</a:t>
          </a:r>
          <a:endParaRPr lang="en-US" sz="2100" b="1" kern="1200" dirty="0"/>
        </a:p>
        <a:p>
          <a:pPr marL="171450" lvl="1" indent="-171450" algn="l" defTabSz="711200">
            <a:lnSpc>
              <a:spcPct val="90000"/>
            </a:lnSpc>
            <a:spcBef>
              <a:spcPct val="0"/>
            </a:spcBef>
            <a:spcAft>
              <a:spcPct val="15000"/>
            </a:spcAft>
            <a:buChar char="••"/>
          </a:pPr>
          <a:r>
            <a:rPr lang="en-US" sz="1600" kern="1200" dirty="0" smtClean="0"/>
            <a:t>Inclusion, Productivity, Living Standards and Social Mobility</a:t>
          </a:r>
          <a:endParaRPr lang="en-US" sz="1600" kern="1200" dirty="0"/>
        </a:p>
      </dsp:txBody>
      <dsp:txXfrm>
        <a:off x="580546" y="1205913"/>
        <a:ext cx="5326758" cy="937385"/>
      </dsp:txXfrm>
    </dsp:sp>
    <dsp:sp modelId="{A9A863D2-10FE-4199-B30A-ACC3F52572C2}">
      <dsp:nvSpPr>
        <dsp:cNvPr id="0" name=""/>
        <dsp:cNvSpPr/>
      </dsp:nvSpPr>
      <dsp:spPr>
        <a:xfrm>
          <a:off x="1094536" y="2353500"/>
          <a:ext cx="6583680" cy="995711"/>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Activating the Vulnerable into Good Jobs</a:t>
          </a:r>
          <a:endParaRPr lang="en-US" sz="2100" b="1" kern="1200" dirty="0"/>
        </a:p>
        <a:p>
          <a:pPr marL="171450" lvl="1" indent="-171450" algn="l" defTabSz="711200">
            <a:lnSpc>
              <a:spcPct val="90000"/>
            </a:lnSpc>
            <a:spcBef>
              <a:spcPct val="0"/>
            </a:spcBef>
            <a:spcAft>
              <a:spcPct val="15000"/>
            </a:spcAft>
            <a:buChar char="••"/>
          </a:pPr>
          <a:r>
            <a:rPr lang="en-US" sz="1600" kern="1200" dirty="0" smtClean="0"/>
            <a:t>Barriers to Employment and Activation Strategies</a:t>
          </a:r>
          <a:endParaRPr lang="en-US" sz="1600" kern="1200" dirty="0"/>
        </a:p>
      </dsp:txBody>
      <dsp:txXfrm>
        <a:off x="1123699" y="2382663"/>
        <a:ext cx="5334987" cy="937385"/>
      </dsp:txXfrm>
    </dsp:sp>
    <dsp:sp modelId="{BDA2B258-4DD0-4190-9449-63477728E2F6}">
      <dsp:nvSpPr>
        <dsp:cNvPr id="0" name=""/>
        <dsp:cNvSpPr/>
      </dsp:nvSpPr>
      <dsp:spPr>
        <a:xfrm>
          <a:off x="1645920" y="3530251"/>
          <a:ext cx="6583680" cy="995711"/>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Creating Good Jobs</a:t>
          </a:r>
          <a:endParaRPr lang="en-US" sz="2100" b="1" kern="1200" dirty="0"/>
        </a:p>
        <a:p>
          <a:pPr marL="171450" lvl="1" indent="-171450" algn="l" defTabSz="711200">
            <a:lnSpc>
              <a:spcPct val="90000"/>
            </a:lnSpc>
            <a:spcBef>
              <a:spcPct val="0"/>
            </a:spcBef>
            <a:spcAft>
              <a:spcPct val="15000"/>
            </a:spcAft>
            <a:buChar char="••"/>
          </a:pPr>
          <a:r>
            <a:rPr lang="en-US" sz="1600" kern="1200" dirty="0" smtClean="0"/>
            <a:t>How and Where to Create Good Jobs</a:t>
          </a:r>
          <a:endParaRPr lang="en-US" sz="1600" kern="1200" dirty="0"/>
        </a:p>
      </dsp:txBody>
      <dsp:txXfrm>
        <a:off x="1675083" y="3559414"/>
        <a:ext cx="5326758" cy="937385"/>
      </dsp:txXfrm>
    </dsp:sp>
    <dsp:sp modelId="{9406044C-B41D-45E2-8F0A-903E65A199AC}">
      <dsp:nvSpPr>
        <dsp:cNvPr id="0" name=""/>
        <dsp:cNvSpPr/>
      </dsp:nvSpPr>
      <dsp:spPr>
        <a:xfrm>
          <a:off x="5936467" y="762624"/>
          <a:ext cx="647212" cy="6472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082090" y="762624"/>
        <a:ext cx="355966" cy="487027"/>
      </dsp:txXfrm>
    </dsp:sp>
    <dsp:sp modelId="{EDE29E40-F91A-4198-A1C2-1F54D8E83C5A}">
      <dsp:nvSpPr>
        <dsp:cNvPr id="0" name=""/>
        <dsp:cNvSpPr/>
      </dsp:nvSpPr>
      <dsp:spPr>
        <a:xfrm>
          <a:off x="6487850" y="1939375"/>
          <a:ext cx="647212" cy="6472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633473" y="1939375"/>
        <a:ext cx="355966" cy="487027"/>
      </dsp:txXfrm>
    </dsp:sp>
    <dsp:sp modelId="{57705264-8A4C-42F9-B2CA-2CABBE87373C}">
      <dsp:nvSpPr>
        <dsp:cNvPr id="0" name=""/>
        <dsp:cNvSpPr/>
      </dsp:nvSpPr>
      <dsp:spPr>
        <a:xfrm>
          <a:off x="7031004" y="3116125"/>
          <a:ext cx="647212" cy="6472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176627" y="3116125"/>
        <a:ext cx="355966" cy="4870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3177" tIns="46589" rIns="93177" bIns="46589" rtlCol="0"/>
          <a:lstStyle>
            <a:lvl1pPr algn="r">
              <a:defRPr sz="1200"/>
            </a:lvl1pPr>
          </a:lstStyle>
          <a:p>
            <a:fld id="{C19C5CF1-D644-49AC-A413-401E53100A7D}" type="datetimeFigureOut">
              <a:rPr lang="en-US" smtClean="0"/>
              <a:t>9/10/2013</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3177" tIns="46589" rIns="93177" bIns="46589" rtlCol="0" anchor="b"/>
          <a:lstStyle>
            <a:lvl1pPr algn="r">
              <a:defRPr sz="1200"/>
            </a:lvl1pPr>
          </a:lstStyle>
          <a:p>
            <a:fld id="{6DE2E296-7DAF-47B6-937A-906E9419D917}" type="slidenum">
              <a:rPr lang="en-US" smtClean="0"/>
              <a:t>‹#›</a:t>
            </a:fld>
            <a:endParaRPr lang="en-US"/>
          </a:p>
        </p:txBody>
      </p:sp>
    </p:spTree>
    <p:extLst>
      <p:ext uri="{BB962C8B-B14F-4D97-AF65-F5344CB8AC3E}">
        <p14:creationId xmlns:p14="http://schemas.microsoft.com/office/powerpoint/2010/main" val="374350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E0F16720-8255-4527-A475-690C53A14C16}" type="datetimeFigureOut">
              <a:rPr lang="en-US" smtClean="0"/>
              <a:t>9/10/2013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E76BCB44-C616-4D32-B502-C540544FC963}" type="slidenum">
              <a:rPr lang="en-US" smtClean="0"/>
              <a:t>‹#›</a:t>
            </a:fld>
            <a:endParaRPr lang="en-US"/>
          </a:p>
        </p:txBody>
      </p:sp>
    </p:spTree>
    <p:extLst>
      <p:ext uri="{BB962C8B-B14F-4D97-AF65-F5344CB8AC3E}">
        <p14:creationId xmlns:p14="http://schemas.microsoft.com/office/powerpoint/2010/main" val="242239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BCB44-C616-4D32-B502-C540544FC963}" type="slidenum">
              <a:rPr lang="en-US" smtClean="0"/>
              <a:t>1</a:t>
            </a:fld>
            <a:endParaRPr lang="en-US"/>
          </a:p>
        </p:txBody>
      </p:sp>
    </p:spTree>
    <p:extLst>
      <p:ext uri="{BB962C8B-B14F-4D97-AF65-F5344CB8AC3E}">
        <p14:creationId xmlns:p14="http://schemas.microsoft.com/office/powerpoint/2010/main" val="215788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smtClean="0"/>
              <a:t>Before we proceed to discussing the report itself, I wanted to put it in the perspective of our analytical work program on labor markets in Turkey. </a:t>
            </a:r>
          </a:p>
          <a:p>
            <a:pPr marL="228600" indent="-228600">
              <a:buFont typeface="+mj-lt"/>
              <a:buAutoNum type="arabicPeriod"/>
            </a:pPr>
            <a:r>
              <a:rPr lang="en-US" baseline="0" dirty="0" smtClean="0"/>
              <a:t>The report we are launching today was the initial piece in this work program, and we are already working on the next two pieces, continuing the fantastic level of collaboration on this important topic.</a:t>
            </a:r>
            <a:endParaRPr lang="en-US" dirty="0"/>
          </a:p>
        </p:txBody>
      </p:sp>
      <p:sp>
        <p:nvSpPr>
          <p:cNvPr id="4" name="Slide Number Placeholder 3"/>
          <p:cNvSpPr>
            <a:spLocks noGrp="1"/>
          </p:cNvSpPr>
          <p:nvPr>
            <p:ph type="sldNum" sz="quarter" idx="10"/>
          </p:nvPr>
        </p:nvSpPr>
        <p:spPr/>
        <p:txBody>
          <a:bodyPr/>
          <a:lstStyle/>
          <a:p>
            <a:fld id="{E34E6001-3C28-4D43-9FD8-FB64E4865256}" type="slidenum">
              <a:rPr lang="en-US" smtClean="0"/>
              <a:t>2</a:t>
            </a:fld>
            <a:endParaRPr lang="en-US"/>
          </a:p>
        </p:txBody>
      </p:sp>
    </p:spTree>
    <p:extLst>
      <p:ext uri="{BB962C8B-B14F-4D97-AF65-F5344CB8AC3E}">
        <p14:creationId xmlns:p14="http://schemas.microsoft.com/office/powerpoint/2010/main" val="220227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sz="1200" dirty="0"/>
          </a:p>
        </p:txBody>
      </p:sp>
      <p:sp>
        <p:nvSpPr>
          <p:cNvPr id="4" name="Slide Number Placeholder 3"/>
          <p:cNvSpPr>
            <a:spLocks noGrp="1"/>
          </p:cNvSpPr>
          <p:nvPr>
            <p:ph type="sldNum" sz="quarter" idx="10"/>
          </p:nvPr>
        </p:nvSpPr>
        <p:spPr/>
        <p:txBody>
          <a:bodyPr/>
          <a:lstStyle/>
          <a:p>
            <a:fld id="{E34E6001-3C28-4D43-9FD8-FB64E4865256}" type="slidenum">
              <a:rPr lang="en-US" smtClean="0"/>
              <a:t>3</a:t>
            </a:fld>
            <a:endParaRPr lang="en-US"/>
          </a:p>
        </p:txBody>
      </p:sp>
    </p:spTree>
    <p:extLst>
      <p:ext uri="{BB962C8B-B14F-4D97-AF65-F5344CB8AC3E}">
        <p14:creationId xmlns:p14="http://schemas.microsoft.com/office/powerpoint/2010/main" val="394233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“Fire” is an outlier in terms of growth-enhancing labor flows in Turkey, and is still a relatively small sector, compared to manufacturing (“</a:t>
            </a:r>
            <a:r>
              <a:rPr lang="en-US" sz="1200" kern="1200" dirty="0" err="1" smtClean="0">
                <a:solidFill>
                  <a:schemeClr val="tx1"/>
                </a:solidFill>
                <a:effectLst/>
                <a:latin typeface="+mn-lt"/>
                <a:ea typeface="+mn-ea"/>
                <a:cs typeface="+mn-cs"/>
              </a:rPr>
              <a:t>mnf</a:t>
            </a:r>
            <a:r>
              <a:rPr lang="en-US" sz="1200" kern="1200" dirty="0" smtClean="0">
                <a:solidFill>
                  <a:schemeClr val="tx1"/>
                </a:solidFill>
                <a:effectLst/>
                <a:latin typeface="+mn-lt"/>
                <a:ea typeface="+mn-ea"/>
                <a:cs typeface="+mn-cs"/>
              </a:rPr>
              <a:t>”), retail and wholesale trade (“</a:t>
            </a:r>
            <a:r>
              <a:rPr lang="en-US" sz="1200" kern="1200" dirty="0" err="1" smtClean="0">
                <a:solidFill>
                  <a:schemeClr val="tx1"/>
                </a:solidFill>
                <a:effectLst/>
                <a:latin typeface="+mn-lt"/>
                <a:ea typeface="+mn-ea"/>
                <a:cs typeface="+mn-cs"/>
              </a:rPr>
              <a:t>wrt</a:t>
            </a:r>
            <a:r>
              <a:rPr lang="en-US" sz="1200" kern="1200" dirty="0" smtClean="0">
                <a:solidFill>
                  <a:schemeClr val="tx1"/>
                </a:solidFill>
                <a:effectLst/>
                <a:latin typeface="+mn-lt"/>
                <a:ea typeface="+mn-ea"/>
                <a:cs typeface="+mn-cs"/>
              </a:rPr>
              <a:t>”), and community, social, personal, and government services (“</a:t>
            </a:r>
            <a:r>
              <a:rPr lang="en-US" sz="1200" kern="1200" dirty="0" err="1" smtClean="0">
                <a:solidFill>
                  <a:schemeClr val="tx1"/>
                </a:solidFill>
                <a:effectLst/>
                <a:latin typeface="+mn-lt"/>
                <a:ea typeface="+mn-ea"/>
                <a:cs typeface="+mn-cs"/>
              </a:rPr>
              <a:t>cspsgs</a:t>
            </a:r>
            <a:r>
              <a:rPr lang="en-US" sz="1200" kern="1200" dirty="0" smtClean="0">
                <a:solidFill>
                  <a:schemeClr val="tx1"/>
                </a:solidFill>
                <a:effectLst/>
                <a:latin typeface="+mn-lt"/>
                <a:ea typeface="+mn-ea"/>
                <a:cs typeface="+mn-cs"/>
              </a:rPr>
              <a:t>”). And while flows to manufacturing (and transport and communication (“</a:t>
            </a:r>
            <a:r>
              <a:rPr lang="en-US" sz="1200" kern="1200" dirty="0" err="1" smtClean="0">
                <a:solidFill>
                  <a:schemeClr val="tx1"/>
                </a:solidFill>
                <a:effectLst/>
                <a:latin typeface="+mn-lt"/>
                <a:ea typeface="+mn-ea"/>
                <a:cs typeface="+mn-cs"/>
              </a:rPr>
              <a:t>tsc</a:t>
            </a:r>
            <a:r>
              <a:rPr lang="en-US" sz="1200" kern="1200" dirty="0" smtClean="0">
                <a:solidFill>
                  <a:schemeClr val="tx1"/>
                </a:solidFill>
                <a:effectLst/>
                <a:latin typeface="+mn-lt"/>
                <a:ea typeface="+mn-ea"/>
                <a:cs typeface="+mn-cs"/>
              </a:rPr>
              <a:t>”)) have been growth-enhancing given these sectors’ higher-than-average productivity, similarly-sized flows to “</a:t>
            </a:r>
            <a:r>
              <a:rPr lang="en-US" sz="1200" kern="1200" dirty="0" err="1" smtClean="0">
                <a:solidFill>
                  <a:schemeClr val="tx1"/>
                </a:solidFill>
                <a:effectLst/>
                <a:latin typeface="+mn-lt"/>
                <a:ea typeface="+mn-ea"/>
                <a:cs typeface="+mn-cs"/>
              </a:rPr>
              <a:t>cspsgs</a:t>
            </a:r>
            <a:r>
              <a:rPr lang="en-US" sz="1200" kern="1200" dirty="0" smtClean="0">
                <a:solidFill>
                  <a:schemeClr val="tx1"/>
                </a:solidFill>
                <a:effectLst/>
                <a:latin typeface="+mn-lt"/>
                <a:ea typeface="+mn-ea"/>
                <a:cs typeface="+mn-cs"/>
              </a:rPr>
              <a:t>” services (and construction (“</a:t>
            </a:r>
            <a:r>
              <a:rPr lang="en-US" sz="1200" kern="1200" dirty="0" err="1" smtClean="0">
                <a:solidFill>
                  <a:schemeClr val="tx1"/>
                </a:solidFill>
                <a:effectLst/>
                <a:latin typeface="+mn-lt"/>
                <a:ea typeface="+mn-ea"/>
                <a:cs typeface="+mn-cs"/>
              </a:rPr>
              <a:t>cstr</a:t>
            </a:r>
            <a:r>
              <a:rPr lang="en-US" sz="1200" kern="1200" dirty="0" smtClean="0">
                <a:solidFill>
                  <a:schemeClr val="tx1"/>
                </a:solidFill>
                <a:effectLst/>
                <a:latin typeface="+mn-lt"/>
                <a:ea typeface="+mn-ea"/>
                <a:cs typeface="+mn-cs"/>
              </a:rPr>
              <a:t>”)) have been growth-reducing.</a:t>
            </a:r>
            <a:endParaRPr lang="en-US" sz="1800" dirty="0" smtClean="0"/>
          </a:p>
          <a:p>
            <a:endParaRPr lang="en-US" sz="1800" dirty="0" smtClean="0"/>
          </a:p>
          <a:p>
            <a:endParaRPr lang="en-US" sz="1800" dirty="0" smtClean="0"/>
          </a:p>
          <a:p>
            <a:r>
              <a:rPr lang="en-US" sz="1800" dirty="0" smtClean="0"/>
              <a:t>Methodology</a:t>
            </a:r>
          </a:p>
          <a:p>
            <a:pPr lvl="1"/>
            <a:r>
              <a:rPr lang="en-US" sz="1400" dirty="0" smtClean="0"/>
              <a:t>McMillan and </a:t>
            </a:r>
            <a:r>
              <a:rPr lang="en-US" sz="1400" dirty="0" err="1" smtClean="0"/>
              <a:t>Rodrik</a:t>
            </a:r>
            <a:r>
              <a:rPr lang="en-US" sz="1400" dirty="0" smtClean="0"/>
              <a:t> (2011) paper on structural change and productivity growth</a:t>
            </a:r>
          </a:p>
          <a:p>
            <a:pPr lvl="2"/>
            <a:r>
              <a:rPr lang="en-US" sz="1400" dirty="0" smtClean="0"/>
              <a:t>Findings: During 1990-2005, job flows in </a:t>
            </a:r>
            <a:r>
              <a:rPr lang="en-US" sz="1400" i="1" dirty="0" smtClean="0"/>
              <a:t>Asia</a:t>
            </a:r>
            <a:r>
              <a:rPr lang="en-US" sz="1400" dirty="0" smtClean="0"/>
              <a:t> were growth-enhancing (i.e. from low- to high-productivity activities), while in </a:t>
            </a:r>
            <a:r>
              <a:rPr lang="en-US" sz="1400" i="1" dirty="0" smtClean="0"/>
              <a:t>Africa</a:t>
            </a:r>
            <a:r>
              <a:rPr lang="en-US" sz="1400" dirty="0" smtClean="0"/>
              <a:t> and </a:t>
            </a:r>
            <a:r>
              <a:rPr lang="en-US" sz="1400" i="1" dirty="0" smtClean="0"/>
              <a:t>Latin America </a:t>
            </a:r>
            <a:r>
              <a:rPr lang="en-US" sz="1400" dirty="0" smtClean="0"/>
              <a:t>they were growth-reducing (in the opposite direction)</a:t>
            </a:r>
          </a:p>
          <a:p>
            <a:pPr lvl="2"/>
            <a:r>
              <a:rPr lang="en-US" sz="1400" dirty="0" smtClean="0"/>
              <a:t> In high-income, OECD countries productivity differences between sectors are much smaller than in developing countries that can still gain a lot from growth-enhancing structural change</a:t>
            </a:r>
          </a:p>
          <a:p>
            <a:pPr lvl="2"/>
            <a:r>
              <a:rPr lang="en-US" sz="1400" dirty="0" err="1" smtClean="0"/>
              <a:t>Fire:finance</a:t>
            </a:r>
            <a:r>
              <a:rPr lang="en-US" sz="1400" dirty="0" smtClean="0"/>
              <a:t>, insurance, real </a:t>
            </a:r>
            <a:r>
              <a:rPr lang="en-US" sz="1400" dirty="0" err="1" smtClean="0"/>
              <a:t>est</a:t>
            </a:r>
            <a:r>
              <a:rPr lang="en-US" sz="1400" dirty="0" smtClean="0"/>
              <a:t>; </a:t>
            </a:r>
            <a:r>
              <a:rPr lang="en-US" sz="1400" dirty="0" err="1" smtClean="0"/>
              <a:t>tsc</a:t>
            </a:r>
            <a:r>
              <a:rPr lang="en-US" sz="1400" dirty="0" smtClean="0"/>
              <a:t>:</a:t>
            </a:r>
            <a:r>
              <a:rPr lang="en-US" sz="1400" baseline="0" dirty="0" smtClean="0"/>
              <a:t> </a:t>
            </a:r>
            <a:endParaRPr lang="en-US" sz="1400" dirty="0" smtClean="0"/>
          </a:p>
        </p:txBody>
      </p:sp>
      <p:sp>
        <p:nvSpPr>
          <p:cNvPr id="4" name="Slide Number Placeholder 3"/>
          <p:cNvSpPr>
            <a:spLocks noGrp="1"/>
          </p:cNvSpPr>
          <p:nvPr>
            <p:ph type="sldNum" sz="quarter" idx="10"/>
          </p:nvPr>
        </p:nvSpPr>
        <p:spPr/>
        <p:txBody>
          <a:bodyPr/>
          <a:lstStyle/>
          <a:p>
            <a:fld id="{E76BCB44-C616-4D32-B502-C540544FC963}" type="slidenum">
              <a:rPr lang="en-US" smtClean="0"/>
              <a:t>7</a:t>
            </a:fld>
            <a:endParaRPr lang="en-US"/>
          </a:p>
        </p:txBody>
      </p:sp>
    </p:spTree>
    <p:extLst>
      <p:ext uri="{BB962C8B-B14F-4D97-AF65-F5344CB8AC3E}">
        <p14:creationId xmlns:p14="http://schemas.microsoft.com/office/powerpoint/2010/main" val="78795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Cross section: Overall, productive firms appear to be creating the most jobs in Turkey.</a:t>
            </a:r>
            <a:r>
              <a:rPr lang="en-US" sz="1200" kern="1200" dirty="0" smtClean="0">
                <a:solidFill>
                  <a:schemeClr val="tx1"/>
                </a:solidFill>
                <a:effectLst/>
                <a:latin typeface="+mn-lt"/>
                <a:ea typeface="+mn-ea"/>
                <a:cs typeface="+mn-cs"/>
              </a:rPr>
              <a:t> The results in Table A3.1 suggest that firms with higher initial productivity are creating jobs at a higher rate than firms with lower productivity. This holds both for labor productivity (LP) as well as TFP, although the magnitudes of the coefficients are quite different, perhaps due to different distributions of these two measures: if labor productivity increases by 1 percent, the net job creation rate is expected to increase by 14.3 percentage points; if TFP increases by 1 percent, the net job creation rate is expected to increase by 2.4 percentage points (columns 1 and 4). </a:t>
            </a:r>
          </a:p>
          <a:p>
            <a:r>
              <a:rPr lang="en-US" sz="1200" kern="1200" dirty="0" smtClean="0">
                <a:solidFill>
                  <a:schemeClr val="tx1"/>
                </a:solidFill>
                <a:effectLst/>
                <a:latin typeface="+mn-lt"/>
                <a:ea typeface="+mn-ea"/>
                <a:cs typeface="+mn-cs"/>
              </a:rPr>
              <a:t>The analysis was also conducted with quintiles of LP and TFP productivity measures, revealing that with LP, the relationship between initial productivity and job creation holds throughout the productivity distribution (as coefficients on all quintiles are positive and significantly different from the omitted first productivity quintile, as well as rising in magnitude). However, the analysis with TFP as a measure of productivity demonstrates that only firms in the top productivity quintile create more jobs than the rest of firms.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Sector fixed </a:t>
            </a:r>
            <a:r>
              <a:rPr lang="en-US" sz="1200" kern="1200" dirty="0" smtClean="0">
                <a:solidFill>
                  <a:schemeClr val="tx1"/>
                </a:solidFill>
                <a:effectLst/>
                <a:latin typeface="+mn-lt"/>
                <a:ea typeface="+mn-ea"/>
                <a:cs typeface="+mn-cs"/>
              </a:rPr>
              <a:t>effects:</a:t>
            </a:r>
            <a:endParaRPr lang="en-US" sz="1200" kern="1200" dirty="0" smtClean="0">
              <a:solidFill>
                <a:schemeClr val="tx1"/>
              </a:solidFill>
              <a:effectLst/>
              <a:latin typeface="+mn-lt"/>
              <a:ea typeface="+mn-ea"/>
              <a:cs typeface="+mn-cs"/>
            </a:endParaRPr>
          </a:p>
          <a:p>
            <a:r>
              <a:rPr lang="en-US" sz="1800" dirty="0" smtClean="0"/>
              <a:t>Three sources of labor reallocation are defined</a:t>
            </a:r>
            <a:r>
              <a:rPr lang="en-US" sz="1800" baseline="0" dirty="0" smtClean="0"/>
              <a:t> (a fixed effect splits the regression by group)</a:t>
            </a:r>
            <a:endParaRPr lang="en-US" sz="1800" dirty="0" smtClean="0"/>
          </a:p>
          <a:p>
            <a:pPr marL="793242" lvl="1" indent="-400050">
              <a:buFont typeface="+mj-lt"/>
              <a:buAutoNum type="romanUcPeriod"/>
            </a:pPr>
            <a:r>
              <a:rPr lang="en-US" sz="1800" i="1" dirty="0" smtClean="0"/>
              <a:t>Within sub-sector</a:t>
            </a:r>
            <a:r>
              <a:rPr lang="en-US" sz="1800" dirty="0" smtClean="0"/>
              <a:t> reallocation: movement of labor from one firm to another firm in the same NACE 2 digit sub-sector;</a:t>
            </a:r>
          </a:p>
          <a:p>
            <a:pPr marL="793242" lvl="1" indent="-400050">
              <a:buFont typeface="+mj-lt"/>
              <a:buAutoNum type="romanUcPeriod"/>
            </a:pPr>
            <a:r>
              <a:rPr lang="en-US" sz="1800" i="1" dirty="0" smtClean="0"/>
              <a:t>Across sub-sector</a:t>
            </a:r>
            <a:r>
              <a:rPr lang="en-US" sz="1800" dirty="0" smtClean="0"/>
              <a:t>  reallocation: movement of labor from one firm to another firm in a different NACE 2 digit sub-sector but within same broad sector (manufacturing, services, mining, construction);</a:t>
            </a:r>
          </a:p>
          <a:p>
            <a:pPr marL="793242" lvl="1" indent="-400050">
              <a:buFont typeface="+mj-lt"/>
              <a:buAutoNum type="romanUcPeriod"/>
            </a:pPr>
            <a:r>
              <a:rPr lang="en-US" sz="1800" dirty="0" smtClean="0"/>
              <a:t> </a:t>
            </a:r>
            <a:r>
              <a:rPr lang="en-US" sz="1800" i="1" dirty="0" smtClean="0"/>
              <a:t>Across sector</a:t>
            </a:r>
            <a:r>
              <a:rPr lang="en-US" sz="1800" dirty="0" smtClean="0"/>
              <a:t>  reallocation: movement of labor from one firm to another firm in a different broad sector.</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only broad sectors (i.e., manufacturing, construction, and services) are controlled for, the relationship between productivity and job creation rises for both LP and TFP, implying a positive contribution of across-subsector reallocation (contributing 46 percent for LP and 17 percent for TFP). Finally, the contribution of across-sector reallocation (or structural change) can be calculated as the difference between the coefficient in regressions with broad sector fixed effects and those without. In the case of TFP, across-sector reallocation of labor contributes 13 percent, while it appears that for LP, across-sector movement of labor is actually slightly productivity-reducing. Thus, the results confirm the previous finding that within-sector reallocation of resources is the most important growth-enhancing force in Turkey.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6BCB44-C616-4D32-B502-C540544FC963}" type="slidenum">
              <a:rPr lang="en-US" smtClean="0"/>
              <a:t>10</a:t>
            </a:fld>
            <a:endParaRPr lang="en-US"/>
          </a:p>
        </p:txBody>
      </p:sp>
    </p:spTree>
    <p:extLst>
      <p:ext uri="{BB962C8B-B14F-4D97-AF65-F5344CB8AC3E}">
        <p14:creationId xmlns:p14="http://schemas.microsoft.com/office/powerpoint/2010/main" val="405453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the level of previous year’s productivity is controlled, annual growth in the productivity of a firm is associated with a contraction in the labor resources that the firm use</a:t>
            </a:r>
          </a:p>
          <a:p>
            <a:r>
              <a:rPr lang="en-US" sz="1200" kern="1200" dirty="0" smtClean="0">
                <a:solidFill>
                  <a:schemeClr val="tx1"/>
                </a:solidFill>
                <a:effectLst/>
                <a:latin typeface="+mn-lt"/>
                <a:ea typeface="+mn-ea"/>
                <a:cs typeface="+mn-cs"/>
              </a:rPr>
              <a:t>(panel regression)</a:t>
            </a:r>
            <a:endParaRPr lang="en-US" dirty="0"/>
          </a:p>
        </p:txBody>
      </p:sp>
      <p:sp>
        <p:nvSpPr>
          <p:cNvPr id="4" name="Slide Number Placeholder 3"/>
          <p:cNvSpPr>
            <a:spLocks noGrp="1"/>
          </p:cNvSpPr>
          <p:nvPr>
            <p:ph type="sldNum" sz="quarter" idx="10"/>
          </p:nvPr>
        </p:nvSpPr>
        <p:spPr/>
        <p:txBody>
          <a:bodyPr/>
          <a:lstStyle/>
          <a:p>
            <a:fld id="{E76BCB44-C616-4D32-B502-C540544FC963}" type="slidenum">
              <a:rPr lang="en-US" smtClean="0"/>
              <a:t>12</a:t>
            </a:fld>
            <a:endParaRPr lang="en-US"/>
          </a:p>
        </p:txBody>
      </p:sp>
    </p:spTree>
    <p:extLst>
      <p:ext uri="{BB962C8B-B14F-4D97-AF65-F5344CB8AC3E}">
        <p14:creationId xmlns:p14="http://schemas.microsoft.com/office/powerpoint/2010/main" val="260018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Decomposition for manufacturing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Recent productivity growth in the manufacturing sector in Turkey originated both from the productivity growth experienced by existing firms (“within effect”) and the reallocation of labor from low- to high-productivity firms (“between effect”).</a:t>
            </a:r>
            <a:r>
              <a:rPr lang="en-US" sz="1200" kern="1200" dirty="0" smtClean="0">
                <a:solidFill>
                  <a:schemeClr val="tx1"/>
                </a:solidFill>
                <a:effectLst/>
                <a:latin typeface="+mn-lt"/>
                <a:ea typeface="+mn-ea"/>
                <a:cs typeface="+mn-cs"/>
              </a:rPr>
              <a:t> Figure 3.27 compares the results of the FHK decomposition for Turkey’s manufacturing sector in 2005-2009 period to a few countries from </a:t>
            </a:r>
            <a:r>
              <a:rPr lang="en-US" sz="1200" kern="1200" dirty="0" err="1" smtClean="0">
                <a:solidFill>
                  <a:schemeClr val="tx1"/>
                </a:solidFill>
                <a:effectLst/>
                <a:latin typeface="+mn-lt"/>
                <a:ea typeface="+mn-ea"/>
                <a:cs typeface="+mn-cs"/>
              </a:rPr>
              <a:t>Bartelsman</a:t>
            </a:r>
            <a:r>
              <a:rPr lang="en-US" sz="1200" kern="1200" dirty="0" smtClean="0">
                <a:solidFill>
                  <a:schemeClr val="tx1"/>
                </a:solidFill>
                <a:effectLst/>
                <a:latin typeface="+mn-lt"/>
                <a:ea typeface="+mn-ea"/>
                <a:cs typeface="+mn-cs"/>
              </a:rPr>
              <a:t> et al. (2004). Within-firm productivity growth has been by a large margin the main source for overall productivity growth in all countries with the exception of Turkey and Latvia. For these two countries, movement of labor from low- to high-productivity firms was as important (and in the case of Turkey, more important) a determinant of overall productivity growth as the within-firm effect. Indeed, Turkey is the country with the highest contribution of between-firm effect. This confirms our previous findings of substantial creative destruction happening in Turkey’s manufacturing sector. </a:t>
            </a:r>
          </a:p>
          <a:p>
            <a:r>
              <a:rPr lang="en-US" dirty="0" smtClean="0"/>
              <a:t>(</a:t>
            </a:r>
            <a:r>
              <a:rPr lang="en-US" sz="1200" b="0" i="0" u="none" strike="noStrike" kern="1200" baseline="0" dirty="0" smtClean="0">
                <a:solidFill>
                  <a:schemeClr val="tx1"/>
                </a:solidFill>
                <a:latin typeface="+mn-lt"/>
                <a:ea typeface="+mn-ea"/>
                <a:cs typeface="+mn-cs"/>
              </a:rPr>
              <a:t>Foster, </a:t>
            </a:r>
            <a:r>
              <a:rPr lang="en-US" sz="1200" b="0" i="0" u="none" strike="noStrike" kern="1200" baseline="0" dirty="0" err="1" smtClean="0">
                <a:solidFill>
                  <a:schemeClr val="tx1"/>
                </a:solidFill>
                <a:latin typeface="+mn-lt"/>
                <a:ea typeface="+mn-ea"/>
                <a:cs typeface="+mn-cs"/>
              </a:rPr>
              <a:t>Haltiwanger</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Krizan</a:t>
            </a:r>
            <a:r>
              <a:rPr lang="en-US" sz="1200" b="0" i="0" u="none" strike="noStrike" kern="1200" baseline="0" dirty="0" smtClean="0">
                <a:solidFill>
                  <a:schemeClr val="tx1"/>
                </a:solidFill>
                <a:latin typeface="+mn-lt"/>
                <a:ea typeface="+mn-ea"/>
                <a:cs typeface="+mn-cs"/>
              </a:rPr>
              <a:t> (FHK henceforth, 2001)</a:t>
            </a:r>
            <a:r>
              <a:rPr lang="en-US" sz="1200" b="0" i="0" u="none" strike="noStrike" kern="1200" baseline="30000" dirty="0" smtClean="0">
                <a:solidFill>
                  <a:schemeClr val="tx1"/>
                </a:solidFill>
                <a:latin typeface="+mn-lt"/>
                <a:ea typeface="+mn-ea"/>
                <a:cs typeface="+mn-cs"/>
              </a:rPr>
              <a:t>22 </a:t>
            </a:r>
            <a:r>
              <a:rPr lang="en-US" sz="1200" b="0" i="0" u="none" strike="noStrike" kern="1200" baseline="0" dirty="0" smtClean="0">
                <a:solidFill>
                  <a:schemeClr val="tx1"/>
                </a:solidFill>
                <a:latin typeface="+mn-lt"/>
                <a:ea typeface="+mn-ea"/>
                <a:cs typeface="+mn-cs"/>
              </a:rPr>
              <a:t>decomposes aggregate productivity growth into five components, commonly called the ‘within effect’, ‘between effect’, ‘cross effect’, ‘entry effect’, and ‘exit effect’, as follows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components of the FHK decomposition are defined as follows: </a:t>
            </a:r>
          </a:p>
          <a:p>
            <a:r>
              <a:rPr lang="en-US" sz="1200" b="0" i="0" u="none" strike="noStrike" kern="1200" baseline="0" dirty="0" smtClean="0">
                <a:solidFill>
                  <a:schemeClr val="tx1"/>
                </a:solidFill>
                <a:latin typeface="+mn-lt"/>
                <a:ea typeface="+mn-ea"/>
                <a:cs typeface="+mn-cs"/>
              </a:rPr>
              <a:t>• The within-firm effect is within-firm productivity growth weighted by initial output shares. </a:t>
            </a:r>
          </a:p>
          <a:p>
            <a:r>
              <a:rPr lang="en-US" sz="1200" b="0" i="0" u="none" strike="noStrike" kern="1200" baseline="0" dirty="0" smtClean="0">
                <a:solidFill>
                  <a:schemeClr val="tx1"/>
                </a:solidFill>
                <a:latin typeface="+mn-lt"/>
                <a:ea typeface="+mn-ea"/>
                <a:cs typeface="+mn-cs"/>
              </a:rPr>
              <a:t>• The between-firm effect captures the gains in aggregate productivity coming from the expanding market of high productivity firms, or from low-productivity firms’ shrinking shares weighted by initial shares. </a:t>
            </a:r>
          </a:p>
          <a:p>
            <a:r>
              <a:rPr lang="en-US" sz="1200" b="0" i="0" u="none" strike="noStrike" kern="1200" baseline="0" dirty="0" smtClean="0">
                <a:solidFill>
                  <a:schemeClr val="tx1"/>
                </a:solidFill>
                <a:latin typeface="+mn-lt"/>
                <a:ea typeface="+mn-ea"/>
                <a:cs typeface="+mn-cs"/>
              </a:rPr>
              <a:t>• The ‘cross effect’ reflects gains in productivity from </a:t>
            </a:r>
            <a:r>
              <a:rPr lang="en-US" sz="1200" b="1" i="0" u="none" strike="noStrike" kern="1200" baseline="0" dirty="0" smtClean="0">
                <a:solidFill>
                  <a:schemeClr val="tx1"/>
                </a:solidFill>
                <a:latin typeface="+mn-lt"/>
                <a:ea typeface="+mn-ea"/>
                <a:cs typeface="+mn-cs"/>
              </a:rPr>
              <a:t>high-productivity growth </a:t>
            </a:r>
            <a:r>
              <a:rPr lang="en-US" sz="1200" b="0" i="0" u="none" strike="noStrike" kern="1200" baseline="0" dirty="0" smtClean="0">
                <a:solidFill>
                  <a:schemeClr val="tx1"/>
                </a:solidFill>
                <a:latin typeface="+mn-lt"/>
                <a:ea typeface="+mn-ea"/>
                <a:cs typeface="+mn-cs"/>
              </a:rPr>
              <a:t>firms’ expanding </a:t>
            </a:r>
            <a:r>
              <a:rPr lang="en-US" sz="1200" b="1" i="0" u="none" strike="noStrike" kern="1200" baseline="0" dirty="0" smtClean="0">
                <a:solidFill>
                  <a:schemeClr val="tx1"/>
                </a:solidFill>
                <a:latin typeface="+mn-lt"/>
                <a:ea typeface="+mn-ea"/>
                <a:cs typeface="+mn-cs"/>
              </a:rPr>
              <a:t>shares</a:t>
            </a:r>
            <a:r>
              <a:rPr lang="en-US" sz="1200" b="0" i="0" u="none" strike="noStrike" kern="1200" baseline="0" dirty="0" smtClean="0">
                <a:solidFill>
                  <a:schemeClr val="tx1"/>
                </a:solidFill>
                <a:latin typeface="+mn-lt"/>
                <a:ea typeface="+mn-ea"/>
                <a:cs typeface="+mn-cs"/>
              </a:rPr>
              <a:t> or from </a:t>
            </a:r>
            <a:r>
              <a:rPr lang="en-US" sz="1200" b="1" i="0" u="none" strike="noStrike" kern="1200" baseline="0" dirty="0" smtClean="0">
                <a:solidFill>
                  <a:schemeClr val="tx1"/>
                </a:solidFill>
                <a:latin typeface="+mn-lt"/>
                <a:ea typeface="+mn-ea"/>
                <a:cs typeface="+mn-cs"/>
              </a:rPr>
              <a:t>low-productivity growth </a:t>
            </a:r>
            <a:r>
              <a:rPr lang="en-US" sz="1200" b="0" i="0" u="none" strike="noStrike" kern="1200" baseline="0" dirty="0" smtClean="0">
                <a:solidFill>
                  <a:schemeClr val="tx1"/>
                </a:solidFill>
                <a:latin typeface="+mn-lt"/>
                <a:ea typeface="+mn-ea"/>
                <a:cs typeface="+mn-cs"/>
              </a:rPr>
              <a:t>firms’ shrinking shares. </a:t>
            </a:r>
          </a:p>
          <a:p>
            <a:r>
              <a:rPr lang="en-US" sz="1200" b="0" i="0" u="none" strike="noStrike" kern="1200" baseline="0" dirty="0" smtClean="0">
                <a:solidFill>
                  <a:schemeClr val="tx1"/>
                </a:solidFill>
                <a:latin typeface="+mn-lt"/>
                <a:ea typeface="+mn-ea"/>
                <a:cs typeface="+mn-cs"/>
              </a:rPr>
              <a:t>• The entry effect is the sum of the differences between each entering firm’s productivity and initial productivity in the industry, weighted by its market share. </a:t>
            </a:r>
          </a:p>
          <a:p>
            <a:r>
              <a:rPr lang="en-US" sz="1200" b="0" i="0" u="none" strike="noStrike" kern="1200" baseline="0" dirty="0" smtClean="0">
                <a:solidFill>
                  <a:schemeClr val="tx1"/>
                </a:solidFill>
                <a:latin typeface="+mn-lt"/>
                <a:ea typeface="+mn-ea"/>
                <a:cs typeface="+mn-cs"/>
              </a:rPr>
              <a:t>• The exit effect is the sum of the differences between each exiting firm’s productivity and initial productivity in the industry, weighted by its market share. </a:t>
            </a:r>
          </a:p>
          <a:p>
            <a:endParaRPr lang="en-US" dirty="0"/>
          </a:p>
        </p:txBody>
      </p:sp>
      <p:sp>
        <p:nvSpPr>
          <p:cNvPr id="4" name="Slide Number Placeholder 3"/>
          <p:cNvSpPr>
            <a:spLocks noGrp="1"/>
          </p:cNvSpPr>
          <p:nvPr>
            <p:ph type="sldNum" sz="quarter" idx="10"/>
          </p:nvPr>
        </p:nvSpPr>
        <p:spPr/>
        <p:txBody>
          <a:bodyPr/>
          <a:lstStyle/>
          <a:p>
            <a:fld id="{E76BCB44-C616-4D32-B502-C540544FC963}" type="slidenum">
              <a:rPr lang="en-US" smtClean="0"/>
              <a:t>13</a:t>
            </a:fld>
            <a:endParaRPr lang="en-US"/>
          </a:p>
        </p:txBody>
      </p:sp>
    </p:spTree>
    <p:extLst>
      <p:ext uri="{BB962C8B-B14F-4D97-AF65-F5344CB8AC3E}">
        <p14:creationId xmlns:p14="http://schemas.microsoft.com/office/powerpoint/2010/main" val="65895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000BA9-A6A0-440A-B95D-FE95B8119952}"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3A076-D7F6-4BD8-8020-00B501D8EB0F}" type="slidenum">
              <a:rPr lang="en-US" smtClean="0"/>
              <a:t>‹#›</a:t>
            </a:fld>
            <a:endParaRPr lang="en-US"/>
          </a:p>
        </p:txBody>
      </p:sp>
    </p:spTree>
    <p:extLst>
      <p:ext uri="{BB962C8B-B14F-4D97-AF65-F5344CB8AC3E}">
        <p14:creationId xmlns:p14="http://schemas.microsoft.com/office/powerpoint/2010/main" val="310344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00BA9-A6A0-440A-B95D-FE95B8119952}"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3A076-D7F6-4BD8-8020-00B501D8EB0F}" type="slidenum">
              <a:rPr lang="en-US" smtClean="0"/>
              <a:t>‹#›</a:t>
            </a:fld>
            <a:endParaRPr lang="en-US"/>
          </a:p>
        </p:txBody>
      </p:sp>
    </p:spTree>
    <p:extLst>
      <p:ext uri="{BB962C8B-B14F-4D97-AF65-F5344CB8AC3E}">
        <p14:creationId xmlns:p14="http://schemas.microsoft.com/office/powerpoint/2010/main" val="274477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00BA9-A6A0-440A-B95D-FE95B8119952}"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3A076-D7F6-4BD8-8020-00B501D8EB0F}" type="slidenum">
              <a:rPr lang="en-US" smtClean="0"/>
              <a:t>‹#›</a:t>
            </a:fld>
            <a:endParaRPr lang="en-US"/>
          </a:p>
        </p:txBody>
      </p:sp>
    </p:spTree>
    <p:extLst>
      <p:ext uri="{BB962C8B-B14F-4D97-AF65-F5344CB8AC3E}">
        <p14:creationId xmlns:p14="http://schemas.microsoft.com/office/powerpoint/2010/main" val="418681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00BA9-A6A0-440A-B95D-FE95B8119952}"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3A076-D7F6-4BD8-8020-00B501D8EB0F}" type="slidenum">
              <a:rPr lang="en-US" smtClean="0"/>
              <a:t>‹#›</a:t>
            </a:fld>
            <a:endParaRPr lang="en-US"/>
          </a:p>
        </p:txBody>
      </p:sp>
    </p:spTree>
    <p:extLst>
      <p:ext uri="{BB962C8B-B14F-4D97-AF65-F5344CB8AC3E}">
        <p14:creationId xmlns:p14="http://schemas.microsoft.com/office/powerpoint/2010/main" val="338543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00BA9-A6A0-440A-B95D-FE95B8119952}"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3A076-D7F6-4BD8-8020-00B501D8EB0F}" type="slidenum">
              <a:rPr lang="en-US" smtClean="0"/>
              <a:t>‹#›</a:t>
            </a:fld>
            <a:endParaRPr lang="en-US"/>
          </a:p>
        </p:txBody>
      </p:sp>
    </p:spTree>
    <p:extLst>
      <p:ext uri="{BB962C8B-B14F-4D97-AF65-F5344CB8AC3E}">
        <p14:creationId xmlns:p14="http://schemas.microsoft.com/office/powerpoint/2010/main" val="2228281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000BA9-A6A0-440A-B95D-FE95B8119952}" type="datetimeFigureOut">
              <a:rPr lang="en-US" smtClean="0"/>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3A076-D7F6-4BD8-8020-00B501D8EB0F}" type="slidenum">
              <a:rPr lang="en-US" smtClean="0"/>
              <a:t>‹#›</a:t>
            </a:fld>
            <a:endParaRPr lang="en-US"/>
          </a:p>
        </p:txBody>
      </p:sp>
    </p:spTree>
    <p:extLst>
      <p:ext uri="{BB962C8B-B14F-4D97-AF65-F5344CB8AC3E}">
        <p14:creationId xmlns:p14="http://schemas.microsoft.com/office/powerpoint/2010/main" val="359958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000BA9-A6A0-440A-B95D-FE95B8119952}" type="datetimeFigureOut">
              <a:rPr lang="en-US" smtClean="0"/>
              <a:t>9/10/2013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3A076-D7F6-4BD8-8020-00B501D8EB0F}" type="slidenum">
              <a:rPr lang="en-US" smtClean="0"/>
              <a:t>‹#›</a:t>
            </a:fld>
            <a:endParaRPr lang="en-US"/>
          </a:p>
        </p:txBody>
      </p:sp>
    </p:spTree>
    <p:extLst>
      <p:ext uri="{BB962C8B-B14F-4D97-AF65-F5344CB8AC3E}">
        <p14:creationId xmlns:p14="http://schemas.microsoft.com/office/powerpoint/2010/main" val="167670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000BA9-A6A0-440A-B95D-FE95B8119952}" type="datetimeFigureOut">
              <a:rPr lang="en-US" smtClean="0"/>
              <a:t>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3A076-D7F6-4BD8-8020-00B501D8EB0F}" type="slidenum">
              <a:rPr lang="en-US" smtClean="0"/>
              <a:t>‹#›</a:t>
            </a:fld>
            <a:endParaRPr lang="en-US"/>
          </a:p>
        </p:txBody>
      </p:sp>
    </p:spTree>
    <p:extLst>
      <p:ext uri="{BB962C8B-B14F-4D97-AF65-F5344CB8AC3E}">
        <p14:creationId xmlns:p14="http://schemas.microsoft.com/office/powerpoint/2010/main" val="351590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00BA9-A6A0-440A-B95D-FE95B8119952}" type="datetimeFigureOut">
              <a:rPr lang="en-US" smtClean="0"/>
              <a:t>9/10/2013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3A076-D7F6-4BD8-8020-00B501D8EB0F}" type="slidenum">
              <a:rPr lang="en-US" smtClean="0"/>
              <a:t>‹#›</a:t>
            </a:fld>
            <a:endParaRPr lang="en-US"/>
          </a:p>
        </p:txBody>
      </p:sp>
    </p:spTree>
    <p:extLst>
      <p:ext uri="{BB962C8B-B14F-4D97-AF65-F5344CB8AC3E}">
        <p14:creationId xmlns:p14="http://schemas.microsoft.com/office/powerpoint/2010/main" val="329311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00BA9-A6A0-440A-B95D-FE95B8119952}" type="datetimeFigureOut">
              <a:rPr lang="en-US" smtClean="0"/>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3A076-D7F6-4BD8-8020-00B501D8EB0F}" type="slidenum">
              <a:rPr lang="en-US" smtClean="0"/>
              <a:t>‹#›</a:t>
            </a:fld>
            <a:endParaRPr lang="en-US"/>
          </a:p>
        </p:txBody>
      </p:sp>
    </p:spTree>
    <p:extLst>
      <p:ext uri="{BB962C8B-B14F-4D97-AF65-F5344CB8AC3E}">
        <p14:creationId xmlns:p14="http://schemas.microsoft.com/office/powerpoint/2010/main" val="2848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00BA9-A6A0-440A-B95D-FE95B8119952}" type="datetimeFigureOut">
              <a:rPr lang="en-US" smtClean="0"/>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3A076-D7F6-4BD8-8020-00B501D8EB0F}" type="slidenum">
              <a:rPr lang="en-US" smtClean="0"/>
              <a:t>‹#›</a:t>
            </a:fld>
            <a:endParaRPr lang="en-US"/>
          </a:p>
        </p:txBody>
      </p:sp>
    </p:spTree>
    <p:extLst>
      <p:ext uri="{BB962C8B-B14F-4D97-AF65-F5344CB8AC3E}">
        <p14:creationId xmlns:p14="http://schemas.microsoft.com/office/powerpoint/2010/main" val="531924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00BA9-A6A0-440A-B95D-FE95B8119952}" type="datetimeFigureOut">
              <a:rPr lang="en-US" smtClean="0"/>
              <a:t>9/10/2013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3A076-D7F6-4BD8-8020-00B501D8EB0F}" type="slidenum">
              <a:rPr lang="en-US" smtClean="0"/>
              <a:t>‹#›</a:t>
            </a:fld>
            <a:endParaRPr lang="en-US"/>
          </a:p>
        </p:txBody>
      </p:sp>
    </p:spTree>
    <p:extLst>
      <p:ext uri="{BB962C8B-B14F-4D97-AF65-F5344CB8AC3E}">
        <p14:creationId xmlns:p14="http://schemas.microsoft.com/office/powerpoint/2010/main" val="13453489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flickr.com/photos/worldbank/3963500106/in/set-72157601457573530/"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5.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flickr.com/photos/worldbank/3963500106/in/set-72157601457573530/" TargetMode="External"/><Relationship Id="rId5" Type="http://schemas.openxmlformats.org/officeDocument/2006/relationships/image" Target="../media/image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e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flickr.com/photos/worldbank/3963500106/in/set-72157601457573530/"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flickr.com/photos/worldbank/3963500106/in/set-72157601457573530/" TargetMode="External"/><Relationship Id="rId5" Type="http://schemas.openxmlformats.org/officeDocument/2006/relationships/image" Target="../media/image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5.jpe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flickr.com/photos/worldbank/3963500106/in/set-72157601457573530/" TargetMode="External"/><Relationship Id="rId5" Type="http://schemas.openxmlformats.org/officeDocument/2006/relationships/image" Target="../media/image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flickr.com/photos/worldbank/3963500106/in/set-72157601457573530/"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5.jpeg"/><Relationship Id="rId7" Type="http://schemas.openxmlformats.org/officeDocument/2006/relationships/image" Target="../media/image6.jpe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flickr.com/photos/worldbank/3963500106/in/set-72157601457573530/" TargetMode="External"/><Relationship Id="rId11" Type="http://schemas.openxmlformats.org/officeDocument/2006/relationships/diagramColors" Target="../diagrams/colors1.xml"/><Relationship Id="rId5" Type="http://schemas.openxmlformats.org/officeDocument/2006/relationships/image" Target="../media/image2.png"/><Relationship Id="rId10" Type="http://schemas.openxmlformats.org/officeDocument/2006/relationships/diagramQuickStyle" Target="../diagrams/quickStyle1.xml"/><Relationship Id="rId4" Type="http://schemas.microsoft.com/office/2007/relationships/hdphoto" Target="../media/hdphoto1.wdp"/><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flickr.com/photos/worldbank/3963500106/in/set-72157601457573530/" TargetMode="External"/><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flickr.com/photos/worldbank/3963500106/in/set-72157601457573530/"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5.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flickr.com/photos/worldbank/3963500106/in/set-72157601457573530/" TargetMode="External"/><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flickr.com/photos/worldbank/3963500106/in/set-72157601457573530/"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http://farm3.staticflickr.com/2763/4249148352_c7cf58e8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9525"/>
            <a:ext cx="2895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133"/>
            <a:ext cx="3200400" cy="2131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762000" y="2286000"/>
            <a:ext cx="7772400" cy="1829761"/>
          </a:xfrm>
        </p:spPr>
        <p:txBody>
          <a:bodyPr>
            <a:normAutofit/>
          </a:bodyPr>
          <a:lstStyle/>
          <a:p>
            <a:pPr algn="ctr"/>
            <a:r>
              <a:rPr lang="en-US" sz="4400" dirty="0" smtClean="0"/>
              <a:t>Good Jobs in Turkey</a:t>
            </a:r>
            <a:endParaRPr lang="en-US" sz="4400" dirty="0"/>
          </a:p>
        </p:txBody>
      </p:sp>
      <p:sp>
        <p:nvSpPr>
          <p:cNvPr id="7" name="Subtitle 5"/>
          <p:cNvSpPr txBox="1">
            <a:spLocks/>
          </p:cNvSpPr>
          <p:nvPr/>
        </p:nvSpPr>
        <p:spPr>
          <a:xfrm>
            <a:off x="1600200" y="4343400"/>
            <a:ext cx="6400800" cy="1524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chemeClr val="tx1"/>
                </a:solidFill>
              </a:rPr>
              <a:t>World Bank and Ministry of Development</a:t>
            </a:r>
          </a:p>
          <a:p>
            <a:r>
              <a:rPr lang="en-US" sz="2000" dirty="0" smtClean="0">
                <a:solidFill>
                  <a:schemeClr val="tx1"/>
                </a:solidFill>
              </a:rPr>
              <a:t>Consultation of the Draft</a:t>
            </a:r>
          </a:p>
          <a:p>
            <a:r>
              <a:rPr lang="en-US" sz="2000" dirty="0" smtClean="0">
                <a:solidFill>
                  <a:schemeClr val="tx1"/>
                </a:solidFill>
              </a:rPr>
              <a:t>September 2013</a:t>
            </a:r>
          </a:p>
          <a:p>
            <a:endParaRPr lang="en-US" sz="2800" dirty="0">
              <a:solidFill>
                <a:schemeClr val="tx1"/>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5727509"/>
            <a:ext cx="23241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farm3.staticflickr.com/2588/3963500106_b6096cb7b8_b.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9524"/>
            <a:ext cx="3213117" cy="214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585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http://farm3.staticflickr.com/2763/4249148352_c7cf58e855.jpg"/>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084241" y="-9525"/>
            <a:ext cx="3059759" cy="15301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986315" y="2133"/>
            <a:ext cx="3112440" cy="152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farm3.staticflickr.com/2588/3963500106_b6096cb7b8_b.jpg">
            <a:hlinkClick r:id="rId6"/>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514" y="-9523"/>
            <a:ext cx="2971800" cy="15301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vert="horz" lIns="91440" tIns="45720" rIns="91440" bIns="45720" rtlCol="0" anchor="ctr">
            <a:noAutofit/>
          </a:bodyPr>
          <a:lstStyle/>
          <a:p>
            <a:pPr algn="l"/>
            <a:r>
              <a:rPr lang="en-US" sz="2800" b="1" dirty="0">
                <a:solidFill>
                  <a:schemeClr val="bg1"/>
                </a:solidFill>
              </a:rPr>
              <a:t>Productive firms appear to be creating the most jobs, and within-subsector reallocation of labor appears to be the most productivity-enhancing in Turkey</a:t>
            </a:r>
          </a:p>
        </p:txBody>
      </p:sp>
      <p:sp>
        <p:nvSpPr>
          <p:cNvPr id="2" name="Content Placeholder 1"/>
          <p:cNvSpPr>
            <a:spLocks noGrp="1"/>
          </p:cNvSpPr>
          <p:nvPr>
            <p:ph idx="1"/>
          </p:nvPr>
        </p:nvSpPr>
        <p:spPr>
          <a:xfrm>
            <a:off x="-76200" y="1951037"/>
            <a:ext cx="8839200" cy="4525963"/>
          </a:xfrm>
        </p:spPr>
        <p:txBody>
          <a:bodyPr>
            <a:normAutofit/>
          </a:bodyPr>
          <a:lstStyle/>
          <a:p>
            <a:r>
              <a:rPr lang="en-US" sz="1800" dirty="0"/>
              <a:t>Three sources of labor reallocation are defined:</a:t>
            </a:r>
          </a:p>
          <a:p>
            <a:pPr marL="793242" lvl="1" indent="-400050">
              <a:buFont typeface="+mj-lt"/>
              <a:buAutoNum type="romanUcPeriod"/>
            </a:pPr>
            <a:r>
              <a:rPr lang="en-US" sz="1800" i="1" dirty="0"/>
              <a:t>Within sub-sector</a:t>
            </a:r>
            <a:r>
              <a:rPr lang="en-US" sz="1800" dirty="0"/>
              <a:t> </a:t>
            </a:r>
            <a:endParaRPr lang="en-US" sz="1800" dirty="0" smtClean="0"/>
          </a:p>
          <a:p>
            <a:pPr marL="793242" lvl="1" indent="-400050">
              <a:buFont typeface="+mj-lt"/>
              <a:buAutoNum type="romanUcPeriod"/>
            </a:pPr>
            <a:r>
              <a:rPr lang="en-US" sz="1800" i="1" dirty="0" smtClean="0"/>
              <a:t>Across </a:t>
            </a:r>
            <a:r>
              <a:rPr lang="en-US" sz="1800" i="1" dirty="0"/>
              <a:t>sub-sector</a:t>
            </a:r>
            <a:r>
              <a:rPr lang="en-US" sz="1800" dirty="0"/>
              <a:t> </a:t>
            </a:r>
            <a:endParaRPr lang="en-US" sz="1800" dirty="0" smtClean="0"/>
          </a:p>
          <a:p>
            <a:pPr marL="793242" lvl="1" indent="-400050">
              <a:buFont typeface="+mj-lt"/>
              <a:buAutoNum type="romanUcPeriod"/>
            </a:pPr>
            <a:r>
              <a:rPr lang="en-US" sz="1800" i="1" dirty="0" smtClean="0"/>
              <a:t>Across sector</a:t>
            </a:r>
          </a:p>
        </p:txBody>
      </p:sp>
      <p:graphicFrame>
        <p:nvGraphicFramePr>
          <p:cNvPr id="6" name="Chart 5"/>
          <p:cNvGraphicFramePr/>
          <p:nvPr>
            <p:extLst>
              <p:ext uri="{D42A27DB-BD31-4B8C-83A1-F6EECF244321}">
                <p14:modId xmlns:p14="http://schemas.microsoft.com/office/powerpoint/2010/main" val="100000174"/>
              </p:ext>
            </p:extLst>
          </p:nvPr>
        </p:nvGraphicFramePr>
        <p:xfrm>
          <a:off x="152400" y="3657600"/>
          <a:ext cx="4619608" cy="3124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35041525"/>
              </p:ext>
            </p:extLst>
          </p:nvPr>
        </p:nvGraphicFramePr>
        <p:xfrm>
          <a:off x="4953000" y="1905000"/>
          <a:ext cx="3916045" cy="2839212"/>
        </p:xfrm>
        <a:graphic>
          <a:graphicData uri="http://schemas.openxmlformats.org/drawingml/2006/table">
            <a:tbl>
              <a:tblPr firstRow="1" firstCol="1" bandRow="1">
                <a:tableStyleId>{5C22544A-7EE6-4342-B048-85BDC9FD1C3A}</a:tableStyleId>
              </a:tblPr>
              <a:tblGrid>
                <a:gridCol w="1520190"/>
                <a:gridCol w="857885"/>
                <a:gridCol w="768985"/>
                <a:gridCol w="768985"/>
              </a:tblGrid>
              <a:tr h="1219200">
                <a:tc>
                  <a:txBody>
                    <a:bodyPr/>
                    <a:lstStyle/>
                    <a:p>
                      <a:pPr marL="0" marR="0" algn="r">
                        <a:lnSpc>
                          <a:spcPct val="115000"/>
                        </a:lnSpc>
                        <a:spcBef>
                          <a:spcPts val="0"/>
                        </a:spcBef>
                        <a:spcAft>
                          <a:spcPts val="0"/>
                        </a:spcAft>
                      </a:pPr>
                      <a:r>
                        <a:rPr lang="en-US" sz="1800" dirty="0">
                          <a:effectLst/>
                        </a:rPr>
                        <a:t>Source of Labor Allocation</a:t>
                      </a:r>
                    </a:p>
                    <a:p>
                      <a:pPr marL="0" marR="0" algn="just">
                        <a:lnSpc>
                          <a:spcPct val="115000"/>
                        </a:lnSpc>
                        <a:spcBef>
                          <a:spcPts val="0"/>
                        </a:spcBef>
                        <a:spcAft>
                          <a:spcPts val="0"/>
                        </a:spcAft>
                      </a:pPr>
                      <a:r>
                        <a:rPr lang="en-US" sz="1800" dirty="0">
                          <a:effectLst/>
                        </a:rPr>
                        <a:t>Productivity </a:t>
                      </a:r>
                    </a:p>
                    <a:p>
                      <a:pPr marL="0" marR="0" algn="just">
                        <a:lnSpc>
                          <a:spcPct val="115000"/>
                        </a:lnSpc>
                        <a:spcBef>
                          <a:spcPts val="0"/>
                        </a:spcBef>
                        <a:spcAft>
                          <a:spcPts val="0"/>
                        </a:spcAft>
                      </a:pPr>
                      <a:r>
                        <a:rPr lang="en-US" sz="1800" dirty="0">
                          <a:effectLst/>
                        </a:rPr>
                        <a:t>definition</a:t>
                      </a:r>
                      <a:endParaRPr lang="en-US" sz="1800" dirty="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800" dirty="0">
                          <a:effectLst/>
                        </a:rPr>
                        <a:t>I</a:t>
                      </a:r>
                      <a:endParaRPr lang="en-US" sz="1800" dirty="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US" sz="1800" dirty="0">
                          <a:effectLst/>
                        </a:rPr>
                        <a:t>I+II</a:t>
                      </a:r>
                      <a:endParaRPr lang="en-US" sz="1800" dirty="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US" sz="1800">
                          <a:effectLst/>
                        </a:rPr>
                        <a:t>I+II+III</a:t>
                      </a:r>
                      <a:endParaRPr lang="en-US" sz="1800">
                        <a:effectLst/>
                        <a:latin typeface="Calibri"/>
                        <a:ea typeface="Times New Roman"/>
                        <a:cs typeface="Arial"/>
                      </a:endParaRPr>
                    </a:p>
                  </a:txBody>
                  <a:tcPr marL="68580" marR="68580" marT="0" marB="0" anchor="ctr"/>
                </a:tc>
              </a:tr>
              <a:tr h="408620">
                <a:tc>
                  <a:txBody>
                    <a:bodyPr/>
                    <a:lstStyle/>
                    <a:p>
                      <a:pPr marL="0" marR="0" algn="just">
                        <a:lnSpc>
                          <a:spcPct val="115000"/>
                        </a:lnSpc>
                        <a:spcBef>
                          <a:spcPts val="0"/>
                        </a:spcBef>
                        <a:spcAft>
                          <a:spcPts val="0"/>
                        </a:spcAft>
                      </a:pPr>
                      <a:r>
                        <a:rPr lang="en-US" sz="1800" dirty="0">
                          <a:effectLst/>
                        </a:rPr>
                        <a:t>LP</a:t>
                      </a:r>
                      <a:endParaRPr lang="en-US" sz="1800" dirty="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800">
                          <a:effectLst/>
                        </a:rPr>
                        <a:t>0.0807***</a:t>
                      </a:r>
                      <a:endParaRPr lang="en-US" sz="180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US" sz="1800" dirty="0">
                          <a:effectLst/>
                        </a:rPr>
                        <a:t>0.146***</a:t>
                      </a:r>
                      <a:endParaRPr lang="en-US" sz="1800" dirty="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US" sz="1800" dirty="0">
                          <a:effectLst/>
                        </a:rPr>
                        <a:t>0.143***</a:t>
                      </a:r>
                      <a:endParaRPr lang="en-US" sz="1800" dirty="0">
                        <a:effectLst/>
                        <a:latin typeface="Calibri"/>
                        <a:ea typeface="Times New Roman"/>
                        <a:cs typeface="Arial"/>
                      </a:endParaRPr>
                    </a:p>
                  </a:txBody>
                  <a:tcPr marL="68580" marR="68580" marT="0" marB="0" anchor="ctr"/>
                </a:tc>
              </a:tr>
              <a:tr h="408620">
                <a:tc>
                  <a:txBody>
                    <a:bodyPr/>
                    <a:lstStyle/>
                    <a:p>
                      <a:pPr marL="0" marR="0" algn="just">
                        <a:lnSpc>
                          <a:spcPct val="115000"/>
                        </a:lnSpc>
                        <a:spcBef>
                          <a:spcPts val="0"/>
                        </a:spcBef>
                        <a:spcAft>
                          <a:spcPts val="0"/>
                        </a:spcAft>
                      </a:pPr>
                      <a:r>
                        <a:rPr lang="en-US" sz="1800">
                          <a:effectLst/>
                        </a:rPr>
                        <a:t>TFP</a:t>
                      </a:r>
                      <a:endParaRPr lang="en-US" sz="180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800">
                          <a:effectLst/>
                        </a:rPr>
                        <a:t>0.017</a:t>
                      </a:r>
                      <a:endParaRPr lang="en-US" sz="180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US" sz="1800">
                          <a:effectLst/>
                        </a:rPr>
                        <a:t>0.021*</a:t>
                      </a:r>
                      <a:endParaRPr lang="en-US" sz="180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US" sz="1800" dirty="0">
                          <a:effectLst/>
                        </a:rPr>
                        <a:t>0.024***</a:t>
                      </a:r>
                      <a:endParaRPr lang="en-US" sz="1800" dirty="0">
                        <a:effectLst/>
                        <a:latin typeface="Calibri"/>
                        <a:ea typeface="Times New Roman"/>
                        <a:cs typeface="Arial"/>
                      </a:endParaRPr>
                    </a:p>
                  </a:txBody>
                  <a:tcPr marL="68580" marR="68580" marT="0" marB="0" anchor="ctr"/>
                </a:tc>
              </a:tr>
            </a:tbl>
          </a:graphicData>
        </a:graphic>
      </p:graphicFrame>
      <p:sp>
        <p:nvSpPr>
          <p:cNvPr id="10" name="Slide Number Placeholder 5"/>
          <p:cNvSpPr>
            <a:spLocks noGrp="1"/>
          </p:cNvSpPr>
          <p:nvPr>
            <p:ph type="sldNum" sz="quarter" idx="12"/>
          </p:nvPr>
        </p:nvSpPr>
        <p:spPr>
          <a:xfrm>
            <a:off x="8763000" y="6492875"/>
            <a:ext cx="381000" cy="365125"/>
          </a:xfrm>
        </p:spPr>
        <p:txBody>
          <a:bodyPr/>
          <a:lstStyle/>
          <a:p>
            <a:fld id="{5B7390E5-5D6F-40F6-BBE7-68D542567259}" type="slidenum">
              <a:rPr lang="en-US" smtClean="0"/>
              <a:t>10</a:t>
            </a:fld>
            <a:endParaRPr lang="en-US" dirty="0"/>
          </a:p>
        </p:txBody>
      </p:sp>
      <p:sp>
        <p:nvSpPr>
          <p:cNvPr id="4" name="TextBox 3"/>
          <p:cNvSpPr txBox="1"/>
          <p:nvPr/>
        </p:nvSpPr>
        <p:spPr>
          <a:xfrm>
            <a:off x="1500414" y="3352800"/>
            <a:ext cx="3328027" cy="369332"/>
          </a:xfrm>
          <a:prstGeom prst="rect">
            <a:avLst/>
          </a:prstGeom>
          <a:noFill/>
        </p:spPr>
        <p:txBody>
          <a:bodyPr wrap="none" rtlCol="0">
            <a:spAutoFit/>
          </a:bodyPr>
          <a:lstStyle/>
          <a:p>
            <a:r>
              <a:rPr lang="en-US" dirty="0" smtClean="0"/>
              <a:t>Contribution to labor movements</a:t>
            </a:r>
            <a:endParaRPr lang="en-US" dirty="0"/>
          </a:p>
        </p:txBody>
      </p:sp>
      <p:sp>
        <p:nvSpPr>
          <p:cNvPr id="11" name="TextBox 10"/>
          <p:cNvSpPr txBox="1"/>
          <p:nvPr/>
        </p:nvSpPr>
        <p:spPr>
          <a:xfrm>
            <a:off x="4724400" y="4648200"/>
            <a:ext cx="4441152" cy="369332"/>
          </a:xfrm>
          <a:prstGeom prst="rect">
            <a:avLst/>
          </a:prstGeom>
          <a:noFill/>
        </p:spPr>
        <p:txBody>
          <a:bodyPr wrap="none" rtlCol="0">
            <a:spAutoFit/>
          </a:bodyPr>
          <a:lstStyle/>
          <a:p>
            <a:r>
              <a:rPr lang="en-US" dirty="0" smtClean="0"/>
              <a:t>Coefficients with different sector fixed effects</a:t>
            </a:r>
            <a:endParaRPr lang="en-US" dirty="0"/>
          </a:p>
        </p:txBody>
      </p:sp>
    </p:spTree>
    <p:extLst>
      <p:ext uri="{BB962C8B-B14F-4D97-AF65-F5344CB8AC3E}">
        <p14:creationId xmlns:p14="http://schemas.microsoft.com/office/powerpoint/2010/main" val="2765411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http://farm3.staticflickr.com/2763/4249148352_c7cf58e855.jpg"/>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098755" y="-9525"/>
            <a:ext cx="3059759" cy="15301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986315" y="2133"/>
            <a:ext cx="3112440" cy="152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farm3.staticflickr.com/2588/3963500106_b6096cb7b8_b.jpg">
            <a:hlinkClick r:id="rId5"/>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9523"/>
            <a:ext cx="2971800" cy="15301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vert="horz" lIns="91440" tIns="45720" rIns="91440" bIns="45720" rtlCol="0" anchor="ctr">
            <a:noAutofit/>
          </a:bodyPr>
          <a:lstStyle/>
          <a:p>
            <a:pPr algn="l"/>
            <a:r>
              <a:rPr lang="en-US" sz="2800" b="1" dirty="0">
                <a:solidFill>
                  <a:schemeClr val="bg1"/>
                </a:solidFill>
              </a:rPr>
              <a:t>Labor reallocation towards more productive activities happens both within services and within manufacturing but comes from different sources</a:t>
            </a:r>
          </a:p>
        </p:txBody>
      </p:sp>
      <p:sp>
        <p:nvSpPr>
          <p:cNvPr id="2" name="Content Placeholder 1"/>
          <p:cNvSpPr>
            <a:spLocks noGrp="1"/>
          </p:cNvSpPr>
          <p:nvPr>
            <p:ph idx="1"/>
          </p:nvPr>
        </p:nvSpPr>
        <p:spPr>
          <a:xfrm>
            <a:off x="457200" y="1481328"/>
            <a:ext cx="3505200" cy="2642997"/>
          </a:xfrm>
        </p:spPr>
        <p:txBody>
          <a:bodyPr>
            <a:normAutofit/>
          </a:bodyPr>
          <a:lstStyle/>
          <a:p>
            <a:r>
              <a:rPr lang="en-US" sz="1700" dirty="0" smtClean="0"/>
              <a:t>For services, productive </a:t>
            </a:r>
            <a:r>
              <a:rPr lang="en-US" sz="1700" dirty="0"/>
              <a:t>reallocation of labor occurs only within </a:t>
            </a:r>
            <a:r>
              <a:rPr lang="en-US" sz="1700" dirty="0" smtClean="0"/>
              <a:t>subsectors</a:t>
            </a:r>
          </a:p>
          <a:p>
            <a:r>
              <a:rPr lang="en-US" sz="1700" dirty="0" smtClean="0"/>
              <a:t>In manufacturing, movement across subsectors accounts for significant (LP) or all (TFP) productive reallocation</a:t>
            </a:r>
            <a:endParaRPr lang="en-US" sz="1700"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21803393"/>
              </p:ext>
            </p:extLst>
          </p:nvPr>
        </p:nvGraphicFramePr>
        <p:xfrm>
          <a:off x="4542535" y="1556657"/>
          <a:ext cx="4560570" cy="2370172"/>
        </p:xfrm>
        <a:graphic>
          <a:graphicData uri="http://schemas.openxmlformats.org/drawingml/2006/table">
            <a:tbl>
              <a:tblPr firstRow="1" firstCol="1" bandRow="1">
                <a:tableStyleId>{5C22544A-7EE6-4342-B048-85BDC9FD1C3A}</a:tableStyleId>
              </a:tblPr>
              <a:tblGrid>
                <a:gridCol w="1520190"/>
                <a:gridCol w="1520190"/>
                <a:gridCol w="1520190"/>
              </a:tblGrid>
              <a:tr h="959068">
                <a:tc>
                  <a:txBody>
                    <a:bodyPr/>
                    <a:lstStyle/>
                    <a:p>
                      <a:pPr marL="0" marR="0" algn="r">
                        <a:lnSpc>
                          <a:spcPct val="115000"/>
                        </a:lnSpc>
                        <a:spcBef>
                          <a:spcPts val="0"/>
                        </a:spcBef>
                        <a:spcAft>
                          <a:spcPts val="0"/>
                        </a:spcAft>
                      </a:pPr>
                      <a:r>
                        <a:rPr lang="en-US" sz="1400" dirty="0">
                          <a:effectLst/>
                        </a:rPr>
                        <a:t>Source of Labor Allocation</a:t>
                      </a:r>
                    </a:p>
                    <a:p>
                      <a:pPr marL="0" marR="0" algn="just">
                        <a:lnSpc>
                          <a:spcPct val="115000"/>
                        </a:lnSpc>
                        <a:spcBef>
                          <a:spcPts val="0"/>
                        </a:spcBef>
                        <a:spcAft>
                          <a:spcPts val="0"/>
                        </a:spcAft>
                      </a:pPr>
                      <a:r>
                        <a:rPr lang="en-US" sz="1400" dirty="0">
                          <a:effectLst/>
                        </a:rPr>
                        <a:t>Productivity </a:t>
                      </a:r>
                    </a:p>
                    <a:p>
                      <a:pPr marL="0" marR="0" algn="just">
                        <a:lnSpc>
                          <a:spcPct val="115000"/>
                        </a:lnSpc>
                        <a:spcBef>
                          <a:spcPts val="0"/>
                        </a:spcBef>
                        <a:spcAft>
                          <a:spcPts val="0"/>
                        </a:spcAft>
                      </a:pPr>
                      <a:r>
                        <a:rPr lang="en-US" sz="1400" dirty="0">
                          <a:effectLst/>
                        </a:rPr>
                        <a:t>Definition / Sector</a:t>
                      </a:r>
                      <a:endParaRPr lang="en-US" sz="1400" dirty="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dirty="0">
                          <a:effectLst/>
                        </a:rPr>
                        <a:t>I</a:t>
                      </a:r>
                      <a:endParaRPr lang="en-US" sz="1400" dirty="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US" sz="1400">
                          <a:effectLst/>
                        </a:rPr>
                        <a:t>I+II</a:t>
                      </a:r>
                      <a:endParaRPr lang="en-US" sz="1400">
                        <a:effectLst/>
                        <a:latin typeface="Calibri"/>
                        <a:ea typeface="Times New Roman"/>
                        <a:cs typeface="Arial"/>
                      </a:endParaRPr>
                    </a:p>
                  </a:txBody>
                  <a:tcPr marL="68580" marR="68580" marT="0" marB="0" anchor="ctr"/>
                </a:tc>
              </a:tr>
              <a:tr h="233855">
                <a:tc gridSpan="3">
                  <a:txBody>
                    <a:bodyPr/>
                    <a:lstStyle/>
                    <a:p>
                      <a:pPr marL="0" marR="0" algn="ctr">
                        <a:lnSpc>
                          <a:spcPct val="115000"/>
                        </a:lnSpc>
                        <a:spcBef>
                          <a:spcPts val="0"/>
                        </a:spcBef>
                        <a:spcAft>
                          <a:spcPts val="0"/>
                        </a:spcAft>
                      </a:pPr>
                      <a:r>
                        <a:rPr lang="en-US" sz="1400" dirty="0">
                          <a:effectLst/>
                        </a:rPr>
                        <a:t>Manufacturing:</a:t>
                      </a:r>
                      <a:endParaRPr lang="en-US" sz="1400" dirty="0">
                        <a:effectLst/>
                        <a:latin typeface="Calibri"/>
                        <a:ea typeface="Times New Roman"/>
                        <a:cs typeface="Arial"/>
                      </a:endParaRPr>
                    </a:p>
                  </a:txBody>
                  <a:tcPr marL="68580" marR="68580" marT="0" marB="0"/>
                </a:tc>
                <a:tc hMerge="1">
                  <a:txBody>
                    <a:bodyPr/>
                    <a:lstStyle/>
                    <a:p>
                      <a:endParaRPr lang="en-US"/>
                    </a:p>
                  </a:txBody>
                  <a:tcPr/>
                </a:tc>
                <a:tc hMerge="1">
                  <a:txBody>
                    <a:bodyPr/>
                    <a:lstStyle/>
                    <a:p>
                      <a:endParaRPr lang="en-US"/>
                    </a:p>
                  </a:txBody>
                  <a:tcPr/>
                </a:tc>
              </a:tr>
              <a:tr h="233855">
                <a:tc>
                  <a:txBody>
                    <a:bodyPr/>
                    <a:lstStyle/>
                    <a:p>
                      <a:pPr marL="0" marR="0" algn="just">
                        <a:lnSpc>
                          <a:spcPct val="115000"/>
                        </a:lnSpc>
                        <a:spcBef>
                          <a:spcPts val="0"/>
                        </a:spcBef>
                        <a:spcAft>
                          <a:spcPts val="0"/>
                        </a:spcAft>
                      </a:pPr>
                      <a:r>
                        <a:rPr lang="en-US" sz="1400">
                          <a:effectLst/>
                        </a:rPr>
                        <a:t>LP</a:t>
                      </a:r>
                      <a:endParaRPr lang="en-US" sz="140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dirty="0">
                          <a:effectLst/>
                        </a:rPr>
                        <a:t>0.075**</a:t>
                      </a:r>
                      <a:endParaRPr lang="en-US" sz="1400" dirty="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US" sz="1400">
                          <a:effectLst/>
                        </a:rPr>
                        <a:t>0.124***</a:t>
                      </a:r>
                      <a:endParaRPr lang="en-US" sz="1400">
                        <a:effectLst/>
                        <a:latin typeface="Calibri"/>
                        <a:ea typeface="Times New Roman"/>
                        <a:cs typeface="Arial"/>
                      </a:endParaRPr>
                    </a:p>
                  </a:txBody>
                  <a:tcPr marL="68580" marR="68580" marT="0" marB="0" anchor="ctr"/>
                </a:tc>
              </a:tr>
              <a:tr h="233855">
                <a:tc>
                  <a:txBody>
                    <a:bodyPr/>
                    <a:lstStyle/>
                    <a:p>
                      <a:pPr marL="0" marR="0" algn="just">
                        <a:lnSpc>
                          <a:spcPct val="115000"/>
                        </a:lnSpc>
                        <a:spcBef>
                          <a:spcPts val="0"/>
                        </a:spcBef>
                        <a:spcAft>
                          <a:spcPts val="0"/>
                        </a:spcAft>
                      </a:pPr>
                      <a:r>
                        <a:rPr lang="en-US" sz="1400">
                          <a:effectLst/>
                        </a:rPr>
                        <a:t>TFP</a:t>
                      </a:r>
                      <a:endParaRPr lang="en-US" sz="140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dirty="0">
                          <a:effectLst/>
                        </a:rPr>
                        <a:t>-0.008</a:t>
                      </a:r>
                      <a:endParaRPr lang="en-US" sz="1400" dirty="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US" sz="1400">
                          <a:effectLst/>
                        </a:rPr>
                        <a:t>0.028*</a:t>
                      </a:r>
                      <a:endParaRPr lang="en-US" sz="1400">
                        <a:effectLst/>
                        <a:latin typeface="Calibri"/>
                        <a:ea typeface="Times New Roman"/>
                        <a:cs typeface="Arial"/>
                      </a:endParaRPr>
                    </a:p>
                  </a:txBody>
                  <a:tcPr marL="68580" marR="68580" marT="0" marB="0" anchor="ctr"/>
                </a:tc>
              </a:tr>
              <a:tr h="233855">
                <a:tc gridSpan="3">
                  <a:txBody>
                    <a:bodyPr/>
                    <a:lstStyle/>
                    <a:p>
                      <a:pPr marL="0" marR="0" algn="ctr">
                        <a:lnSpc>
                          <a:spcPct val="115000"/>
                        </a:lnSpc>
                        <a:spcBef>
                          <a:spcPts val="0"/>
                        </a:spcBef>
                        <a:spcAft>
                          <a:spcPts val="0"/>
                        </a:spcAft>
                      </a:pPr>
                      <a:r>
                        <a:rPr lang="en-US" sz="1400" dirty="0">
                          <a:effectLst/>
                        </a:rPr>
                        <a:t>Services:</a:t>
                      </a:r>
                      <a:endParaRPr lang="en-US" sz="1400" dirty="0">
                        <a:effectLst/>
                        <a:latin typeface="Calibri"/>
                        <a:ea typeface="Times New Roman"/>
                        <a:cs typeface="Arial"/>
                      </a:endParaRPr>
                    </a:p>
                  </a:txBody>
                  <a:tcPr marL="68580" marR="68580" marT="0" marB="0"/>
                </a:tc>
                <a:tc hMerge="1">
                  <a:txBody>
                    <a:bodyPr/>
                    <a:lstStyle/>
                    <a:p>
                      <a:endParaRPr lang="en-US"/>
                    </a:p>
                  </a:txBody>
                  <a:tcPr/>
                </a:tc>
                <a:tc hMerge="1">
                  <a:txBody>
                    <a:bodyPr/>
                    <a:lstStyle/>
                    <a:p>
                      <a:endParaRPr lang="en-US"/>
                    </a:p>
                  </a:txBody>
                  <a:tcPr/>
                </a:tc>
              </a:tr>
              <a:tr h="233855">
                <a:tc>
                  <a:txBody>
                    <a:bodyPr/>
                    <a:lstStyle/>
                    <a:p>
                      <a:pPr marL="0" marR="0" algn="just">
                        <a:lnSpc>
                          <a:spcPct val="115000"/>
                        </a:lnSpc>
                        <a:spcBef>
                          <a:spcPts val="0"/>
                        </a:spcBef>
                        <a:spcAft>
                          <a:spcPts val="0"/>
                        </a:spcAft>
                      </a:pPr>
                      <a:r>
                        <a:rPr lang="en-US" sz="1400">
                          <a:effectLst/>
                        </a:rPr>
                        <a:t>LP</a:t>
                      </a:r>
                      <a:endParaRPr lang="en-US" sz="140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dirty="0">
                          <a:effectLst/>
                        </a:rPr>
                        <a:t>0.060***</a:t>
                      </a:r>
                      <a:endParaRPr lang="en-US" sz="1400" dirty="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US" sz="1400" dirty="0">
                          <a:effectLst/>
                        </a:rPr>
                        <a:t>0.051***</a:t>
                      </a:r>
                      <a:endParaRPr lang="en-US" sz="1400" dirty="0">
                        <a:effectLst/>
                        <a:latin typeface="Calibri"/>
                        <a:ea typeface="Times New Roman"/>
                        <a:cs typeface="Arial"/>
                      </a:endParaRPr>
                    </a:p>
                  </a:txBody>
                  <a:tcPr marL="68580" marR="68580" marT="0" marB="0" anchor="ctr"/>
                </a:tc>
              </a:tr>
              <a:tr h="233855">
                <a:tc>
                  <a:txBody>
                    <a:bodyPr/>
                    <a:lstStyle/>
                    <a:p>
                      <a:pPr marL="0" marR="0" algn="just">
                        <a:lnSpc>
                          <a:spcPct val="115000"/>
                        </a:lnSpc>
                        <a:spcBef>
                          <a:spcPts val="0"/>
                        </a:spcBef>
                        <a:spcAft>
                          <a:spcPts val="0"/>
                        </a:spcAft>
                      </a:pPr>
                      <a:r>
                        <a:rPr lang="en-US" sz="1400">
                          <a:effectLst/>
                        </a:rPr>
                        <a:t>TFP</a:t>
                      </a:r>
                      <a:endParaRPr lang="en-US" sz="140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a:effectLst/>
                        </a:rPr>
                        <a:t>0.037***</a:t>
                      </a:r>
                      <a:endParaRPr lang="en-US" sz="140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US" sz="1400" dirty="0">
                          <a:effectLst/>
                        </a:rPr>
                        <a:t>0.014**</a:t>
                      </a:r>
                      <a:endParaRPr lang="en-US" sz="1400" dirty="0">
                        <a:effectLst/>
                        <a:latin typeface="Calibri"/>
                        <a:ea typeface="Times New Roman"/>
                        <a:cs typeface="Arial"/>
                      </a:endParaRPr>
                    </a:p>
                  </a:txBody>
                  <a:tcPr marL="68580" marR="68580" marT="0" marB="0" anchor="ctr"/>
                </a:tc>
              </a:tr>
            </a:tbl>
          </a:graphicData>
        </a:graphic>
      </p:graphicFrame>
      <p:pic>
        <p:nvPicPr>
          <p:cNvPr id="819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881" y="3733800"/>
            <a:ext cx="754331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a:spLocks noGrp="1"/>
          </p:cNvSpPr>
          <p:nvPr>
            <p:ph type="sldNum" sz="quarter" idx="12"/>
          </p:nvPr>
        </p:nvSpPr>
        <p:spPr>
          <a:xfrm>
            <a:off x="8763000" y="6492875"/>
            <a:ext cx="381000" cy="365125"/>
          </a:xfrm>
        </p:spPr>
        <p:txBody>
          <a:bodyPr/>
          <a:lstStyle/>
          <a:p>
            <a:fld id="{5B7390E5-5D6F-40F6-BBE7-68D542567259}" type="slidenum">
              <a:rPr lang="en-US" smtClean="0"/>
              <a:t>11</a:t>
            </a:fld>
            <a:endParaRPr lang="en-US" dirty="0"/>
          </a:p>
        </p:txBody>
      </p:sp>
    </p:spTree>
    <p:extLst>
      <p:ext uri="{BB962C8B-B14F-4D97-AF65-F5344CB8AC3E}">
        <p14:creationId xmlns:p14="http://schemas.microsoft.com/office/powerpoint/2010/main" val="19549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11" descr="http://farm3.staticflickr.com/2763/4249148352_c7cf58e855.jpg"/>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084241" y="-9525"/>
            <a:ext cx="3059759" cy="15301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971801" y="2133"/>
            <a:ext cx="3112440" cy="152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farm3.staticflickr.com/2588/3963500106_b6096cb7b8_b.jpg">
            <a:hlinkClick r:id="rId6"/>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9523"/>
            <a:ext cx="2971800" cy="15301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vert="horz" lIns="91440" tIns="45720" rIns="91440" bIns="45720" rtlCol="0" anchor="ctr">
            <a:noAutofit/>
          </a:bodyPr>
          <a:lstStyle/>
          <a:p>
            <a:pPr algn="l"/>
            <a:r>
              <a:rPr lang="en-US" sz="2800" b="1" dirty="0">
                <a:solidFill>
                  <a:schemeClr val="bg1"/>
                </a:solidFill>
              </a:rPr>
              <a:t>Productivity increase in a firm is associated with a short-run downsizing rather than expansion of employment in that firm</a:t>
            </a:r>
          </a:p>
        </p:txBody>
      </p:sp>
      <p:sp>
        <p:nvSpPr>
          <p:cNvPr id="2" name="Content Placeholder 1"/>
          <p:cNvSpPr>
            <a:spLocks noGrp="1"/>
          </p:cNvSpPr>
          <p:nvPr>
            <p:ph idx="1"/>
          </p:nvPr>
        </p:nvSpPr>
        <p:spPr/>
        <p:txBody>
          <a:bodyPr>
            <a:normAutofit/>
          </a:bodyPr>
          <a:lstStyle/>
          <a:p>
            <a:r>
              <a:rPr lang="en-US" sz="1800" dirty="0" smtClean="0"/>
              <a:t>This is evidence of the expected short-run tradeoff between productivity growth and job creation</a:t>
            </a:r>
          </a:p>
          <a:p>
            <a:r>
              <a:rPr lang="en-US" sz="1800" dirty="0" smtClean="0"/>
              <a:t>The tradeoff is larger for LP than TFP, given that LP is more directly tied to the number of workers in a firm </a:t>
            </a:r>
          </a:p>
          <a:p>
            <a:endParaRPr lang="en-US" sz="1800" dirty="0"/>
          </a:p>
          <a:p>
            <a:endParaRPr lang="en-US" sz="1800" dirty="0"/>
          </a:p>
        </p:txBody>
      </p:sp>
      <p:graphicFrame>
        <p:nvGraphicFramePr>
          <p:cNvPr id="4" name="Content Placeholder 3"/>
          <p:cNvGraphicFramePr>
            <a:graphicFrameLocks/>
          </p:cNvGraphicFramePr>
          <p:nvPr>
            <p:extLst>
              <p:ext uri="{D42A27DB-BD31-4B8C-83A1-F6EECF244321}">
                <p14:modId xmlns:p14="http://schemas.microsoft.com/office/powerpoint/2010/main" val="3386154821"/>
              </p:ext>
            </p:extLst>
          </p:nvPr>
        </p:nvGraphicFramePr>
        <p:xfrm>
          <a:off x="533401" y="3276600"/>
          <a:ext cx="7696199" cy="2819399"/>
        </p:xfrm>
        <a:graphic>
          <a:graphicData uri="http://schemas.openxmlformats.org/drawingml/2006/table">
            <a:tbl>
              <a:tblPr firstRow="1" firstCol="1" bandRow="1">
                <a:tableStyleId>{5C22544A-7EE6-4342-B048-85BDC9FD1C3A}</a:tableStyleId>
              </a:tblPr>
              <a:tblGrid>
                <a:gridCol w="2648166"/>
                <a:gridCol w="2531523"/>
                <a:gridCol w="2516510"/>
              </a:tblGrid>
              <a:tr h="1513313">
                <a:tc>
                  <a:txBody>
                    <a:bodyPr/>
                    <a:lstStyle/>
                    <a:p>
                      <a:pPr marL="0" marR="0" algn="r">
                        <a:lnSpc>
                          <a:spcPct val="115000"/>
                        </a:lnSpc>
                        <a:spcBef>
                          <a:spcPts val="0"/>
                        </a:spcBef>
                        <a:spcAft>
                          <a:spcPts val="600"/>
                        </a:spcAft>
                      </a:pPr>
                      <a:r>
                        <a:rPr lang="en-US" sz="1800" dirty="0">
                          <a:effectLst/>
                        </a:rPr>
                        <a:t>Change in  Productivity</a:t>
                      </a:r>
                    </a:p>
                    <a:p>
                      <a:pPr marL="0" marR="0" algn="just">
                        <a:lnSpc>
                          <a:spcPct val="115000"/>
                        </a:lnSpc>
                        <a:spcBef>
                          <a:spcPts val="0"/>
                        </a:spcBef>
                        <a:spcAft>
                          <a:spcPts val="600"/>
                        </a:spcAft>
                      </a:pPr>
                      <a:r>
                        <a:rPr lang="en-US" sz="1800" dirty="0">
                          <a:effectLst/>
                        </a:rPr>
                        <a:t>Sector</a:t>
                      </a:r>
                      <a:endParaRPr lang="en-US" sz="1800" dirty="0">
                        <a:effectLst/>
                        <a:latin typeface="Calibri"/>
                        <a:ea typeface="Times New Roman"/>
                        <a:cs typeface="Arial"/>
                      </a:endParaRPr>
                    </a:p>
                  </a:txBody>
                  <a:tcPr marL="99058" marR="99058" marT="0" marB="0"/>
                </a:tc>
                <a:tc>
                  <a:txBody>
                    <a:bodyPr/>
                    <a:lstStyle/>
                    <a:p>
                      <a:pPr marL="0" marR="0" algn="ctr">
                        <a:lnSpc>
                          <a:spcPct val="115000"/>
                        </a:lnSpc>
                        <a:spcBef>
                          <a:spcPts val="0"/>
                        </a:spcBef>
                        <a:spcAft>
                          <a:spcPts val="600"/>
                        </a:spcAft>
                      </a:pPr>
                      <a:r>
                        <a:rPr lang="en-US" sz="1800" dirty="0">
                          <a:effectLst/>
                        </a:rPr>
                        <a:t>change in LP</a:t>
                      </a:r>
                      <a:endParaRPr lang="en-US" sz="1800" dirty="0">
                        <a:effectLst/>
                        <a:latin typeface="Calibri"/>
                        <a:ea typeface="Times New Roman"/>
                        <a:cs typeface="Arial"/>
                      </a:endParaRPr>
                    </a:p>
                  </a:txBody>
                  <a:tcPr marL="99058" marR="99058" marT="0" marB="0" anchor="ctr"/>
                </a:tc>
                <a:tc>
                  <a:txBody>
                    <a:bodyPr/>
                    <a:lstStyle/>
                    <a:p>
                      <a:pPr marL="0" marR="0" algn="ctr">
                        <a:lnSpc>
                          <a:spcPct val="115000"/>
                        </a:lnSpc>
                        <a:spcBef>
                          <a:spcPts val="0"/>
                        </a:spcBef>
                        <a:spcAft>
                          <a:spcPts val="600"/>
                        </a:spcAft>
                      </a:pPr>
                      <a:r>
                        <a:rPr lang="en-US" sz="1800">
                          <a:effectLst/>
                        </a:rPr>
                        <a:t>change in TFP</a:t>
                      </a:r>
                      <a:endParaRPr lang="en-US" sz="1800">
                        <a:effectLst/>
                        <a:latin typeface="Calibri"/>
                        <a:ea typeface="Times New Roman"/>
                        <a:cs typeface="Arial"/>
                      </a:endParaRPr>
                    </a:p>
                  </a:txBody>
                  <a:tcPr marL="99058" marR="99058" marT="0" marB="0" anchor="ctr"/>
                </a:tc>
              </a:tr>
              <a:tr h="435362">
                <a:tc>
                  <a:txBody>
                    <a:bodyPr/>
                    <a:lstStyle/>
                    <a:p>
                      <a:pPr marL="0" marR="0" algn="just">
                        <a:lnSpc>
                          <a:spcPct val="115000"/>
                        </a:lnSpc>
                        <a:spcBef>
                          <a:spcPts val="0"/>
                        </a:spcBef>
                        <a:spcAft>
                          <a:spcPts val="600"/>
                        </a:spcAft>
                      </a:pPr>
                      <a:r>
                        <a:rPr lang="en-US" sz="1800">
                          <a:effectLst/>
                        </a:rPr>
                        <a:t>Overall</a:t>
                      </a:r>
                      <a:endParaRPr lang="en-US" sz="1800">
                        <a:effectLst/>
                        <a:latin typeface="Calibri"/>
                        <a:ea typeface="Times New Roman"/>
                        <a:cs typeface="Arial"/>
                      </a:endParaRPr>
                    </a:p>
                  </a:txBody>
                  <a:tcPr marL="99058" marR="99058" marT="0" marB="0"/>
                </a:tc>
                <a:tc>
                  <a:txBody>
                    <a:bodyPr/>
                    <a:lstStyle/>
                    <a:p>
                      <a:pPr marL="0" marR="0" algn="ctr">
                        <a:lnSpc>
                          <a:spcPct val="115000"/>
                        </a:lnSpc>
                        <a:spcBef>
                          <a:spcPts val="0"/>
                        </a:spcBef>
                        <a:spcAft>
                          <a:spcPts val="600"/>
                        </a:spcAft>
                      </a:pPr>
                      <a:r>
                        <a:rPr lang="en-US" sz="1800" dirty="0">
                          <a:effectLst/>
                        </a:rPr>
                        <a:t>-0.055***</a:t>
                      </a:r>
                      <a:endParaRPr lang="en-US" sz="1800" dirty="0">
                        <a:effectLst/>
                        <a:latin typeface="Calibri"/>
                        <a:ea typeface="Times New Roman"/>
                        <a:cs typeface="Arial"/>
                      </a:endParaRPr>
                    </a:p>
                  </a:txBody>
                  <a:tcPr marL="99058" marR="99058" marT="0" marB="0" anchor="ctr"/>
                </a:tc>
                <a:tc>
                  <a:txBody>
                    <a:bodyPr/>
                    <a:lstStyle/>
                    <a:p>
                      <a:pPr marL="0" marR="0" algn="ctr">
                        <a:lnSpc>
                          <a:spcPct val="115000"/>
                        </a:lnSpc>
                        <a:spcBef>
                          <a:spcPts val="0"/>
                        </a:spcBef>
                        <a:spcAft>
                          <a:spcPts val="600"/>
                        </a:spcAft>
                      </a:pPr>
                      <a:r>
                        <a:rPr lang="en-US" sz="1800">
                          <a:effectLst/>
                        </a:rPr>
                        <a:t>-0.003*</a:t>
                      </a:r>
                      <a:endParaRPr lang="en-US" sz="1800">
                        <a:effectLst/>
                        <a:latin typeface="Calibri"/>
                        <a:ea typeface="Times New Roman"/>
                        <a:cs typeface="Arial"/>
                      </a:endParaRPr>
                    </a:p>
                  </a:txBody>
                  <a:tcPr marL="99058" marR="99058" marT="0" marB="0" anchor="ctr"/>
                </a:tc>
              </a:tr>
              <a:tr h="435362">
                <a:tc>
                  <a:txBody>
                    <a:bodyPr/>
                    <a:lstStyle/>
                    <a:p>
                      <a:pPr marL="0" marR="0" algn="just">
                        <a:lnSpc>
                          <a:spcPct val="115000"/>
                        </a:lnSpc>
                        <a:spcBef>
                          <a:spcPts val="0"/>
                        </a:spcBef>
                        <a:spcAft>
                          <a:spcPts val="600"/>
                        </a:spcAft>
                      </a:pPr>
                      <a:r>
                        <a:rPr lang="en-US" sz="1800">
                          <a:effectLst/>
                        </a:rPr>
                        <a:t>Manufacturing</a:t>
                      </a:r>
                      <a:endParaRPr lang="en-US" sz="1800">
                        <a:effectLst/>
                        <a:latin typeface="Calibri"/>
                        <a:ea typeface="Times New Roman"/>
                        <a:cs typeface="Arial"/>
                      </a:endParaRPr>
                    </a:p>
                  </a:txBody>
                  <a:tcPr marL="99058" marR="99058" marT="0" marB="0"/>
                </a:tc>
                <a:tc>
                  <a:txBody>
                    <a:bodyPr/>
                    <a:lstStyle/>
                    <a:p>
                      <a:pPr marL="0" marR="0" algn="ctr">
                        <a:lnSpc>
                          <a:spcPct val="115000"/>
                        </a:lnSpc>
                        <a:spcBef>
                          <a:spcPts val="0"/>
                        </a:spcBef>
                        <a:spcAft>
                          <a:spcPts val="600"/>
                        </a:spcAft>
                      </a:pPr>
                      <a:r>
                        <a:rPr lang="en-US" sz="1800" dirty="0">
                          <a:effectLst/>
                        </a:rPr>
                        <a:t>-0.057***</a:t>
                      </a:r>
                      <a:endParaRPr lang="en-US" sz="1800" dirty="0">
                        <a:effectLst/>
                        <a:latin typeface="Calibri"/>
                        <a:ea typeface="Times New Roman"/>
                        <a:cs typeface="Arial"/>
                      </a:endParaRPr>
                    </a:p>
                  </a:txBody>
                  <a:tcPr marL="99058" marR="99058" marT="0" marB="0" anchor="ctr"/>
                </a:tc>
                <a:tc>
                  <a:txBody>
                    <a:bodyPr/>
                    <a:lstStyle/>
                    <a:p>
                      <a:pPr marL="0" marR="0" algn="ctr">
                        <a:lnSpc>
                          <a:spcPct val="115000"/>
                        </a:lnSpc>
                        <a:spcBef>
                          <a:spcPts val="0"/>
                        </a:spcBef>
                        <a:spcAft>
                          <a:spcPts val="600"/>
                        </a:spcAft>
                      </a:pPr>
                      <a:r>
                        <a:rPr lang="en-US" sz="1800" dirty="0">
                          <a:effectLst/>
                        </a:rPr>
                        <a:t>-0.003</a:t>
                      </a:r>
                      <a:endParaRPr lang="en-US" sz="1800" dirty="0">
                        <a:effectLst/>
                        <a:latin typeface="Calibri"/>
                        <a:ea typeface="Times New Roman"/>
                        <a:cs typeface="Arial"/>
                      </a:endParaRPr>
                    </a:p>
                  </a:txBody>
                  <a:tcPr marL="99058" marR="99058" marT="0" marB="0" anchor="ctr"/>
                </a:tc>
              </a:tr>
              <a:tr h="435362">
                <a:tc>
                  <a:txBody>
                    <a:bodyPr/>
                    <a:lstStyle/>
                    <a:p>
                      <a:pPr marL="0" marR="0" algn="just">
                        <a:lnSpc>
                          <a:spcPct val="115000"/>
                        </a:lnSpc>
                        <a:spcBef>
                          <a:spcPts val="0"/>
                        </a:spcBef>
                        <a:spcAft>
                          <a:spcPts val="600"/>
                        </a:spcAft>
                      </a:pPr>
                      <a:r>
                        <a:rPr lang="en-US" sz="1800">
                          <a:effectLst/>
                        </a:rPr>
                        <a:t>Services</a:t>
                      </a:r>
                      <a:endParaRPr lang="en-US" sz="1800">
                        <a:effectLst/>
                        <a:latin typeface="Calibri"/>
                        <a:ea typeface="Times New Roman"/>
                        <a:cs typeface="Arial"/>
                      </a:endParaRPr>
                    </a:p>
                  </a:txBody>
                  <a:tcPr marL="99058" marR="99058" marT="0" marB="0"/>
                </a:tc>
                <a:tc>
                  <a:txBody>
                    <a:bodyPr/>
                    <a:lstStyle/>
                    <a:p>
                      <a:pPr marL="0" marR="0" algn="ctr">
                        <a:lnSpc>
                          <a:spcPct val="115000"/>
                        </a:lnSpc>
                        <a:spcBef>
                          <a:spcPts val="0"/>
                        </a:spcBef>
                        <a:spcAft>
                          <a:spcPts val="600"/>
                        </a:spcAft>
                      </a:pPr>
                      <a:r>
                        <a:rPr lang="en-US" sz="1800" dirty="0">
                          <a:effectLst/>
                        </a:rPr>
                        <a:t>-0.054***</a:t>
                      </a:r>
                      <a:endParaRPr lang="en-US" sz="1800" dirty="0">
                        <a:effectLst/>
                        <a:latin typeface="Calibri"/>
                        <a:ea typeface="Times New Roman"/>
                        <a:cs typeface="Arial"/>
                      </a:endParaRPr>
                    </a:p>
                  </a:txBody>
                  <a:tcPr marL="99058" marR="99058" marT="0" marB="0" anchor="ctr"/>
                </a:tc>
                <a:tc>
                  <a:txBody>
                    <a:bodyPr/>
                    <a:lstStyle/>
                    <a:p>
                      <a:pPr marL="0" marR="0" algn="ctr">
                        <a:lnSpc>
                          <a:spcPct val="115000"/>
                        </a:lnSpc>
                        <a:spcBef>
                          <a:spcPts val="0"/>
                        </a:spcBef>
                        <a:spcAft>
                          <a:spcPts val="600"/>
                        </a:spcAft>
                      </a:pPr>
                      <a:r>
                        <a:rPr lang="en-US" sz="1800" dirty="0">
                          <a:effectLst/>
                        </a:rPr>
                        <a:t>-0.005**</a:t>
                      </a:r>
                      <a:endParaRPr lang="en-US" sz="1800" dirty="0">
                        <a:effectLst/>
                        <a:latin typeface="Calibri"/>
                        <a:ea typeface="Times New Roman"/>
                        <a:cs typeface="Arial"/>
                      </a:endParaRPr>
                    </a:p>
                  </a:txBody>
                  <a:tcPr marL="99058" marR="99058" marT="0" marB="0" anchor="ctr"/>
                </a:tc>
              </a:tr>
            </a:tbl>
          </a:graphicData>
        </a:graphic>
      </p:graphicFrame>
      <p:sp>
        <p:nvSpPr>
          <p:cNvPr id="8" name="Slide Number Placeholder 5"/>
          <p:cNvSpPr>
            <a:spLocks noGrp="1"/>
          </p:cNvSpPr>
          <p:nvPr>
            <p:ph type="sldNum" sz="quarter" idx="12"/>
          </p:nvPr>
        </p:nvSpPr>
        <p:spPr>
          <a:xfrm>
            <a:off x="8763000" y="6492875"/>
            <a:ext cx="381000" cy="365125"/>
          </a:xfrm>
        </p:spPr>
        <p:txBody>
          <a:bodyPr/>
          <a:lstStyle/>
          <a:p>
            <a:fld id="{5B7390E5-5D6F-40F6-BBE7-68D542567259}" type="slidenum">
              <a:rPr lang="en-US" smtClean="0"/>
              <a:t>12</a:t>
            </a:fld>
            <a:endParaRPr lang="en-US" dirty="0"/>
          </a:p>
        </p:txBody>
      </p:sp>
    </p:spTree>
    <p:extLst>
      <p:ext uri="{BB962C8B-B14F-4D97-AF65-F5344CB8AC3E}">
        <p14:creationId xmlns:p14="http://schemas.microsoft.com/office/powerpoint/2010/main" val="98570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http://farm3.staticflickr.com/2763/4249148352_c7cf58e855.jpg"/>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084241" y="-9525"/>
            <a:ext cx="3059759" cy="15301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971801" y="2133"/>
            <a:ext cx="3112440" cy="152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farm3.staticflickr.com/2588/3963500106_b6096cb7b8_b.jpg">
            <a:hlinkClick r:id="rId6"/>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9523"/>
            <a:ext cx="2971800" cy="15301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152400"/>
            <a:ext cx="8229600" cy="1143000"/>
          </a:xfrm>
        </p:spPr>
        <p:txBody>
          <a:bodyPr vert="horz" lIns="91440" tIns="45720" rIns="91440" bIns="45720" rtlCol="0" anchor="ctr">
            <a:noAutofit/>
          </a:bodyPr>
          <a:lstStyle/>
          <a:p>
            <a:pPr algn="l"/>
            <a:r>
              <a:rPr lang="en-US" sz="2600" b="1" dirty="0">
                <a:solidFill>
                  <a:schemeClr val="bg1"/>
                </a:solidFill>
              </a:rPr>
              <a:t>Productivity growth in manufacturing originated both from the productivity growth of existing firms (“within effect”) and the reallocation of labor from low- to high-productivity firms (“between effect”)</a:t>
            </a:r>
          </a:p>
        </p:txBody>
      </p:sp>
      <p:sp>
        <p:nvSpPr>
          <p:cNvPr id="2" name="Content Placeholder 1"/>
          <p:cNvSpPr>
            <a:spLocks noGrp="1"/>
          </p:cNvSpPr>
          <p:nvPr>
            <p:ph idx="1"/>
          </p:nvPr>
        </p:nvSpPr>
        <p:spPr>
          <a:xfrm>
            <a:off x="304800" y="1646237"/>
            <a:ext cx="8229600" cy="4525963"/>
          </a:xfrm>
        </p:spPr>
        <p:txBody>
          <a:bodyPr>
            <a:normAutofit/>
          </a:bodyPr>
          <a:lstStyle/>
          <a:p>
            <a:r>
              <a:rPr lang="en-US" sz="1800" dirty="0"/>
              <a:t>Turkey </a:t>
            </a:r>
            <a:r>
              <a:rPr lang="en-US" sz="1800" dirty="0" smtClean="0"/>
              <a:t>has the </a:t>
            </a:r>
            <a:r>
              <a:rPr lang="en-US" sz="1800" dirty="0"/>
              <a:t>highest contribution of between-firm </a:t>
            </a:r>
            <a:r>
              <a:rPr lang="en-US" sz="1800" dirty="0" smtClean="0"/>
              <a:t>effect, implying substantial creative destruction in the manufacturing sector</a:t>
            </a:r>
          </a:p>
          <a:p>
            <a:r>
              <a:rPr lang="en-US" sz="1800" dirty="0"/>
              <a:t>Exit of firms has not contributed to productivity </a:t>
            </a:r>
            <a:r>
              <a:rPr lang="en-US" sz="1800" dirty="0" smtClean="0"/>
              <a:t>growth</a:t>
            </a:r>
            <a:endParaRPr lang="en-US" sz="1800" dirty="0"/>
          </a:p>
        </p:txBody>
      </p:sp>
      <p:graphicFrame>
        <p:nvGraphicFramePr>
          <p:cNvPr id="4" name="C 1"/>
          <p:cNvGraphicFramePr/>
          <p:nvPr>
            <p:extLst>
              <p:ext uri="{D42A27DB-BD31-4B8C-83A1-F6EECF244321}">
                <p14:modId xmlns:p14="http://schemas.microsoft.com/office/powerpoint/2010/main" val="3418062474"/>
              </p:ext>
            </p:extLst>
          </p:nvPr>
        </p:nvGraphicFramePr>
        <p:xfrm>
          <a:off x="381000" y="3048000"/>
          <a:ext cx="8595815" cy="3505200"/>
        </p:xfrm>
        <a:graphic>
          <a:graphicData uri="http://schemas.openxmlformats.org/drawingml/2006/chart">
            <c:chart xmlns:c="http://schemas.openxmlformats.org/drawingml/2006/chart" xmlns:r="http://schemas.openxmlformats.org/officeDocument/2006/relationships" r:id="rId8"/>
          </a:graphicData>
        </a:graphic>
      </p:graphicFrame>
      <p:sp>
        <p:nvSpPr>
          <p:cNvPr id="8" name="Slide Number Placeholder 5"/>
          <p:cNvSpPr>
            <a:spLocks noGrp="1"/>
          </p:cNvSpPr>
          <p:nvPr>
            <p:ph type="sldNum" sz="quarter" idx="12"/>
          </p:nvPr>
        </p:nvSpPr>
        <p:spPr>
          <a:xfrm>
            <a:off x="8763000" y="6492875"/>
            <a:ext cx="381000" cy="365125"/>
          </a:xfrm>
        </p:spPr>
        <p:txBody>
          <a:bodyPr/>
          <a:lstStyle/>
          <a:p>
            <a:fld id="{5B7390E5-5D6F-40F6-BBE7-68D542567259}" type="slidenum">
              <a:rPr lang="en-US" smtClean="0"/>
              <a:t>13</a:t>
            </a:fld>
            <a:endParaRPr lang="en-US" dirty="0"/>
          </a:p>
        </p:txBody>
      </p:sp>
    </p:spTree>
    <p:extLst>
      <p:ext uri="{BB962C8B-B14F-4D97-AF65-F5344CB8AC3E}">
        <p14:creationId xmlns:p14="http://schemas.microsoft.com/office/powerpoint/2010/main" val="1336106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http://farm3.staticflickr.com/2763/4249148352_c7cf58e855.jpg"/>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084241" y="-9525"/>
            <a:ext cx="3059759" cy="15301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971801" y="2133"/>
            <a:ext cx="3112440" cy="152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farm3.staticflickr.com/2588/3963500106_b6096cb7b8_b.jpg">
            <a:hlinkClick r:id="rId5"/>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9523"/>
            <a:ext cx="2971800" cy="1530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vert="horz" lIns="91440" tIns="45720" rIns="91440" bIns="45720" rtlCol="0" anchor="ctr">
            <a:noAutofit/>
          </a:bodyPr>
          <a:lstStyle/>
          <a:p>
            <a:pPr algn="l"/>
            <a:r>
              <a:rPr lang="en-US" sz="2800" b="1" dirty="0">
                <a:solidFill>
                  <a:schemeClr val="bg1"/>
                </a:solidFill>
              </a:rPr>
              <a:t>List of Contributors</a:t>
            </a:r>
          </a:p>
        </p:txBody>
      </p:sp>
      <p:sp>
        <p:nvSpPr>
          <p:cNvPr id="3" name="Content Placeholder 2"/>
          <p:cNvSpPr>
            <a:spLocks noGrp="1"/>
          </p:cNvSpPr>
          <p:nvPr>
            <p:ph idx="1"/>
          </p:nvPr>
        </p:nvSpPr>
        <p:spPr/>
        <p:txBody>
          <a:bodyPr>
            <a:normAutofit/>
          </a:bodyPr>
          <a:lstStyle/>
          <a:p>
            <a:r>
              <a:rPr lang="en-US" sz="2400" dirty="0"/>
              <a:t>Executive </a:t>
            </a:r>
            <a:r>
              <a:rPr lang="en-US" sz="2400" dirty="0" smtClean="0"/>
              <a:t>Summary</a:t>
            </a:r>
            <a:r>
              <a:rPr lang="en-US" sz="2400" dirty="0"/>
              <a:t>	</a:t>
            </a:r>
            <a:r>
              <a:rPr lang="en-US" sz="2400" dirty="0" err="1"/>
              <a:t>Rebekka</a:t>
            </a:r>
            <a:r>
              <a:rPr lang="en-US" sz="2400" dirty="0"/>
              <a:t> </a:t>
            </a:r>
            <a:r>
              <a:rPr lang="en-US" sz="2400" dirty="0" err="1"/>
              <a:t>Grun</a:t>
            </a:r>
            <a:r>
              <a:rPr lang="en-US" sz="2400" dirty="0"/>
              <a:t> and </a:t>
            </a:r>
            <a:r>
              <a:rPr lang="en-US" sz="2400" dirty="0" err="1"/>
              <a:t>Sinem</a:t>
            </a:r>
            <a:r>
              <a:rPr lang="en-US" sz="2400" dirty="0"/>
              <a:t> </a:t>
            </a:r>
            <a:r>
              <a:rPr lang="en-US" sz="2400" dirty="0" err="1" smtClean="0"/>
              <a:t>Capar</a:t>
            </a:r>
            <a:endParaRPr lang="en-US" sz="2400" dirty="0"/>
          </a:p>
          <a:p>
            <a:r>
              <a:rPr lang="en-US" sz="2400" dirty="0" smtClean="0"/>
              <a:t>Chapter 1		</a:t>
            </a:r>
            <a:r>
              <a:rPr lang="en-US" sz="2400" dirty="0"/>
              <a:t>	</a:t>
            </a:r>
            <a:r>
              <a:rPr lang="en-US" sz="2400" dirty="0" err="1"/>
              <a:t>Rebekka</a:t>
            </a:r>
            <a:r>
              <a:rPr lang="en-US" sz="2400" dirty="0"/>
              <a:t> </a:t>
            </a:r>
            <a:r>
              <a:rPr lang="en-US" sz="2400" dirty="0" err="1"/>
              <a:t>Grun</a:t>
            </a:r>
            <a:endParaRPr lang="en-US" sz="2400" dirty="0"/>
          </a:p>
          <a:p>
            <a:r>
              <a:rPr lang="en-US" sz="2400" dirty="0"/>
              <a:t>Chapter 2		</a:t>
            </a:r>
            <a:r>
              <a:rPr lang="en-US" sz="2400" dirty="0" smtClean="0"/>
              <a:t>	</a:t>
            </a:r>
            <a:r>
              <a:rPr lang="en-US" sz="2400" dirty="0" err="1" smtClean="0"/>
              <a:t>Meltem</a:t>
            </a:r>
            <a:r>
              <a:rPr lang="en-US" sz="2400" dirty="0" smtClean="0"/>
              <a:t> </a:t>
            </a:r>
            <a:r>
              <a:rPr lang="en-US" sz="2400" dirty="0" err="1"/>
              <a:t>Aran</a:t>
            </a:r>
            <a:r>
              <a:rPr lang="en-US" sz="2400" dirty="0"/>
              <a:t> and </a:t>
            </a:r>
            <a:r>
              <a:rPr lang="en-US" sz="2400" dirty="0" err="1"/>
              <a:t>Nazli</a:t>
            </a:r>
            <a:r>
              <a:rPr lang="en-US" sz="2400" dirty="0"/>
              <a:t> </a:t>
            </a:r>
            <a:r>
              <a:rPr lang="en-US" sz="2400" dirty="0" err="1"/>
              <a:t>Aktakke</a:t>
            </a:r>
            <a:endParaRPr lang="en-US" sz="2400" dirty="0"/>
          </a:p>
          <a:p>
            <a:r>
              <a:rPr lang="en-US" sz="2400" dirty="0"/>
              <a:t>Chapter 3		</a:t>
            </a:r>
            <a:r>
              <a:rPr lang="en-US" sz="2400" dirty="0" smtClean="0"/>
              <a:t>	Victoria </a:t>
            </a:r>
            <a:r>
              <a:rPr lang="en-US" sz="2400" dirty="0"/>
              <a:t>Levin, </a:t>
            </a:r>
            <a:r>
              <a:rPr lang="en-US" sz="2400" dirty="0" err="1"/>
              <a:t>Tolga</a:t>
            </a:r>
            <a:r>
              <a:rPr lang="en-US" sz="2400" dirty="0"/>
              <a:t> </a:t>
            </a:r>
            <a:r>
              <a:rPr lang="en-US" sz="2400" dirty="0" err="1"/>
              <a:t>Cebeci</a:t>
            </a:r>
            <a:r>
              <a:rPr lang="en-US" sz="2400" dirty="0"/>
              <a:t>, </a:t>
            </a:r>
            <a:r>
              <a:rPr lang="en-US" sz="2400" dirty="0" err="1"/>
              <a:t>Levent</a:t>
            </a:r>
            <a:r>
              <a:rPr lang="en-US" sz="2400" dirty="0"/>
              <a:t> </a:t>
            </a:r>
            <a:r>
              <a:rPr lang="en-US" sz="2400" dirty="0" smtClean="0"/>
              <a:t>				</a:t>
            </a:r>
            <a:r>
              <a:rPr lang="en-US" sz="2400" dirty="0" err="1" smtClean="0"/>
              <a:t>Yener</a:t>
            </a:r>
            <a:r>
              <a:rPr lang="en-US" sz="2400" dirty="0"/>
              <a:t>, and </a:t>
            </a:r>
            <a:r>
              <a:rPr lang="en-US" sz="2400" dirty="0" err="1"/>
              <a:t>Altan</a:t>
            </a:r>
            <a:r>
              <a:rPr lang="en-US" sz="2400" dirty="0"/>
              <a:t> Aldan</a:t>
            </a:r>
          </a:p>
          <a:p>
            <a:r>
              <a:rPr lang="en-US" sz="2400" dirty="0"/>
              <a:t>Chapter 4		</a:t>
            </a:r>
            <a:r>
              <a:rPr lang="en-US" sz="2400" dirty="0" smtClean="0"/>
              <a:t>	</a:t>
            </a:r>
            <a:r>
              <a:rPr lang="en-US" sz="2400" dirty="0" err="1" smtClean="0"/>
              <a:t>Carola</a:t>
            </a:r>
            <a:r>
              <a:rPr lang="en-US" sz="2400" dirty="0" smtClean="0"/>
              <a:t> </a:t>
            </a:r>
            <a:r>
              <a:rPr lang="en-US" sz="2400" dirty="0" err="1"/>
              <a:t>Gruen</a:t>
            </a:r>
            <a:r>
              <a:rPr lang="en-US" sz="2400" dirty="0"/>
              <a:t>, </a:t>
            </a:r>
            <a:r>
              <a:rPr lang="en-US" sz="2400" dirty="0" err="1"/>
              <a:t>Bulent</a:t>
            </a:r>
            <a:r>
              <a:rPr lang="en-US" sz="2400" dirty="0"/>
              <a:t> Anil, and </a:t>
            </a:r>
            <a:r>
              <a:rPr lang="en-US" sz="2400" dirty="0" smtClean="0"/>
              <a:t>				</a:t>
            </a:r>
            <a:r>
              <a:rPr lang="en-US" sz="2400" dirty="0" err="1" smtClean="0"/>
              <a:t>Aysenur</a:t>
            </a:r>
            <a:r>
              <a:rPr lang="en-US" sz="2400" dirty="0" smtClean="0"/>
              <a:t> </a:t>
            </a:r>
            <a:r>
              <a:rPr lang="en-US" sz="2400" dirty="0" err="1"/>
              <a:t>Acar</a:t>
            </a:r>
            <a:endParaRPr lang="en-US" sz="2400" dirty="0"/>
          </a:p>
          <a:p>
            <a:endParaRPr lang="en-US" sz="2400" dirty="0"/>
          </a:p>
        </p:txBody>
      </p:sp>
    </p:spTree>
    <p:extLst>
      <p:ext uri="{BB962C8B-B14F-4D97-AF65-F5344CB8AC3E}">
        <p14:creationId xmlns:p14="http://schemas.microsoft.com/office/powerpoint/2010/main" val="358068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http://farm3.staticflickr.com/2763/4249148352_c7cf58e855.jpg"/>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084241" y="-9525"/>
            <a:ext cx="3059759" cy="15301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971801" y="2133"/>
            <a:ext cx="3112440" cy="152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farm3.staticflickr.com/2588/3963500106_b6096cb7b8_b.jpg">
            <a:hlinkClick r:id="rId6"/>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9523"/>
            <a:ext cx="2971800" cy="1530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l"/>
            <a:r>
              <a:rPr lang="en-US" sz="2800" b="1" dirty="0">
                <a:solidFill>
                  <a:schemeClr val="bg1"/>
                </a:solidFill>
              </a:rPr>
              <a:t>The report </a:t>
            </a:r>
            <a:r>
              <a:rPr lang="en-US" sz="2800" b="1" dirty="0" smtClean="0">
                <a:solidFill>
                  <a:schemeClr val="bg1"/>
                </a:solidFill>
              </a:rPr>
              <a:t>is a part </a:t>
            </a:r>
            <a:r>
              <a:rPr lang="en-US" sz="2800" b="1" dirty="0">
                <a:solidFill>
                  <a:schemeClr val="bg1"/>
                </a:solidFill>
              </a:rPr>
              <a:t>of on-going </a:t>
            </a:r>
            <a:r>
              <a:rPr lang="en-US" sz="2800" b="1" dirty="0" smtClean="0">
                <a:solidFill>
                  <a:schemeClr val="bg1"/>
                </a:solidFill>
              </a:rPr>
              <a:t>joint work on labor markets in Turkey</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fld id="{5B7390E5-5D6F-40F6-BBE7-68D542567259}" type="slidenum">
              <a:rPr lang="en-US" smtClean="0"/>
              <a:t>2</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01519404"/>
              </p:ext>
            </p:extLst>
          </p:nvPr>
        </p:nvGraphicFramePr>
        <p:xfrm>
          <a:off x="381000" y="19050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72452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http://farm3.staticflickr.com/2763/4249148352_c7cf58e855.jpg"/>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084241" y="-9525"/>
            <a:ext cx="3059759" cy="15301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971801" y="2133"/>
            <a:ext cx="3112440" cy="152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farm3.staticflickr.com/2588/3963500106_b6096cb7b8_b.jpg">
            <a:hlinkClick r:id="rId6"/>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9523"/>
            <a:ext cx="2971800" cy="1530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l"/>
            <a:r>
              <a:rPr lang="en-US" sz="2800" b="1" dirty="0" smtClean="0">
                <a:solidFill>
                  <a:schemeClr val="bg1"/>
                </a:solidFill>
              </a:rPr>
              <a:t>Key messages</a:t>
            </a:r>
            <a:endParaRPr lang="en-US" sz="2800" b="1" dirty="0">
              <a:solidFill>
                <a:schemeClr val="bg1"/>
              </a:solidFill>
            </a:endParaRPr>
          </a:p>
        </p:txBody>
      </p:sp>
      <p:sp>
        <p:nvSpPr>
          <p:cNvPr id="3" name="Content Placeholder 2"/>
          <p:cNvSpPr>
            <a:spLocks noGrp="1"/>
          </p:cNvSpPr>
          <p:nvPr>
            <p:ph idx="1"/>
          </p:nvPr>
        </p:nvSpPr>
        <p:spPr>
          <a:xfrm>
            <a:off x="228600" y="1600200"/>
            <a:ext cx="8724900" cy="4525963"/>
          </a:xfrm>
        </p:spPr>
        <p:txBody>
          <a:bodyPr>
            <a:noAutofit/>
          </a:bodyPr>
          <a:lstStyle/>
          <a:p>
            <a:pPr>
              <a:spcBef>
                <a:spcPts val="0"/>
              </a:spcBef>
              <a:spcAft>
                <a:spcPts val="600"/>
              </a:spcAft>
              <a:buFont typeface="+mj-lt"/>
              <a:buAutoNum type="arabicPeriod"/>
            </a:pPr>
            <a:r>
              <a:rPr lang="en-US" sz="1600" dirty="0" smtClean="0"/>
              <a:t>The post-crisis period </a:t>
            </a:r>
            <a:r>
              <a:rPr lang="en-US" sz="1600" dirty="0"/>
              <a:t>of strong economic growth led to significant employment growth; many of the newly created jobs have been of good </a:t>
            </a:r>
            <a:r>
              <a:rPr lang="en-US" sz="1600" dirty="0" smtClean="0"/>
              <a:t>quality</a:t>
            </a:r>
            <a:endParaRPr lang="en-US" sz="1600" dirty="0"/>
          </a:p>
          <a:p>
            <a:pPr lvl="1">
              <a:spcBef>
                <a:spcPts val="0"/>
              </a:spcBef>
              <a:spcAft>
                <a:spcPts val="600"/>
              </a:spcAft>
            </a:pPr>
            <a:r>
              <a:rPr lang="en-US" sz="1500" dirty="0" smtClean="0"/>
              <a:t>Employment growth mainly took place in the services and formal sectors; majority of net employment generation affected both men and women </a:t>
            </a:r>
          </a:p>
          <a:p>
            <a:pPr lvl="1">
              <a:spcBef>
                <a:spcPts val="0"/>
              </a:spcBef>
              <a:spcAft>
                <a:spcPts val="600"/>
              </a:spcAft>
            </a:pPr>
            <a:r>
              <a:rPr lang="en-US" sz="1500" dirty="0" smtClean="0"/>
              <a:t>However</a:t>
            </a:r>
            <a:r>
              <a:rPr lang="en-US" sz="1500" dirty="0"/>
              <a:t>, many middle aged and older </a:t>
            </a:r>
            <a:r>
              <a:rPr lang="en-US" sz="1500" dirty="0" smtClean="0"/>
              <a:t>females have </a:t>
            </a:r>
            <a:r>
              <a:rPr lang="en-US" sz="1500" dirty="0"/>
              <a:t>re-entered </a:t>
            </a:r>
            <a:r>
              <a:rPr lang="en-US" sz="1500" dirty="0" smtClean="0"/>
              <a:t>informal </a:t>
            </a:r>
            <a:r>
              <a:rPr lang="en-US" sz="1500" dirty="0"/>
              <a:t>agricultural </a:t>
            </a:r>
            <a:r>
              <a:rPr lang="en-US" sz="1500" dirty="0" smtClean="0"/>
              <a:t>sector</a:t>
            </a:r>
            <a:endParaRPr lang="en-US" sz="1500" dirty="0"/>
          </a:p>
          <a:p>
            <a:pPr>
              <a:spcBef>
                <a:spcPts val="0"/>
              </a:spcBef>
              <a:spcAft>
                <a:spcPts val="600"/>
              </a:spcAft>
              <a:buFont typeface="+mj-lt"/>
              <a:buAutoNum type="arabicPeriod"/>
            </a:pPr>
            <a:r>
              <a:rPr lang="en-US" sz="1600" dirty="0"/>
              <a:t>Labor reallocation in Turkey appears to be growth-enhancing</a:t>
            </a:r>
          </a:p>
          <a:p>
            <a:pPr lvl="1">
              <a:spcBef>
                <a:spcPts val="0"/>
              </a:spcBef>
              <a:spcAft>
                <a:spcPts val="600"/>
              </a:spcAft>
            </a:pPr>
            <a:r>
              <a:rPr lang="en-US" sz="1500" dirty="0"/>
              <a:t>Movement from agriculture to non-agriculture has contributed </a:t>
            </a:r>
            <a:r>
              <a:rPr lang="en-US" sz="1500" dirty="0" smtClean="0"/>
              <a:t>to </a:t>
            </a:r>
            <a:r>
              <a:rPr lang="en-US" sz="1500" dirty="0"/>
              <a:t>overall productivity </a:t>
            </a:r>
          </a:p>
          <a:p>
            <a:pPr lvl="1">
              <a:spcBef>
                <a:spcPts val="0"/>
              </a:spcBef>
              <a:spcAft>
                <a:spcPts val="600"/>
              </a:spcAft>
            </a:pPr>
            <a:r>
              <a:rPr lang="en-US" sz="1500" dirty="0"/>
              <a:t>Movements of labor within non-agricultural sector have been generally </a:t>
            </a:r>
            <a:r>
              <a:rPr lang="en-US" sz="1500" dirty="0" smtClean="0"/>
              <a:t>growth-enhancing</a:t>
            </a:r>
            <a:endParaRPr lang="en-US" sz="1500" dirty="0"/>
          </a:p>
          <a:p>
            <a:pPr lvl="1">
              <a:spcBef>
                <a:spcPts val="0"/>
              </a:spcBef>
              <a:spcAft>
                <a:spcPts val="600"/>
              </a:spcAft>
            </a:pPr>
            <a:r>
              <a:rPr lang="en-US" sz="1500" dirty="0"/>
              <a:t>There is suggestive evidence of labor reallocation in agriculture towards more productive regions</a:t>
            </a:r>
          </a:p>
          <a:p>
            <a:pPr marL="457200" indent="-457200">
              <a:spcBef>
                <a:spcPts val="0"/>
              </a:spcBef>
              <a:spcAft>
                <a:spcPts val="600"/>
              </a:spcAft>
              <a:buFont typeface="+mj-lt"/>
              <a:buAutoNum type="arabicPeriod"/>
            </a:pPr>
            <a:r>
              <a:rPr lang="en-US" sz="1600" dirty="0" smtClean="0"/>
              <a:t>Labor </a:t>
            </a:r>
            <a:r>
              <a:rPr lang="en-US" sz="1600" dirty="0"/>
              <a:t>income was the biggest contributor to total household income and growth in labor income contributed to higher living standards among low-income households</a:t>
            </a:r>
            <a:r>
              <a:rPr lang="en-US" sz="1600" dirty="0" smtClean="0"/>
              <a:t>.</a:t>
            </a:r>
          </a:p>
          <a:p>
            <a:pPr marL="457200" indent="-457200">
              <a:spcBef>
                <a:spcPts val="0"/>
              </a:spcBef>
              <a:spcAft>
                <a:spcPts val="600"/>
              </a:spcAft>
              <a:buFont typeface="+mj-lt"/>
              <a:buAutoNum type="arabicPeriod"/>
            </a:pPr>
            <a:r>
              <a:rPr lang="en-US" sz="1600" dirty="0" smtClean="0"/>
              <a:t>Policies supporting the promising developments include, </a:t>
            </a:r>
          </a:p>
          <a:p>
            <a:pPr marL="857250" lvl="1" indent="-457200">
              <a:spcBef>
                <a:spcPts val="0"/>
              </a:spcBef>
              <a:spcAft>
                <a:spcPts val="600"/>
              </a:spcAft>
            </a:pPr>
            <a:r>
              <a:rPr lang="en-US" sz="1500" dirty="0" smtClean="0"/>
              <a:t>for individuals (</a:t>
            </a:r>
            <a:r>
              <a:rPr lang="en-US" sz="1500" dirty="0" err="1" smtClean="0"/>
              <a:t>i</a:t>
            </a:r>
            <a:r>
              <a:rPr lang="en-US" sz="1500" dirty="0" smtClean="0"/>
              <a:t>) expansion </a:t>
            </a:r>
            <a:r>
              <a:rPr lang="en-US" sz="1500" dirty="0"/>
              <a:t>of childcare provision, especially in urban </a:t>
            </a:r>
            <a:r>
              <a:rPr lang="en-US" sz="1500" dirty="0" smtClean="0"/>
              <a:t>centers; (ii) expansion </a:t>
            </a:r>
            <a:r>
              <a:rPr lang="en-US" sz="1500" dirty="0"/>
              <a:t>of services for the </a:t>
            </a:r>
            <a:r>
              <a:rPr lang="en-US" sz="1500" dirty="0" smtClean="0"/>
              <a:t>elderly, (iii) improved </a:t>
            </a:r>
            <a:r>
              <a:rPr lang="en-US" sz="1500" dirty="0"/>
              <a:t>opportunities of </a:t>
            </a:r>
            <a:r>
              <a:rPr lang="en-US" sz="1500" dirty="0" smtClean="0"/>
              <a:t>skill upgrading and (iv) activation </a:t>
            </a:r>
            <a:r>
              <a:rPr lang="en-US" sz="1500" dirty="0"/>
              <a:t>of social </a:t>
            </a:r>
            <a:r>
              <a:rPr lang="en-US" sz="1500" dirty="0" smtClean="0"/>
              <a:t>benefits, and </a:t>
            </a:r>
          </a:p>
          <a:p>
            <a:pPr marL="857250" lvl="1" indent="-457200">
              <a:spcBef>
                <a:spcPts val="0"/>
              </a:spcBef>
              <a:spcAft>
                <a:spcPts val="600"/>
              </a:spcAft>
            </a:pPr>
            <a:r>
              <a:rPr lang="en-US" sz="1500" dirty="0" smtClean="0"/>
              <a:t>for firms (v) combating </a:t>
            </a:r>
            <a:r>
              <a:rPr lang="en-US" sz="1500" dirty="0"/>
              <a:t>informality </a:t>
            </a:r>
            <a:r>
              <a:rPr lang="en-US" sz="1500" dirty="0" smtClean="0"/>
              <a:t>as for example with the related Action Plan, and (vi) the </a:t>
            </a:r>
            <a:r>
              <a:rPr lang="en-US" sz="1500" dirty="0"/>
              <a:t>expansion of flexible contracting and reform of severance </a:t>
            </a:r>
            <a:r>
              <a:rPr lang="en-US" sz="1500" dirty="0" smtClean="0"/>
              <a:t>pay, as discussed in the 10</a:t>
            </a:r>
            <a:r>
              <a:rPr lang="en-US" sz="1500" baseline="30000" dirty="0" smtClean="0"/>
              <a:t>th</a:t>
            </a:r>
            <a:r>
              <a:rPr lang="en-US" sz="1500" dirty="0" smtClean="0"/>
              <a:t> Development Plan.</a:t>
            </a:r>
            <a:endParaRPr lang="en-US" sz="1500" dirty="0"/>
          </a:p>
          <a:p>
            <a:pPr marL="457200" indent="-457200">
              <a:spcAft>
                <a:spcPts val="600"/>
              </a:spcAft>
              <a:buFont typeface="+mj-lt"/>
              <a:buAutoNum type="arabicPeriod"/>
            </a:pPr>
            <a:endParaRPr lang="en-US" sz="1600" dirty="0"/>
          </a:p>
          <a:p>
            <a:pPr marL="457200" indent="-457200">
              <a:spcAft>
                <a:spcPts val="600"/>
              </a:spcAft>
              <a:buFont typeface="+mj-lt"/>
              <a:buAutoNum type="arabicPeriod"/>
            </a:pPr>
            <a:endParaRPr lang="en-US" sz="1600" dirty="0"/>
          </a:p>
          <a:p>
            <a:pPr marL="457200" indent="-457200">
              <a:spcAft>
                <a:spcPts val="600"/>
              </a:spcAft>
              <a:buFont typeface="+mj-lt"/>
              <a:buAutoNum type="arabicPeriod"/>
            </a:pPr>
            <a:endParaRPr lang="en-US" sz="1600" dirty="0"/>
          </a:p>
        </p:txBody>
      </p:sp>
      <p:sp>
        <p:nvSpPr>
          <p:cNvPr id="10" name="Slide Number Placeholder 5"/>
          <p:cNvSpPr txBox="1">
            <a:spLocks/>
          </p:cNvSpPr>
          <p:nvPr/>
        </p:nvSpPr>
        <p:spPr>
          <a:xfrm>
            <a:off x="8763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7390E5-5D6F-40F6-BBE7-68D542567259}" type="slidenum">
              <a:rPr lang="en-US" smtClean="0"/>
              <a:pPr/>
              <a:t>3</a:t>
            </a:fld>
            <a:endParaRPr lang="en-US" dirty="0"/>
          </a:p>
        </p:txBody>
      </p:sp>
    </p:spTree>
    <p:extLst>
      <p:ext uri="{BB962C8B-B14F-4D97-AF65-F5344CB8AC3E}">
        <p14:creationId xmlns:p14="http://schemas.microsoft.com/office/powerpoint/2010/main" val="2579026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dirty="0" smtClean="0">
                <a:solidFill>
                  <a:schemeClr val="accent1">
                    <a:lumMod val="75000"/>
                  </a:schemeClr>
                </a:solidFill>
              </a:rPr>
              <a:t>Conceptual Framework</a:t>
            </a:r>
            <a:endParaRPr lang="en-US" sz="3200" dirty="0">
              <a:solidFill>
                <a:schemeClr val="accent1">
                  <a:lumMod val="75000"/>
                </a:schemeClr>
              </a:solidFill>
            </a:endParaRPr>
          </a:p>
        </p:txBody>
      </p:sp>
      <p:sp>
        <p:nvSpPr>
          <p:cNvPr id="5" name="Text Placeholder 4"/>
          <p:cNvSpPr>
            <a:spLocks noGrp="1"/>
          </p:cNvSpPr>
          <p:nvPr>
            <p:ph type="body" idx="1"/>
          </p:nvPr>
        </p:nvSpPr>
        <p:spPr/>
        <p:txBody>
          <a:bodyPr>
            <a:normAutofit/>
          </a:bodyPr>
          <a:lstStyle/>
          <a:p>
            <a:r>
              <a:rPr lang="en-US" sz="2400" dirty="0" smtClean="0">
                <a:solidFill>
                  <a:schemeClr val="accent1">
                    <a:lumMod val="75000"/>
                  </a:schemeClr>
                </a:solidFill>
              </a:rPr>
              <a:t>What are “good jobs”? </a:t>
            </a:r>
          </a:p>
          <a:p>
            <a:r>
              <a:rPr lang="en-US" sz="2400" dirty="0" smtClean="0">
                <a:solidFill>
                  <a:schemeClr val="accent1">
                    <a:lumMod val="75000"/>
                  </a:schemeClr>
                </a:solidFill>
              </a:rPr>
              <a:t>Where do they come from?</a:t>
            </a:r>
          </a:p>
          <a:p>
            <a:pPr algn="ctr"/>
            <a:endParaRPr lang="en-US" sz="2400" dirty="0"/>
          </a:p>
        </p:txBody>
      </p:sp>
      <p:sp>
        <p:nvSpPr>
          <p:cNvPr id="6" name="Slide Number Placeholder 5"/>
          <p:cNvSpPr>
            <a:spLocks noGrp="1"/>
          </p:cNvSpPr>
          <p:nvPr>
            <p:ph type="sldNum" sz="quarter" idx="12"/>
          </p:nvPr>
        </p:nvSpPr>
        <p:spPr>
          <a:xfrm>
            <a:off x="8763000" y="6492875"/>
            <a:ext cx="381000" cy="365125"/>
          </a:xfrm>
        </p:spPr>
        <p:txBody>
          <a:bodyPr/>
          <a:lstStyle/>
          <a:p>
            <a:fld id="{5B7390E5-5D6F-40F6-BBE7-68D542567259}" type="slidenum">
              <a:rPr lang="en-US" smtClean="0"/>
              <a:t>4</a:t>
            </a:fld>
            <a:endParaRPr lang="en-US" dirty="0"/>
          </a:p>
        </p:txBody>
      </p:sp>
    </p:spTree>
    <p:extLst>
      <p:ext uri="{BB962C8B-B14F-4D97-AF65-F5344CB8AC3E}">
        <p14:creationId xmlns:p14="http://schemas.microsoft.com/office/powerpoint/2010/main" val="369550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http://farm3.staticflickr.com/2763/4249148352_c7cf58e855.jpg"/>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084241" y="-9525"/>
            <a:ext cx="3059759" cy="15301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971801" y="2133"/>
            <a:ext cx="3112440" cy="152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farm3.staticflickr.com/2588/3963500106_b6096cb7b8_b.jpg">
            <a:hlinkClick r:id="rId5"/>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9523"/>
            <a:ext cx="2971800" cy="15301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762000" y="274638"/>
            <a:ext cx="7924800" cy="1143000"/>
          </a:xfrm>
        </p:spPr>
        <p:txBody>
          <a:bodyPr vert="horz" lIns="91440" tIns="45720" rIns="91440" bIns="45720" rtlCol="0" anchor="ctr">
            <a:normAutofit/>
          </a:bodyPr>
          <a:lstStyle/>
          <a:p>
            <a:pPr algn="l"/>
            <a:r>
              <a:rPr lang="en-US" sz="2800" b="1" dirty="0" smtClean="0">
                <a:solidFill>
                  <a:schemeClr val="bg1"/>
                </a:solidFill>
              </a:rPr>
              <a:t>Jobs have direct and indirect benefits</a:t>
            </a:r>
            <a:endParaRPr lang="en-US" sz="2800" b="1" dirty="0">
              <a:solidFill>
                <a:schemeClr val="bg1"/>
              </a:solidFill>
            </a:endParaRPr>
          </a:p>
        </p:txBody>
      </p:sp>
      <p:pic>
        <p:nvPicPr>
          <p:cNvPr id="7" name="Picture 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 y="1981200"/>
            <a:ext cx="7391400" cy="3810000"/>
          </a:xfrm>
          <a:prstGeom prst="rect">
            <a:avLst/>
          </a:prstGeom>
          <a:noFill/>
          <a:ln>
            <a:noFill/>
          </a:ln>
        </p:spPr>
      </p:pic>
      <p:sp>
        <p:nvSpPr>
          <p:cNvPr id="8" name="Slide Number Placeholder 5"/>
          <p:cNvSpPr>
            <a:spLocks noGrp="1"/>
          </p:cNvSpPr>
          <p:nvPr>
            <p:ph type="sldNum" sz="quarter" idx="12"/>
          </p:nvPr>
        </p:nvSpPr>
        <p:spPr>
          <a:xfrm>
            <a:off x="8763000" y="6492875"/>
            <a:ext cx="381000" cy="365125"/>
          </a:xfrm>
        </p:spPr>
        <p:txBody>
          <a:bodyPr/>
          <a:lstStyle/>
          <a:p>
            <a:fld id="{5B7390E5-5D6F-40F6-BBE7-68D542567259}" type="slidenum">
              <a:rPr lang="en-US" smtClean="0"/>
              <a:t>5</a:t>
            </a:fld>
            <a:endParaRPr lang="en-US" dirty="0"/>
          </a:p>
        </p:txBody>
      </p:sp>
    </p:spTree>
    <p:extLst>
      <p:ext uri="{BB962C8B-B14F-4D97-AF65-F5344CB8AC3E}">
        <p14:creationId xmlns:p14="http://schemas.microsoft.com/office/powerpoint/2010/main" val="4227167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3971925"/>
            <a:ext cx="7772400" cy="1362075"/>
          </a:xfrm>
        </p:spPr>
        <p:txBody>
          <a:bodyPr>
            <a:normAutofit/>
          </a:bodyPr>
          <a:lstStyle/>
          <a:p>
            <a:pPr algn="ctr"/>
            <a:r>
              <a:rPr lang="en-US" sz="3600" dirty="0">
                <a:solidFill>
                  <a:schemeClr val="accent1">
                    <a:lumMod val="75000"/>
                  </a:schemeClr>
                </a:solidFill>
              </a:rPr>
              <a:t>Job Creation and Productivity</a:t>
            </a:r>
          </a:p>
        </p:txBody>
      </p:sp>
      <p:sp>
        <p:nvSpPr>
          <p:cNvPr id="5" name="Text Placeholder 4"/>
          <p:cNvSpPr>
            <a:spLocks noGrp="1"/>
          </p:cNvSpPr>
          <p:nvPr>
            <p:ph type="body" idx="1"/>
          </p:nvPr>
        </p:nvSpPr>
        <p:spPr>
          <a:xfrm>
            <a:off x="2667000" y="3757613"/>
            <a:ext cx="7772400" cy="1500187"/>
          </a:xfrm>
        </p:spPr>
        <p:txBody>
          <a:bodyPr>
            <a:normAutofit/>
          </a:bodyPr>
          <a:lstStyle/>
          <a:p>
            <a:r>
              <a:rPr lang="en-US" sz="2400" dirty="0">
                <a:solidFill>
                  <a:schemeClr val="accent1">
                    <a:lumMod val="75000"/>
                  </a:schemeClr>
                </a:solidFill>
              </a:rPr>
              <a:t>The role of structural change in Turkey</a:t>
            </a:r>
            <a:endParaRPr lang="en-US" sz="2400" dirty="0"/>
          </a:p>
        </p:txBody>
      </p:sp>
      <p:sp>
        <p:nvSpPr>
          <p:cNvPr id="6" name="Slide Number Placeholder 5"/>
          <p:cNvSpPr>
            <a:spLocks noGrp="1"/>
          </p:cNvSpPr>
          <p:nvPr>
            <p:ph type="sldNum" sz="quarter" idx="12"/>
          </p:nvPr>
        </p:nvSpPr>
        <p:spPr>
          <a:xfrm>
            <a:off x="8763000" y="6492875"/>
            <a:ext cx="381000" cy="365125"/>
          </a:xfrm>
        </p:spPr>
        <p:txBody>
          <a:bodyPr/>
          <a:lstStyle/>
          <a:p>
            <a:fld id="{5B7390E5-5D6F-40F6-BBE7-68D542567259}" type="slidenum">
              <a:rPr lang="en-US" smtClean="0"/>
              <a:t>6</a:t>
            </a:fld>
            <a:endParaRPr lang="en-US" dirty="0"/>
          </a:p>
        </p:txBody>
      </p:sp>
    </p:spTree>
    <p:extLst>
      <p:ext uri="{BB962C8B-B14F-4D97-AF65-F5344CB8AC3E}">
        <p14:creationId xmlns:p14="http://schemas.microsoft.com/office/powerpoint/2010/main" val="2677448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http://farm3.staticflickr.com/2763/4249148352_c7cf58e855.jpg"/>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084241" y="-9525"/>
            <a:ext cx="3059759" cy="15301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971801" y="2133"/>
            <a:ext cx="3112440" cy="152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farm3.staticflickr.com/2588/3963500106_b6096cb7b8_b.jpg">
            <a:hlinkClick r:id="rId6"/>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9523"/>
            <a:ext cx="2971800" cy="15301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vert="horz" lIns="91440" tIns="45720" rIns="91440" bIns="45720" rtlCol="0" anchor="ctr">
            <a:normAutofit/>
          </a:bodyPr>
          <a:lstStyle/>
          <a:p>
            <a:pPr algn="l"/>
            <a:r>
              <a:rPr lang="en-US" sz="2800" b="1" dirty="0">
                <a:solidFill>
                  <a:schemeClr val="bg1"/>
                </a:solidFill>
              </a:rPr>
              <a:t>Agricultural shedding in Turkey has been growth-enhancing</a:t>
            </a:r>
          </a:p>
        </p:txBody>
      </p:sp>
      <p:sp>
        <p:nvSpPr>
          <p:cNvPr id="2" name="Content Placeholder 1"/>
          <p:cNvSpPr>
            <a:spLocks noGrp="1"/>
          </p:cNvSpPr>
          <p:nvPr>
            <p:ph idx="1"/>
          </p:nvPr>
        </p:nvSpPr>
        <p:spPr>
          <a:xfrm>
            <a:off x="313678" y="1295400"/>
            <a:ext cx="8229600" cy="4373563"/>
          </a:xfrm>
          <a:ln>
            <a:noFill/>
          </a:ln>
        </p:spPr>
        <p:txBody>
          <a:bodyPr>
            <a:normAutofit/>
          </a:bodyPr>
          <a:lstStyle/>
          <a:p>
            <a:pPr lvl="2"/>
            <a:r>
              <a:rPr lang="en-US" sz="1400" dirty="0" smtClean="0"/>
              <a:t>Turkey – all sectors				Turkey – non-agriculture</a:t>
            </a:r>
          </a:p>
          <a:p>
            <a:pPr lvl="2"/>
            <a:endParaRPr lang="en-US" sz="1800" dirty="0"/>
          </a:p>
        </p:txBody>
      </p:sp>
      <p:pic>
        <p:nvPicPr>
          <p:cNvPr id="8" name="Picture 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945516"/>
            <a:ext cx="4572000" cy="3388484"/>
          </a:xfrm>
          <a:prstGeom prst="rect">
            <a:avLst/>
          </a:prstGeom>
          <a:noFill/>
          <a:ln>
            <a:noFill/>
          </a:ln>
        </p:spPr>
      </p:pic>
      <p:pic>
        <p:nvPicPr>
          <p:cNvPr id="10" name="Picture 9"/>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6083" y="1828800"/>
            <a:ext cx="4335517" cy="3388484"/>
          </a:xfrm>
          <a:prstGeom prst="rect">
            <a:avLst/>
          </a:prstGeom>
          <a:noFill/>
          <a:ln>
            <a:noFill/>
          </a:ln>
        </p:spPr>
      </p:pic>
      <p:sp>
        <p:nvSpPr>
          <p:cNvPr id="11" name="Slide Number Placeholder 5"/>
          <p:cNvSpPr>
            <a:spLocks noGrp="1"/>
          </p:cNvSpPr>
          <p:nvPr>
            <p:ph type="sldNum" sz="quarter" idx="12"/>
          </p:nvPr>
        </p:nvSpPr>
        <p:spPr>
          <a:xfrm>
            <a:off x="8763000" y="6492875"/>
            <a:ext cx="381000" cy="365125"/>
          </a:xfrm>
        </p:spPr>
        <p:txBody>
          <a:bodyPr/>
          <a:lstStyle/>
          <a:p>
            <a:fld id="{5B7390E5-5D6F-40F6-BBE7-68D542567259}" type="slidenum">
              <a:rPr lang="en-US" smtClean="0"/>
              <a:t>7</a:t>
            </a:fld>
            <a:endParaRPr lang="en-US" dirty="0"/>
          </a:p>
        </p:txBody>
      </p:sp>
    </p:spTree>
    <p:extLst>
      <p:ext uri="{BB962C8B-B14F-4D97-AF65-F5344CB8AC3E}">
        <p14:creationId xmlns:p14="http://schemas.microsoft.com/office/powerpoint/2010/main" val="4204472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a:solidFill>
                  <a:schemeClr val="accent1">
                    <a:lumMod val="75000"/>
                  </a:schemeClr>
                </a:solidFill>
              </a:rPr>
              <a:t>Job Creation and Productivity</a:t>
            </a:r>
          </a:p>
        </p:txBody>
      </p:sp>
      <p:sp>
        <p:nvSpPr>
          <p:cNvPr id="5" name="Text Placeholder 4"/>
          <p:cNvSpPr>
            <a:spLocks noGrp="1"/>
          </p:cNvSpPr>
          <p:nvPr>
            <p:ph type="body" idx="1"/>
          </p:nvPr>
        </p:nvSpPr>
        <p:spPr>
          <a:xfrm>
            <a:off x="3922712" y="2931712"/>
            <a:ext cx="4992687" cy="1454888"/>
          </a:xfrm>
        </p:spPr>
        <p:txBody>
          <a:bodyPr>
            <a:normAutofit/>
          </a:bodyPr>
          <a:lstStyle/>
          <a:p>
            <a:r>
              <a:rPr lang="en-US" sz="2400" dirty="0">
                <a:solidFill>
                  <a:schemeClr val="accent1">
                    <a:lumMod val="75000"/>
                  </a:schemeClr>
                </a:solidFill>
              </a:rPr>
              <a:t>The link between job creation and productivity in the </a:t>
            </a:r>
            <a:endParaRPr lang="en-US" sz="2400" dirty="0" smtClean="0">
              <a:solidFill>
                <a:schemeClr val="accent1">
                  <a:lumMod val="75000"/>
                </a:schemeClr>
              </a:solidFill>
            </a:endParaRPr>
          </a:p>
          <a:p>
            <a:r>
              <a:rPr lang="en-US" sz="2400" dirty="0" smtClean="0">
                <a:solidFill>
                  <a:schemeClr val="accent1">
                    <a:lumMod val="75000"/>
                  </a:schemeClr>
                </a:solidFill>
              </a:rPr>
              <a:t>non-agricultural </a:t>
            </a:r>
            <a:r>
              <a:rPr lang="en-US" sz="2400" dirty="0">
                <a:solidFill>
                  <a:schemeClr val="accent1">
                    <a:lumMod val="75000"/>
                  </a:schemeClr>
                </a:solidFill>
              </a:rPr>
              <a:t>sector</a:t>
            </a:r>
            <a:endParaRPr lang="en-US" sz="2400" dirty="0"/>
          </a:p>
        </p:txBody>
      </p:sp>
      <p:sp>
        <p:nvSpPr>
          <p:cNvPr id="6" name="Slide Number Placeholder 5"/>
          <p:cNvSpPr>
            <a:spLocks noGrp="1"/>
          </p:cNvSpPr>
          <p:nvPr>
            <p:ph type="sldNum" sz="quarter" idx="12"/>
          </p:nvPr>
        </p:nvSpPr>
        <p:spPr>
          <a:xfrm>
            <a:off x="8763000" y="6492875"/>
            <a:ext cx="381000" cy="365125"/>
          </a:xfrm>
        </p:spPr>
        <p:txBody>
          <a:bodyPr/>
          <a:lstStyle/>
          <a:p>
            <a:fld id="{5B7390E5-5D6F-40F6-BBE7-68D542567259}" type="slidenum">
              <a:rPr lang="en-US" smtClean="0"/>
              <a:t>8</a:t>
            </a:fld>
            <a:endParaRPr lang="en-US" dirty="0"/>
          </a:p>
        </p:txBody>
      </p:sp>
    </p:spTree>
    <p:extLst>
      <p:ext uri="{BB962C8B-B14F-4D97-AF65-F5344CB8AC3E}">
        <p14:creationId xmlns:p14="http://schemas.microsoft.com/office/powerpoint/2010/main" val="2872484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http://farm3.staticflickr.com/2763/4249148352_c7cf58e855.jpg"/>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084241" y="-9525"/>
            <a:ext cx="3059759" cy="15301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971801" y="2133"/>
            <a:ext cx="3112440" cy="152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farm3.staticflickr.com/2588/3963500106_b6096cb7b8_b.jpg">
            <a:hlinkClick r:id="rId5"/>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9523"/>
            <a:ext cx="2971800" cy="15301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vert="horz" lIns="91440" tIns="45720" rIns="91440" bIns="45720" rtlCol="0" anchor="ctr">
            <a:normAutofit/>
          </a:bodyPr>
          <a:lstStyle/>
          <a:p>
            <a:pPr algn="l"/>
            <a:r>
              <a:rPr lang="en-US" sz="2800" b="1" dirty="0">
                <a:solidFill>
                  <a:schemeClr val="bg1"/>
                </a:solidFill>
              </a:rPr>
              <a:t>Methodology for assessing linkage between productivity and job </a:t>
            </a:r>
            <a:r>
              <a:rPr lang="en-US" sz="2800" b="1" dirty="0" smtClean="0">
                <a:solidFill>
                  <a:schemeClr val="bg1"/>
                </a:solidFill>
              </a:rPr>
              <a:t>creation</a:t>
            </a:r>
            <a:endParaRPr lang="en-US" sz="2800" b="1" dirty="0">
              <a:solidFill>
                <a:schemeClr val="bg1"/>
              </a:solidFill>
            </a:endParaRPr>
          </a:p>
        </p:txBody>
      </p:sp>
      <p:sp>
        <p:nvSpPr>
          <p:cNvPr id="2" name="Content Placeholder 1"/>
          <p:cNvSpPr>
            <a:spLocks noGrp="1"/>
          </p:cNvSpPr>
          <p:nvPr>
            <p:ph idx="1"/>
          </p:nvPr>
        </p:nvSpPr>
        <p:spPr/>
        <p:txBody>
          <a:bodyPr>
            <a:noAutofit/>
          </a:bodyPr>
          <a:lstStyle/>
          <a:p>
            <a:r>
              <a:rPr lang="en-US" sz="1800" b="1" dirty="0" smtClean="0"/>
              <a:t>Cross-section regressions</a:t>
            </a:r>
          </a:p>
          <a:p>
            <a:pPr lvl="1"/>
            <a:r>
              <a:rPr lang="en-US" sz="1800" dirty="0" smtClean="0"/>
              <a:t>Given the short-run tradeoff between productivity and job creation, the longer-term relationship is assessed on firms that survived for 6 years (2005-2010)</a:t>
            </a:r>
          </a:p>
          <a:p>
            <a:pPr lvl="1"/>
            <a:r>
              <a:rPr lang="en-US" sz="1800" dirty="0" smtClean="0"/>
              <a:t>These firms are different from other firms (e.g. they have higher initial productivity), so adjustment for sample selection is made using multinomial </a:t>
            </a:r>
            <a:r>
              <a:rPr lang="en-US" sz="1800" dirty="0" err="1" smtClean="0"/>
              <a:t>logit</a:t>
            </a:r>
            <a:r>
              <a:rPr lang="en-US" sz="1800" dirty="0" smtClean="0"/>
              <a:t> regression</a:t>
            </a:r>
          </a:p>
          <a:p>
            <a:pPr lvl="2"/>
            <a:r>
              <a:rPr lang="en-US" sz="1800" dirty="0" smtClean="0"/>
              <a:t>First stage: DV=P(survival) based on initial productivity, exporter status, and regional dummies (exclusion restriction)</a:t>
            </a:r>
          </a:p>
          <a:p>
            <a:pPr lvl="2"/>
            <a:r>
              <a:rPr lang="en-US" sz="1800" dirty="0" smtClean="0"/>
              <a:t>Second stage: DV=net job creation rate over 2005-2010</a:t>
            </a:r>
          </a:p>
          <a:p>
            <a:r>
              <a:rPr lang="en-US" sz="1800" b="1" dirty="0" smtClean="0"/>
              <a:t>Panel regressions</a:t>
            </a:r>
          </a:p>
          <a:p>
            <a:pPr lvl="1"/>
            <a:r>
              <a:rPr lang="en-US" sz="1800" dirty="0" smtClean="0"/>
              <a:t>Assessment of how within-firm productivity changes affect job creation</a:t>
            </a:r>
          </a:p>
          <a:p>
            <a:r>
              <a:rPr lang="en-US" sz="1800" b="1" dirty="0" smtClean="0"/>
              <a:t>Decompositions (manufacturing sector)</a:t>
            </a:r>
          </a:p>
          <a:p>
            <a:pPr lvl="1"/>
            <a:r>
              <a:rPr lang="en-US" sz="1800" dirty="0" smtClean="0"/>
              <a:t>Confirmation of panel regression results and benchmarking contributions to productivity growth from different sources </a:t>
            </a:r>
          </a:p>
        </p:txBody>
      </p:sp>
      <p:sp>
        <p:nvSpPr>
          <p:cNvPr id="7" name="Slide Number Placeholder 5"/>
          <p:cNvSpPr>
            <a:spLocks noGrp="1"/>
          </p:cNvSpPr>
          <p:nvPr>
            <p:ph type="sldNum" sz="quarter" idx="12"/>
          </p:nvPr>
        </p:nvSpPr>
        <p:spPr>
          <a:xfrm>
            <a:off x="8763000" y="6492875"/>
            <a:ext cx="381000" cy="365125"/>
          </a:xfrm>
        </p:spPr>
        <p:txBody>
          <a:bodyPr/>
          <a:lstStyle/>
          <a:p>
            <a:fld id="{5B7390E5-5D6F-40F6-BBE7-68D542567259}" type="slidenum">
              <a:rPr lang="en-US" smtClean="0"/>
              <a:t>9</a:t>
            </a:fld>
            <a:endParaRPr lang="en-US" dirty="0"/>
          </a:p>
        </p:txBody>
      </p:sp>
    </p:spTree>
    <p:extLst>
      <p:ext uri="{BB962C8B-B14F-4D97-AF65-F5344CB8AC3E}">
        <p14:creationId xmlns:p14="http://schemas.microsoft.com/office/powerpoint/2010/main" val="3536878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3547</TotalTime>
  <Words>1854</Words>
  <Application>Microsoft Office PowerPoint</Application>
  <PresentationFormat>On-screen Show (4:3)</PresentationFormat>
  <Paragraphs>166</Paragraphs>
  <Slides>14</Slides>
  <Notes>7</Notes>
  <HiddenSlides>1</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Good Jobs in Turkey</vt:lpstr>
      <vt:lpstr>The report is a part of on-going joint work on labor markets in Turkey</vt:lpstr>
      <vt:lpstr>Key messages</vt:lpstr>
      <vt:lpstr>Conceptual Framework</vt:lpstr>
      <vt:lpstr>Jobs have direct and indirect benefits</vt:lpstr>
      <vt:lpstr>Job Creation and Productivity</vt:lpstr>
      <vt:lpstr>Agricultural shedding in Turkey has been growth-enhancing</vt:lpstr>
      <vt:lpstr>Job Creation and Productivity</vt:lpstr>
      <vt:lpstr>Methodology for assessing linkage between productivity and job creation</vt:lpstr>
      <vt:lpstr>Productive firms appear to be creating the most jobs, and within-subsector reallocation of labor appears to be the most productivity-enhancing in Turkey</vt:lpstr>
      <vt:lpstr>Labor reallocation towards more productive activities happens both within services and within manufacturing but comes from different sources</vt:lpstr>
      <vt:lpstr>Productivity increase in a firm is associated with a short-run downsizing rather than expansion of employment in that firm</vt:lpstr>
      <vt:lpstr>Productivity growth in manufacturing originated both from the productivity growth of existing firms (“within effect”) and the reallocation of labor from low- to high-productivity firms (“between effect”)</vt:lpstr>
      <vt:lpstr>List of Contributors</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link between jobs and productivity</dc:title>
  <dc:creator>Victoria Levin</dc:creator>
  <cp:lastModifiedBy>Rebekka E. Grun von Jolk</cp:lastModifiedBy>
  <cp:revision>166</cp:revision>
  <cp:lastPrinted>2013-09-09T06:31:13Z</cp:lastPrinted>
  <dcterms:created xsi:type="dcterms:W3CDTF">2013-02-21T23:41:25Z</dcterms:created>
  <dcterms:modified xsi:type="dcterms:W3CDTF">2013-09-10T05:11:58Z</dcterms:modified>
</cp:coreProperties>
</file>