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7" r:id="rId2"/>
    <p:sldId id="283"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4" r:id="rId23"/>
    <p:sldId id="278" r:id="rId24"/>
    <p:sldId id="279" r:id="rId25"/>
    <p:sldId id="280" r:id="rId26"/>
    <p:sldId id="281" r:id="rId27"/>
    <p:sldId id="282" r:id="rId28"/>
  </p:sldIdLst>
  <p:sldSz cx="9144000" cy="6858000" type="screen4x3"/>
  <p:notesSz cx="6794500" cy="9906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2" autoAdjust="0"/>
  </p:normalViewPr>
  <p:slideViewPr>
    <p:cSldViewPr>
      <p:cViewPr varScale="1">
        <p:scale>
          <a:sx n="104" d="100"/>
          <a:sy n="104" d="100"/>
        </p:scale>
        <p:origin x="-181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capar\AppData\Local\Microsoft\Windows\Temporary%20Internet%20Files\Content.Outlook\EVU0WW53\PPT%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6"/>
            <c:invertIfNegative val="0"/>
            <c:bubble3D val="0"/>
            <c:spPr>
              <a:solidFill>
                <a:schemeClr val="accent2"/>
              </a:solidFill>
            </c:spPr>
          </c:dPt>
          <c:cat>
            <c:strRef>
              <c:f>Sheet1!$A$3:$A$42</c:f>
              <c:strCache>
                <c:ptCount val="40"/>
                <c:pt idx="0">
                  <c:v>Armenia</c:v>
                </c:pt>
                <c:pt idx="1">
                  <c:v>Ukraine</c:v>
                </c:pt>
                <c:pt idx="2">
                  <c:v>Latvia</c:v>
                </c:pt>
                <c:pt idx="3">
                  <c:v>Lithuania</c:v>
                </c:pt>
                <c:pt idx="4">
                  <c:v>Russian Federation</c:v>
                </c:pt>
                <c:pt idx="5">
                  <c:v>Georgia</c:v>
                </c:pt>
                <c:pt idx="6">
                  <c:v>Turkey</c:v>
                </c:pt>
                <c:pt idx="7">
                  <c:v>Romania</c:v>
                </c:pt>
                <c:pt idx="8">
                  <c:v>Thailand</c:v>
                </c:pt>
                <c:pt idx="9">
                  <c:v>Mexico</c:v>
                </c:pt>
                <c:pt idx="10">
                  <c:v>Dominican Republic</c:v>
                </c:pt>
                <c:pt idx="11">
                  <c:v>Bulgaria</c:v>
                </c:pt>
                <c:pt idx="12">
                  <c:v>Malaysia</c:v>
                </c:pt>
                <c:pt idx="13">
                  <c:v>Paraguay</c:v>
                </c:pt>
                <c:pt idx="14">
                  <c:v>Peru</c:v>
                </c:pt>
                <c:pt idx="15">
                  <c:v>Kazakhstan</c:v>
                </c:pt>
                <c:pt idx="16">
                  <c:v>Kyrgyz Republic</c:v>
                </c:pt>
                <c:pt idx="17">
                  <c:v>Moldova</c:v>
                </c:pt>
                <c:pt idx="18">
                  <c:v>Venezuela, RB</c:v>
                </c:pt>
                <c:pt idx="19">
                  <c:v>Serbia</c:v>
                </c:pt>
                <c:pt idx="20">
                  <c:v>Belarus</c:v>
                </c:pt>
                <c:pt idx="21">
                  <c:v>Urban Brazil</c:v>
                </c:pt>
                <c:pt idx="22">
                  <c:v>Urban Colombia</c:v>
                </c:pt>
                <c:pt idx="23">
                  <c:v>Chile</c:v>
                </c:pt>
                <c:pt idx="24">
                  <c:v>FYR Macedonia</c:v>
                </c:pt>
                <c:pt idx="25">
                  <c:v>South Africa</c:v>
                </c:pt>
                <c:pt idx="26">
                  <c:v>Jordan</c:v>
                </c:pt>
                <c:pt idx="27">
                  <c:v>Urban Argentina</c:v>
                </c:pt>
                <c:pt idx="28">
                  <c:v>Uruguay</c:v>
                </c:pt>
                <c:pt idx="29">
                  <c:v>Urban China</c:v>
                </c:pt>
                <c:pt idx="30">
                  <c:v>Poland</c:v>
                </c:pt>
                <c:pt idx="31">
                  <c:v>Philippines</c:v>
                </c:pt>
                <c:pt idx="32">
                  <c:v>Urban Ecuador</c:v>
                </c:pt>
                <c:pt idx="33">
                  <c:v>Sri Lanka</c:v>
                </c:pt>
                <c:pt idx="34">
                  <c:v>Mauritius</c:v>
                </c:pt>
                <c:pt idx="35">
                  <c:v>Jamaica</c:v>
                </c:pt>
                <c:pt idx="36">
                  <c:v>Egypt, Arab Rep.</c:v>
                </c:pt>
                <c:pt idx="37">
                  <c:v>Indonesia</c:v>
                </c:pt>
                <c:pt idx="38">
                  <c:v>West Bank and Gaza </c:v>
                </c:pt>
                <c:pt idx="39">
                  <c:v>Albania</c:v>
                </c:pt>
              </c:strCache>
            </c:strRef>
          </c:cat>
          <c:val>
            <c:numRef>
              <c:f>Sheet1!$F$3:$F$42</c:f>
              <c:numCache>
                <c:formatCode>General</c:formatCode>
                <c:ptCount val="40"/>
                <c:pt idx="0">
                  <c:v>-24.31</c:v>
                </c:pt>
                <c:pt idx="1">
                  <c:v>-23.1</c:v>
                </c:pt>
                <c:pt idx="2">
                  <c:v>-21.92</c:v>
                </c:pt>
                <c:pt idx="3">
                  <c:v>-20.079999999999998</c:v>
                </c:pt>
                <c:pt idx="4">
                  <c:v>-14.96</c:v>
                </c:pt>
                <c:pt idx="5">
                  <c:v>-13.31</c:v>
                </c:pt>
                <c:pt idx="6">
                  <c:v>-13.3</c:v>
                </c:pt>
                <c:pt idx="7">
                  <c:v>-12.2</c:v>
                </c:pt>
                <c:pt idx="8">
                  <c:v>-9.68</c:v>
                </c:pt>
                <c:pt idx="9">
                  <c:v>-9.49</c:v>
                </c:pt>
                <c:pt idx="10">
                  <c:v>-9.1</c:v>
                </c:pt>
                <c:pt idx="11">
                  <c:v>-9.07</c:v>
                </c:pt>
                <c:pt idx="12">
                  <c:v>-8.92</c:v>
                </c:pt>
                <c:pt idx="13">
                  <c:v>-8.4</c:v>
                </c:pt>
                <c:pt idx="14">
                  <c:v>-8.17</c:v>
                </c:pt>
                <c:pt idx="15">
                  <c:v>-7.87</c:v>
                </c:pt>
                <c:pt idx="16">
                  <c:v>-7.82</c:v>
                </c:pt>
                <c:pt idx="17">
                  <c:v>-7.78</c:v>
                </c:pt>
                <c:pt idx="18">
                  <c:v>-7.72</c:v>
                </c:pt>
                <c:pt idx="19">
                  <c:v>-7.62</c:v>
                </c:pt>
                <c:pt idx="20">
                  <c:v>-7.48</c:v>
                </c:pt>
                <c:pt idx="21">
                  <c:v>-7.14</c:v>
                </c:pt>
                <c:pt idx="22">
                  <c:v>-7.14</c:v>
                </c:pt>
                <c:pt idx="23">
                  <c:v>-6.46</c:v>
                </c:pt>
                <c:pt idx="24">
                  <c:v>-6.35</c:v>
                </c:pt>
                <c:pt idx="25">
                  <c:v>-5.88</c:v>
                </c:pt>
                <c:pt idx="26">
                  <c:v>-5.76</c:v>
                </c:pt>
                <c:pt idx="27">
                  <c:v>-5.72</c:v>
                </c:pt>
                <c:pt idx="28">
                  <c:v>-5.27</c:v>
                </c:pt>
                <c:pt idx="29">
                  <c:v>-5</c:v>
                </c:pt>
                <c:pt idx="30">
                  <c:v>-4.75</c:v>
                </c:pt>
                <c:pt idx="31">
                  <c:v>-4.68</c:v>
                </c:pt>
                <c:pt idx="32">
                  <c:v>-4.05</c:v>
                </c:pt>
                <c:pt idx="33">
                  <c:v>-3.76</c:v>
                </c:pt>
                <c:pt idx="34">
                  <c:v>-3.31</c:v>
                </c:pt>
                <c:pt idx="35">
                  <c:v>-3.17</c:v>
                </c:pt>
                <c:pt idx="36">
                  <c:v>-2.58</c:v>
                </c:pt>
                <c:pt idx="37">
                  <c:v>-1.81</c:v>
                </c:pt>
                <c:pt idx="38">
                  <c:v>-0.4</c:v>
                </c:pt>
                <c:pt idx="39">
                  <c:v>-0.16</c:v>
                </c:pt>
              </c:numCache>
            </c:numRef>
          </c:val>
        </c:ser>
        <c:dLbls>
          <c:showLegendKey val="0"/>
          <c:showVal val="0"/>
          <c:showCatName val="0"/>
          <c:showSerName val="0"/>
          <c:showPercent val="0"/>
          <c:showBubbleSize val="0"/>
        </c:dLbls>
        <c:gapWidth val="150"/>
        <c:axId val="140544256"/>
        <c:axId val="140554240"/>
      </c:barChart>
      <c:catAx>
        <c:axId val="140544256"/>
        <c:scaling>
          <c:orientation val="minMax"/>
        </c:scaling>
        <c:delete val="0"/>
        <c:axPos val="b"/>
        <c:majorTickMark val="out"/>
        <c:minorTickMark val="none"/>
        <c:tickLblPos val="high"/>
        <c:crossAx val="140554240"/>
        <c:crosses val="autoZero"/>
        <c:auto val="1"/>
        <c:lblAlgn val="ctr"/>
        <c:lblOffset val="100"/>
        <c:noMultiLvlLbl val="0"/>
      </c:catAx>
      <c:valAx>
        <c:axId val="140554240"/>
        <c:scaling>
          <c:orientation val="minMax"/>
        </c:scaling>
        <c:delete val="0"/>
        <c:axPos val="l"/>
        <c:majorGridlines/>
        <c:numFmt formatCode="General" sourceLinked="1"/>
        <c:majorTickMark val="out"/>
        <c:minorTickMark val="none"/>
        <c:tickLblPos val="nextTo"/>
        <c:crossAx val="140544256"/>
        <c:crosses val="autoZero"/>
        <c:crossBetween val="between"/>
      </c:valAx>
    </c:plotArea>
    <c:plotVisOnly val="1"/>
    <c:dispBlanksAs val="gap"/>
    <c:showDLblsOverMax val="0"/>
  </c:chart>
  <c:spPr>
    <a:ln>
      <a:solidFill>
        <a:schemeClr val="accent1"/>
      </a:solidFill>
    </a:ln>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Kriz Öncesi Büyüme</c:v>
          </c:tx>
          <c:spPr>
            <a:ln>
              <a:noFill/>
            </a:ln>
          </c:spPr>
          <c:cat>
            <c:strRef>
              <c:f>'[PPT charts.xlsx]Sheet1'!$B$1:$G$1</c:f>
              <c:strCache>
                <c:ptCount val="6"/>
                <c:pt idx="0">
                  <c:v>GDP</c:v>
                </c:pt>
                <c:pt idx="1">
                  <c:v>HH Kullanılabilir Gelir / Kişi</c:v>
                </c:pt>
                <c:pt idx="2">
                  <c:v>HH Ücret /Kişi</c:v>
                </c:pt>
                <c:pt idx="3">
                  <c:v>İKO</c:v>
                </c:pt>
                <c:pt idx="4">
                  <c:v>İstihdam Oranı</c:v>
                </c:pt>
                <c:pt idx="5">
                  <c:v>İşsizlik Oranı</c:v>
                </c:pt>
              </c:strCache>
            </c:strRef>
          </c:cat>
          <c:val>
            <c:numRef>
              <c:f>'[PPT charts.xlsx]Sheet1'!$B$8:$G$8</c:f>
              <c:numCache>
                <c:formatCode>General</c:formatCode>
                <c:ptCount val="6"/>
                <c:pt idx="0">
                  <c:v>5.2</c:v>
                </c:pt>
                <c:pt idx="1">
                  <c:v>3.8</c:v>
                </c:pt>
                <c:pt idx="2">
                  <c:v>2.2000000000000002</c:v>
                </c:pt>
                <c:pt idx="3">
                  <c:v>0</c:v>
                </c:pt>
                <c:pt idx="4">
                  <c:v>0</c:v>
                </c:pt>
                <c:pt idx="5">
                  <c:v>-0.1</c:v>
                </c:pt>
              </c:numCache>
            </c:numRef>
          </c:val>
          <c:smooth val="0"/>
        </c:ser>
        <c:ser>
          <c:idx val="1"/>
          <c:order val="1"/>
          <c:tx>
            <c:v>Krizde Büyüme</c:v>
          </c:tx>
          <c:spPr>
            <a:ln>
              <a:noFill/>
            </a:ln>
          </c:spPr>
          <c:marker>
            <c:spPr>
              <a:ln w="9525">
                <a:noFill/>
              </a:ln>
            </c:spPr>
          </c:marker>
          <c:dLbls>
            <c:dLbl>
              <c:idx val="0"/>
              <c:layout>
                <c:manualLayout>
                  <c:x val="-6.7870226240099854E-3"/>
                  <c:y val="-0.2727157061009769"/>
                </c:manualLayout>
              </c:layout>
              <c:tx>
                <c:strRef>
                  <c:f>'[PPT charts.xlsx]Sheet1'!$B$12</c:f>
                  <c:strCache>
                    <c:ptCount val="1"/>
                    <c:pt idx="0">
                      <c:v>-13,3</c:v>
                    </c:pt>
                  </c:strCache>
                </c:strRef>
              </c:tx>
              <c:spPr>
                <a:ln>
                  <a:solidFill>
                    <a:schemeClr val="accent6"/>
                  </a:solidFill>
                </a:ln>
              </c:spPr>
              <c:txPr>
                <a:bodyPr/>
                <a:lstStyle/>
                <a:p>
                  <a:pPr>
                    <a:defRPr sz="1100" b="1" i="0" strike="noStrike">
                      <a:solidFill>
                        <a:schemeClr val="accent6"/>
                      </a:solidFill>
                      <a:latin typeface="Times New Roman" pitchFamily="18" charset="0"/>
                      <a:cs typeface="Times New Roman" pitchFamily="18" charset="0"/>
                    </a:defRPr>
                  </a:pPr>
                  <a:endParaRPr lang="en-US"/>
                </a:p>
              </c:txPr>
              <c:dLblPos val="r"/>
              <c:showLegendKey val="0"/>
              <c:showVal val="1"/>
              <c:showCatName val="0"/>
              <c:showSerName val="0"/>
              <c:showPercent val="0"/>
              <c:showBubbleSize val="0"/>
            </c:dLbl>
            <c:dLbl>
              <c:idx val="1"/>
              <c:layout>
                <c:manualLayout>
                  <c:x val="-1.3522540711268973E-3"/>
                  <c:y val="-6.6308004027336886E-2"/>
                </c:manualLayout>
              </c:layout>
              <c:tx>
                <c:rich>
                  <a:bodyPr/>
                  <a:lstStyle/>
                  <a:p>
                    <a:pPr>
                      <a:defRPr sz="1100" b="1" i="0" strike="noStrike">
                        <a:solidFill>
                          <a:schemeClr val="accent6"/>
                        </a:solidFill>
                        <a:latin typeface="Times New Roman" pitchFamily="18" charset="0"/>
                        <a:cs typeface="Times New Roman" pitchFamily="18" charset="0"/>
                      </a:defRPr>
                    </a:pPr>
                    <a:r>
                      <a:rPr lang="en-US" sz="1100" b="1" i="0" strike="noStrike">
                        <a:solidFill>
                          <a:schemeClr val="accent6"/>
                        </a:solidFill>
                        <a:latin typeface="Times New Roman" pitchFamily="18" charset="0"/>
                        <a:cs typeface="Times New Roman" pitchFamily="18" charset="0"/>
                      </a:rPr>
                      <a:t>-4.2</a:t>
                    </a:r>
                    <a:endParaRPr lang="en-US" sz="1100" b="0" i="0" strike="noStrike">
                      <a:latin typeface="+mn-lt"/>
                    </a:endParaRPr>
                  </a:p>
                </c:rich>
              </c:tx>
              <c:spPr>
                <a:ln>
                  <a:solidFill>
                    <a:schemeClr val="accent6"/>
                  </a:solidFill>
                </a:ln>
              </c:spPr>
              <c:dLblPos val="r"/>
              <c:showLegendKey val="0"/>
              <c:showVal val="1"/>
              <c:showCatName val="0"/>
              <c:showSerName val="0"/>
              <c:showPercent val="0"/>
              <c:showBubbleSize val="0"/>
            </c:dLbl>
            <c:dLbl>
              <c:idx val="2"/>
              <c:layout>
                <c:manualLayout>
                  <c:x val="5.0942359822980987E-3"/>
                  <c:y val="-0.10575030960392828"/>
                </c:manualLayout>
              </c:layout>
              <c:tx>
                <c:rich>
                  <a:bodyPr/>
                  <a:lstStyle/>
                  <a:p>
                    <a:pPr>
                      <a:defRPr sz="1100" b="1" i="0" strike="noStrike">
                        <a:solidFill>
                          <a:schemeClr val="accent6"/>
                        </a:solidFill>
                        <a:latin typeface="Times New Roman" pitchFamily="18" charset="0"/>
                        <a:cs typeface="Times New Roman" pitchFamily="18" charset="0"/>
                      </a:defRPr>
                    </a:pPr>
                    <a:r>
                      <a:rPr lang="en-US" sz="1100" b="1" i="0" strike="noStrike">
                        <a:solidFill>
                          <a:schemeClr val="accent6"/>
                        </a:solidFill>
                        <a:latin typeface="Times New Roman" pitchFamily="18" charset="0"/>
                        <a:cs typeface="Times New Roman" pitchFamily="18" charset="0"/>
                      </a:rPr>
                      <a:t>-3.4</a:t>
                    </a:r>
                    <a:endParaRPr lang="en-US" sz="1100" b="0" i="0" strike="noStrike">
                      <a:latin typeface="+mn-lt"/>
                    </a:endParaRPr>
                  </a:p>
                </c:rich>
              </c:tx>
              <c:spPr>
                <a:ln>
                  <a:solidFill>
                    <a:schemeClr val="accent6"/>
                  </a:solidFill>
                </a:ln>
              </c:spPr>
              <c:dLblPos val="r"/>
              <c:showLegendKey val="0"/>
              <c:showVal val="1"/>
              <c:showCatName val="0"/>
              <c:showSerName val="0"/>
              <c:showPercent val="0"/>
              <c:showBubbleSize val="0"/>
            </c:dLbl>
            <c:dLbl>
              <c:idx val="3"/>
              <c:layout>
                <c:manualLayout>
                  <c:x val="3.3389802178342164E-3"/>
                  <c:y val="-3.310002916302129E-3"/>
                </c:manualLayout>
              </c:layout>
              <c:tx>
                <c:rich>
                  <a:bodyPr/>
                  <a:lstStyle/>
                  <a:p>
                    <a:pPr>
                      <a:defRPr sz="1100" b="1" i="0" strike="noStrike">
                        <a:solidFill>
                          <a:schemeClr val="accent6"/>
                        </a:solidFill>
                        <a:latin typeface="Times New Roman" pitchFamily="18" charset="0"/>
                        <a:cs typeface="Times New Roman" pitchFamily="18" charset="0"/>
                      </a:defRPr>
                    </a:pPr>
                    <a:r>
                      <a:rPr lang="en-US" sz="1100" b="1" i="0" strike="noStrike">
                        <a:solidFill>
                          <a:schemeClr val="accent6"/>
                        </a:solidFill>
                        <a:latin typeface="Times New Roman" pitchFamily="18" charset="0"/>
                        <a:cs typeface="Times New Roman" pitchFamily="18" charset="0"/>
                      </a:rPr>
                      <a:t>1.2</a:t>
                    </a:r>
                    <a:endParaRPr lang="en-US" sz="1100" b="0" i="0" strike="noStrike">
                      <a:latin typeface="+mn-lt"/>
                    </a:endParaRPr>
                  </a:p>
                </c:rich>
              </c:tx>
              <c:spPr>
                <a:ln>
                  <a:solidFill>
                    <a:schemeClr val="accent6"/>
                  </a:solidFill>
                </a:ln>
              </c:spPr>
              <c:dLblPos val="r"/>
              <c:showLegendKey val="0"/>
              <c:showVal val="1"/>
              <c:showCatName val="0"/>
              <c:showSerName val="0"/>
              <c:showPercent val="0"/>
              <c:showBubbleSize val="0"/>
            </c:dLbl>
            <c:dLbl>
              <c:idx val="4"/>
              <c:layout>
                <c:manualLayout>
                  <c:x val="-7.4125071715433165E-3"/>
                  <c:y val="-6.8124817731116949E-2"/>
                </c:manualLayout>
              </c:layout>
              <c:tx>
                <c:rich>
                  <a:bodyPr/>
                  <a:lstStyle/>
                  <a:p>
                    <a:pPr>
                      <a:defRPr sz="1100" b="1" i="0" strike="noStrike">
                        <a:solidFill>
                          <a:schemeClr val="accent6"/>
                        </a:solidFill>
                        <a:latin typeface="Times New Roman" pitchFamily="18" charset="0"/>
                        <a:cs typeface="Times New Roman" pitchFamily="18" charset="0"/>
                      </a:defRPr>
                    </a:pPr>
                    <a:r>
                      <a:rPr lang="en-US" sz="1100" b="1" i="0" strike="noStrike">
                        <a:solidFill>
                          <a:schemeClr val="accent6"/>
                        </a:solidFill>
                        <a:latin typeface="Times New Roman" pitchFamily="18" charset="0"/>
                        <a:cs typeface="Times New Roman" pitchFamily="18" charset="0"/>
                      </a:rPr>
                      <a:t>-0.6</a:t>
                    </a:r>
                    <a:endParaRPr lang="en-US" sz="1100" b="0" i="0" strike="noStrike">
                      <a:latin typeface="+mn-lt"/>
                    </a:endParaRPr>
                  </a:p>
                </c:rich>
              </c:tx>
              <c:spPr>
                <a:ln>
                  <a:solidFill>
                    <a:schemeClr val="accent6"/>
                  </a:solidFill>
                </a:ln>
              </c:spPr>
              <c:dLblPos val="r"/>
              <c:showLegendKey val="0"/>
              <c:showVal val="1"/>
              <c:showCatName val="0"/>
              <c:showSerName val="0"/>
              <c:showPercent val="0"/>
              <c:showBubbleSize val="0"/>
            </c:dLbl>
            <c:dLbl>
              <c:idx val="5"/>
              <c:layout>
                <c:manualLayout>
                  <c:x val="1.4342183130723117E-3"/>
                  <c:y val="8.1840186643336255E-2"/>
                </c:manualLayout>
              </c:layout>
              <c:tx>
                <c:rich>
                  <a:bodyPr/>
                  <a:lstStyle/>
                  <a:p>
                    <a:pPr>
                      <a:defRPr sz="1100" b="1" i="0" strike="noStrike">
                        <a:solidFill>
                          <a:schemeClr val="accent6"/>
                        </a:solidFill>
                        <a:latin typeface="Times New Roman" pitchFamily="18" charset="0"/>
                        <a:cs typeface="Times New Roman" pitchFamily="18" charset="0"/>
                      </a:defRPr>
                    </a:pPr>
                    <a:r>
                      <a:rPr lang="en-US" sz="1100" b="1" i="0" strike="noStrike">
                        <a:solidFill>
                          <a:schemeClr val="accent6"/>
                        </a:solidFill>
                        <a:latin typeface="Times New Roman" pitchFamily="18" charset="0"/>
                        <a:cs typeface="Times New Roman" pitchFamily="18" charset="0"/>
                      </a:rPr>
                      <a:t>3.5</a:t>
                    </a:r>
                    <a:endParaRPr lang="en-US" sz="1100" b="0" i="0" strike="noStrike">
                      <a:latin typeface="+mn-lt"/>
                    </a:endParaRPr>
                  </a:p>
                </c:rich>
              </c:tx>
              <c:spPr>
                <a:ln>
                  <a:solidFill>
                    <a:schemeClr val="accent6"/>
                  </a:solidFill>
                </a:ln>
              </c:spPr>
              <c:dLblPos val="r"/>
              <c:showLegendKey val="0"/>
              <c:showVal val="1"/>
              <c:showCatName val="0"/>
              <c:showSerName val="0"/>
              <c:showPercent val="0"/>
              <c:showBubbleSize val="0"/>
            </c:dLbl>
            <c:spPr>
              <a:ln>
                <a:solidFill>
                  <a:schemeClr val="accent6"/>
                </a:solidFill>
              </a:ln>
            </c:spPr>
            <c:txPr>
              <a:bodyPr/>
              <a:lstStyle/>
              <a:p>
                <a:pPr>
                  <a:defRPr b="1">
                    <a:solidFill>
                      <a:schemeClr val="accent6"/>
                    </a:solidFill>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'[PPT charts.xlsx]Sheet1'!$B$1:$G$1</c:f>
              <c:strCache>
                <c:ptCount val="6"/>
                <c:pt idx="0">
                  <c:v>GDP</c:v>
                </c:pt>
                <c:pt idx="1">
                  <c:v>HH Kullanılabilir Gelir / Kişi</c:v>
                </c:pt>
                <c:pt idx="2">
                  <c:v>HH Ücret /Kişi</c:v>
                </c:pt>
                <c:pt idx="3">
                  <c:v>İKO</c:v>
                </c:pt>
                <c:pt idx="4">
                  <c:v>İstihdam Oranı</c:v>
                </c:pt>
                <c:pt idx="5">
                  <c:v>İşsizlik Oranı</c:v>
                </c:pt>
              </c:strCache>
            </c:strRef>
          </c:cat>
          <c:val>
            <c:numRef>
              <c:f>'[PPT charts.xlsx]Sheet1'!$B$9:$G$9</c:f>
              <c:numCache>
                <c:formatCode>General</c:formatCode>
                <c:ptCount val="6"/>
                <c:pt idx="0">
                  <c:v>-8.1</c:v>
                </c:pt>
                <c:pt idx="1">
                  <c:v>-0.4</c:v>
                </c:pt>
                <c:pt idx="2">
                  <c:v>-1.2</c:v>
                </c:pt>
                <c:pt idx="3">
                  <c:v>1.2</c:v>
                </c:pt>
                <c:pt idx="4">
                  <c:v>-0.6</c:v>
                </c:pt>
                <c:pt idx="5">
                  <c:v>3.4</c:v>
                </c:pt>
              </c:numCache>
            </c:numRef>
          </c:val>
          <c:smooth val="0"/>
        </c:ser>
        <c:dLbls>
          <c:showLegendKey val="0"/>
          <c:showVal val="0"/>
          <c:showCatName val="0"/>
          <c:showSerName val="0"/>
          <c:showPercent val="0"/>
          <c:showBubbleSize val="0"/>
        </c:dLbls>
        <c:marker val="1"/>
        <c:smooth val="0"/>
        <c:axId val="156473216"/>
        <c:axId val="156474752"/>
      </c:lineChart>
      <c:catAx>
        <c:axId val="156473216"/>
        <c:scaling>
          <c:orientation val="minMax"/>
        </c:scaling>
        <c:delete val="0"/>
        <c:axPos val="b"/>
        <c:majorTickMark val="out"/>
        <c:minorTickMark val="none"/>
        <c:tickLblPos val="high"/>
        <c:txPr>
          <a:bodyPr rot="0" vert="horz"/>
          <a:lstStyle/>
          <a:p>
            <a:pPr>
              <a:defRPr/>
            </a:pPr>
            <a:endParaRPr lang="en-US"/>
          </a:p>
        </c:txPr>
        <c:crossAx val="156474752"/>
        <c:crosses val="autoZero"/>
        <c:auto val="1"/>
        <c:lblAlgn val="ctr"/>
        <c:lblOffset val="100"/>
        <c:noMultiLvlLbl val="0"/>
      </c:catAx>
      <c:valAx>
        <c:axId val="156474752"/>
        <c:scaling>
          <c:orientation val="minMax"/>
        </c:scaling>
        <c:delete val="0"/>
        <c:axPos val="l"/>
        <c:title>
          <c:tx>
            <c:rich>
              <a:bodyPr rot="-5400000" vert="horz"/>
              <a:lstStyle/>
              <a:p>
                <a:pPr>
                  <a:defRPr/>
                </a:pPr>
                <a:r>
                  <a:rPr lang="en-US"/>
                  <a:t>yoy growth (%)</a:t>
                </a:r>
              </a:p>
            </c:rich>
          </c:tx>
          <c:layout/>
          <c:overlay val="0"/>
        </c:title>
        <c:numFmt formatCode="General" sourceLinked="1"/>
        <c:majorTickMark val="out"/>
        <c:minorTickMark val="none"/>
        <c:tickLblPos val="nextTo"/>
        <c:crossAx val="1564732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'[PPT charts.xlsx]Sheet3'!$H$2</c:f>
              <c:strCache>
                <c:ptCount val="1"/>
                <c:pt idx="0">
                  <c:v>Erkek (v. Kadın)</c:v>
                </c:pt>
              </c:strCache>
            </c:strRef>
          </c:tx>
          <c:invertIfNegative val="0"/>
          <c:cat>
            <c:strRef>
              <c:f>'[PPT charts.xlsx]Sheet3'!$G$3:$G$7</c:f>
              <c:strCache>
                <c:ptCount val="5"/>
                <c:pt idx="0">
                  <c:v>İstihdam Oranı</c:v>
                </c:pt>
                <c:pt idx="1">
                  <c:v>Kayıtlı-Ücretli İstihdam Oranı</c:v>
                </c:pt>
                <c:pt idx="2">
                  <c:v>İşsizlik Oranı</c:v>
                </c:pt>
                <c:pt idx="3">
                  <c:v>İmalat Sanayii İstihdamı</c:v>
                </c:pt>
                <c:pt idx="4">
                  <c:v>Çalışanların Aylık Kazançları</c:v>
                </c:pt>
              </c:strCache>
            </c:strRef>
          </c:cat>
          <c:val>
            <c:numRef>
              <c:f>'[PPT charts.xlsx]Sheet3'!$H$3:$H$7</c:f>
              <c:numCache>
                <c:formatCode>General</c:formatCode>
                <c:ptCount val="5"/>
                <c:pt idx="0">
                  <c:v>-2.7</c:v>
                </c:pt>
                <c:pt idx="1">
                  <c:v>-2</c:v>
                </c:pt>
                <c:pt idx="2">
                  <c:v>0.3</c:v>
                </c:pt>
                <c:pt idx="3">
                  <c:v>-1.7</c:v>
                </c:pt>
                <c:pt idx="4">
                  <c:v>1.8</c:v>
                </c:pt>
              </c:numCache>
            </c:numRef>
          </c:val>
        </c:ser>
        <c:ser>
          <c:idx val="1"/>
          <c:order val="1"/>
          <c:tx>
            <c:strRef>
              <c:f>'[PPT charts.xlsx]Sheet3'!$I$2</c:f>
              <c:strCache>
                <c:ptCount val="1"/>
                <c:pt idx="0">
                  <c:v>Genç (v. Yaşlı)</c:v>
                </c:pt>
              </c:strCache>
            </c:strRef>
          </c:tx>
          <c:invertIfNegative val="0"/>
          <c:cat>
            <c:strRef>
              <c:f>'[PPT charts.xlsx]Sheet3'!$G$3:$G$7</c:f>
              <c:strCache>
                <c:ptCount val="5"/>
                <c:pt idx="0">
                  <c:v>İstihdam Oranı</c:v>
                </c:pt>
                <c:pt idx="1">
                  <c:v>Kayıtlı-Ücretli İstihdam Oranı</c:v>
                </c:pt>
                <c:pt idx="2">
                  <c:v>İşsizlik Oranı</c:v>
                </c:pt>
                <c:pt idx="3">
                  <c:v>İmalat Sanayii İstihdamı</c:v>
                </c:pt>
                <c:pt idx="4">
                  <c:v>Çalışanların Aylık Kazançları</c:v>
                </c:pt>
              </c:strCache>
            </c:strRef>
          </c:cat>
          <c:val>
            <c:numRef>
              <c:f>'[PPT charts.xlsx]Sheet3'!$I$3:$I$7</c:f>
              <c:numCache>
                <c:formatCode>General</c:formatCode>
                <c:ptCount val="5"/>
                <c:pt idx="0">
                  <c:v>-0.5</c:v>
                </c:pt>
                <c:pt idx="1">
                  <c:v>0</c:v>
                </c:pt>
                <c:pt idx="2">
                  <c:v>2.9</c:v>
                </c:pt>
                <c:pt idx="3">
                  <c:v>-0.7</c:v>
                </c:pt>
                <c:pt idx="4">
                  <c:v>-3.4</c:v>
                </c:pt>
              </c:numCache>
            </c:numRef>
          </c:val>
        </c:ser>
        <c:ser>
          <c:idx val="2"/>
          <c:order val="2"/>
          <c:tx>
            <c:strRef>
              <c:f>'[PPT charts.xlsx]Sheet3'!$J$2</c:f>
              <c:strCache>
                <c:ptCount val="1"/>
                <c:pt idx="0">
                  <c:v>Yüksek Eğitimli (v. Düşük Eğitimli)</c:v>
                </c:pt>
              </c:strCache>
            </c:strRef>
          </c:tx>
          <c:invertIfNegative val="0"/>
          <c:cat>
            <c:strRef>
              <c:f>'[PPT charts.xlsx]Sheet3'!$G$3:$G$7</c:f>
              <c:strCache>
                <c:ptCount val="5"/>
                <c:pt idx="0">
                  <c:v>İstihdam Oranı</c:v>
                </c:pt>
                <c:pt idx="1">
                  <c:v>Kayıtlı-Ücretli İstihdam Oranı</c:v>
                </c:pt>
                <c:pt idx="2">
                  <c:v>İşsizlik Oranı</c:v>
                </c:pt>
                <c:pt idx="3">
                  <c:v>İmalat Sanayii İstihdamı</c:v>
                </c:pt>
                <c:pt idx="4">
                  <c:v>Çalışanların Aylık Kazançları</c:v>
                </c:pt>
              </c:strCache>
            </c:strRef>
          </c:cat>
          <c:val>
            <c:numRef>
              <c:f>'[PPT charts.xlsx]Sheet3'!$J$3:$J$7</c:f>
              <c:numCache>
                <c:formatCode>General</c:formatCode>
                <c:ptCount val="5"/>
                <c:pt idx="0">
                  <c:v>0.5</c:v>
                </c:pt>
                <c:pt idx="1">
                  <c:v>0.1</c:v>
                </c:pt>
                <c:pt idx="2">
                  <c:v>-1.2</c:v>
                </c:pt>
                <c:pt idx="3">
                  <c:v>0.1</c:v>
                </c:pt>
                <c:pt idx="4">
                  <c:v>5.5</c:v>
                </c:pt>
              </c:numCache>
            </c:numRef>
          </c:val>
        </c:ser>
        <c:ser>
          <c:idx val="3"/>
          <c:order val="3"/>
          <c:tx>
            <c:strRef>
              <c:f>'[PPT charts.xlsx]Sheet3'!$K$2</c:f>
              <c:strCache>
                <c:ptCount val="1"/>
                <c:pt idx="0">
                  <c:v>Kent (vs. Kır)</c:v>
                </c:pt>
              </c:strCache>
            </c:strRef>
          </c:tx>
          <c:invertIfNegative val="0"/>
          <c:cat>
            <c:strRef>
              <c:f>'[PPT charts.xlsx]Sheet3'!$G$3:$G$7</c:f>
              <c:strCache>
                <c:ptCount val="5"/>
                <c:pt idx="0">
                  <c:v>İstihdam Oranı</c:v>
                </c:pt>
                <c:pt idx="1">
                  <c:v>Kayıtlı-Ücretli İstihdam Oranı</c:v>
                </c:pt>
                <c:pt idx="2">
                  <c:v>İşsizlik Oranı</c:v>
                </c:pt>
                <c:pt idx="3">
                  <c:v>İmalat Sanayii İstihdamı</c:v>
                </c:pt>
                <c:pt idx="4">
                  <c:v>Çalışanların Aylık Kazançları</c:v>
                </c:pt>
              </c:strCache>
            </c:strRef>
          </c:cat>
          <c:val>
            <c:numRef>
              <c:f>'[PPT charts.xlsx]Sheet3'!$K$3:$K$7</c:f>
              <c:numCache>
                <c:formatCode>General</c:formatCode>
                <c:ptCount val="5"/>
                <c:pt idx="0">
                  <c:v>-1.4</c:v>
                </c:pt>
                <c:pt idx="1">
                  <c:v>-0.3</c:v>
                </c:pt>
                <c:pt idx="2">
                  <c:v>2.2999999999999998</c:v>
                </c:pt>
                <c:pt idx="3">
                  <c:v>-0.5</c:v>
                </c:pt>
                <c:pt idx="4">
                  <c:v>0.1</c:v>
                </c:pt>
              </c:numCache>
            </c:numRef>
          </c:val>
        </c:ser>
        <c:dLbls>
          <c:showLegendKey val="0"/>
          <c:showVal val="0"/>
          <c:showCatName val="0"/>
          <c:showSerName val="0"/>
          <c:showPercent val="0"/>
          <c:showBubbleSize val="0"/>
        </c:dLbls>
        <c:gapWidth val="150"/>
        <c:axId val="230992896"/>
        <c:axId val="243013888"/>
      </c:barChart>
      <c:catAx>
        <c:axId val="230992896"/>
        <c:scaling>
          <c:orientation val="minMax"/>
        </c:scaling>
        <c:delete val="0"/>
        <c:axPos val="b"/>
        <c:majorTickMark val="out"/>
        <c:minorTickMark val="none"/>
        <c:tickLblPos val="high"/>
        <c:txPr>
          <a:bodyPr/>
          <a:lstStyle/>
          <a:p>
            <a:pPr>
              <a:defRPr sz="1200" baseline="0"/>
            </a:pPr>
            <a:endParaRPr lang="en-US"/>
          </a:p>
        </c:txPr>
        <c:crossAx val="243013888"/>
        <c:crosses val="autoZero"/>
        <c:auto val="1"/>
        <c:lblAlgn val="ctr"/>
        <c:lblOffset val="100"/>
        <c:noMultiLvlLbl val="0"/>
      </c:catAx>
      <c:valAx>
        <c:axId val="243013888"/>
        <c:scaling>
          <c:orientation val="minMax"/>
        </c:scaling>
        <c:delete val="0"/>
        <c:axPos val="l"/>
        <c:numFmt formatCode="General" sourceLinked="1"/>
        <c:majorTickMark val="out"/>
        <c:minorTickMark val="none"/>
        <c:tickLblPos val="nextTo"/>
        <c:crossAx val="230992896"/>
        <c:crosses val="autoZero"/>
        <c:crossBetween val="between"/>
      </c:valAx>
      <c:spPr>
        <a:ln>
          <a:solidFill>
            <a:schemeClr val="tx1"/>
          </a:solidFill>
        </a:ln>
      </c:spPr>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Kriz Öncesi Ortalama Seviye</c:v>
          </c:tx>
          <c:invertIfNegative val="0"/>
          <c:cat>
            <c:multiLvlStrRef>
              <c:f>'[PPT charts.xlsx]Sheet2'!$A$3:$B$15</c:f>
              <c:multiLvlStrCache>
                <c:ptCount val="13"/>
                <c:lvl>
                  <c:pt idx="0">
                    <c:v>Ücretli</c:v>
                  </c:pt>
                  <c:pt idx="1">
                    <c:v>Kendi Hesabına Çalışan</c:v>
                  </c:pt>
                  <c:pt idx="2">
                    <c:v>Ücretsiz Aile İşçisi</c:v>
                  </c:pt>
                  <c:pt idx="3">
                    <c:v>Kayıtdışı</c:v>
                  </c:pt>
                  <c:pt idx="4">
                    <c:v>Kayıtlı</c:v>
                  </c:pt>
                  <c:pt idx="5">
                    <c:v>Kyıtlı-Ücretli</c:v>
                  </c:pt>
                  <c:pt idx="6">
                    <c:v>Kayıtdışı-Ücreli</c:v>
                  </c:pt>
                  <c:pt idx="7">
                    <c:v>Kayıtlı Kendi Hesabına Çalışan</c:v>
                  </c:pt>
                  <c:pt idx="8">
                    <c:v>Kayıtdışı Kendi Hesabına Çalışan</c:v>
                  </c:pt>
                  <c:pt idx="9">
                    <c:v>Tarım İstihdamı</c:v>
                  </c:pt>
                  <c:pt idx="10">
                    <c:v>İmalat Sanayi İstihdamı</c:v>
                  </c:pt>
                  <c:pt idx="11">
                    <c:v>İnşaat Sektörü İstihdamı</c:v>
                  </c:pt>
                  <c:pt idx="12">
                    <c:v>Hizmetler Sektörü İstihdamı </c:v>
                  </c:pt>
                </c:lvl>
                <c:lvl>
                  <c:pt idx="0">
                    <c:v>İstihdam Durumu</c:v>
                  </c:pt>
                  <c:pt idx="9">
                    <c:v>Sektörel İstihdam</c:v>
                  </c:pt>
                </c:lvl>
              </c:multiLvlStrCache>
            </c:multiLvlStrRef>
          </c:cat>
          <c:val>
            <c:numRef>
              <c:f>'[PPT charts.xlsx]Sheet2'!$F$3:$F$15</c:f>
              <c:numCache>
                <c:formatCode>General</c:formatCode>
                <c:ptCount val="13"/>
                <c:pt idx="0">
                  <c:v>27.5</c:v>
                </c:pt>
                <c:pt idx="1">
                  <c:v>9</c:v>
                </c:pt>
                <c:pt idx="2">
                  <c:v>5.7</c:v>
                </c:pt>
                <c:pt idx="3">
                  <c:v>19.8</c:v>
                </c:pt>
                <c:pt idx="4">
                  <c:v>24.9</c:v>
                </c:pt>
                <c:pt idx="5">
                  <c:v>19.5</c:v>
                </c:pt>
                <c:pt idx="6">
                  <c:v>8</c:v>
                </c:pt>
                <c:pt idx="7">
                  <c:v>3.3</c:v>
                </c:pt>
                <c:pt idx="8">
                  <c:v>5.8</c:v>
                </c:pt>
                <c:pt idx="9">
                  <c:v>10</c:v>
                </c:pt>
                <c:pt idx="10">
                  <c:v>9.1</c:v>
                </c:pt>
                <c:pt idx="11">
                  <c:v>2.7</c:v>
                </c:pt>
                <c:pt idx="12">
                  <c:v>22.5</c:v>
                </c:pt>
              </c:numCache>
            </c:numRef>
          </c:val>
        </c:ser>
        <c:ser>
          <c:idx val="1"/>
          <c:order val="1"/>
          <c:tx>
            <c:v> 2010 4. Çeyrek Düzeyi</c:v>
          </c:tx>
          <c:invertIfNegative val="0"/>
          <c:cat>
            <c:multiLvlStrRef>
              <c:f>'[PPT charts.xlsx]Sheet2'!$A$3:$B$15</c:f>
              <c:multiLvlStrCache>
                <c:ptCount val="13"/>
                <c:lvl>
                  <c:pt idx="0">
                    <c:v>Ücretli</c:v>
                  </c:pt>
                  <c:pt idx="1">
                    <c:v>Kendi Hesabına Çalışan</c:v>
                  </c:pt>
                  <c:pt idx="2">
                    <c:v>Ücretsiz Aile İşçisi</c:v>
                  </c:pt>
                  <c:pt idx="3">
                    <c:v>Kayıtdışı</c:v>
                  </c:pt>
                  <c:pt idx="4">
                    <c:v>Kayıtlı</c:v>
                  </c:pt>
                  <c:pt idx="5">
                    <c:v>Kyıtlı-Ücretli</c:v>
                  </c:pt>
                  <c:pt idx="6">
                    <c:v>Kayıtdışı-Ücreli</c:v>
                  </c:pt>
                  <c:pt idx="7">
                    <c:v>Kayıtlı Kendi Hesabına Çalışan</c:v>
                  </c:pt>
                  <c:pt idx="8">
                    <c:v>Kayıtdışı Kendi Hesabına Çalışan</c:v>
                  </c:pt>
                  <c:pt idx="9">
                    <c:v>Tarım İstihdamı</c:v>
                  </c:pt>
                  <c:pt idx="10">
                    <c:v>İmalat Sanayi İstihdamı</c:v>
                  </c:pt>
                  <c:pt idx="11">
                    <c:v>İnşaat Sektörü İstihdamı</c:v>
                  </c:pt>
                  <c:pt idx="12">
                    <c:v>Hizmetler Sektörü İstihdamı </c:v>
                  </c:pt>
                </c:lvl>
                <c:lvl>
                  <c:pt idx="0">
                    <c:v>İstihdam Durumu</c:v>
                  </c:pt>
                  <c:pt idx="9">
                    <c:v>Sektörel İstihdam</c:v>
                  </c:pt>
                </c:lvl>
              </c:multiLvlStrCache>
            </c:multiLvlStrRef>
          </c:cat>
          <c:val>
            <c:numRef>
              <c:f>'[PPT charts.xlsx]Sheet2'!$G$3:$G$15</c:f>
              <c:numCache>
                <c:formatCode>General</c:formatCode>
                <c:ptCount val="13"/>
                <c:pt idx="0">
                  <c:v>29.4</c:v>
                </c:pt>
                <c:pt idx="1">
                  <c:v>8.6999999999999993</c:v>
                </c:pt>
                <c:pt idx="2">
                  <c:v>5.9</c:v>
                </c:pt>
                <c:pt idx="3">
                  <c:v>19.399999999999999</c:v>
                </c:pt>
                <c:pt idx="4">
                  <c:v>27.2</c:v>
                </c:pt>
                <c:pt idx="5">
                  <c:v>21.8</c:v>
                </c:pt>
                <c:pt idx="6">
                  <c:v>7.6</c:v>
                </c:pt>
                <c:pt idx="7">
                  <c:v>2.9</c:v>
                </c:pt>
                <c:pt idx="8">
                  <c:v>5.8</c:v>
                </c:pt>
                <c:pt idx="9">
                  <c:v>10.9</c:v>
                </c:pt>
                <c:pt idx="10">
                  <c:v>9.1</c:v>
                </c:pt>
                <c:pt idx="11">
                  <c:v>3.2</c:v>
                </c:pt>
                <c:pt idx="12">
                  <c:v>22.7</c:v>
                </c:pt>
              </c:numCache>
            </c:numRef>
          </c:val>
        </c:ser>
        <c:dLbls>
          <c:showLegendKey val="0"/>
          <c:showVal val="0"/>
          <c:showCatName val="0"/>
          <c:showSerName val="0"/>
          <c:showPercent val="0"/>
          <c:showBubbleSize val="0"/>
        </c:dLbls>
        <c:gapWidth val="150"/>
        <c:axId val="125285504"/>
        <c:axId val="125287040"/>
      </c:barChart>
      <c:catAx>
        <c:axId val="125285504"/>
        <c:scaling>
          <c:orientation val="minMax"/>
        </c:scaling>
        <c:delete val="0"/>
        <c:axPos val="b"/>
        <c:majorTickMark val="out"/>
        <c:minorTickMark val="none"/>
        <c:tickLblPos val="nextTo"/>
        <c:txPr>
          <a:bodyPr/>
          <a:lstStyle/>
          <a:p>
            <a:pPr>
              <a:defRPr sz="1200"/>
            </a:pPr>
            <a:endParaRPr lang="en-US"/>
          </a:p>
        </c:txPr>
        <c:crossAx val="125287040"/>
        <c:crosses val="autoZero"/>
        <c:auto val="1"/>
        <c:lblAlgn val="ctr"/>
        <c:lblOffset val="100"/>
        <c:noMultiLvlLbl val="0"/>
      </c:catAx>
      <c:valAx>
        <c:axId val="125287040"/>
        <c:scaling>
          <c:orientation val="minMax"/>
        </c:scaling>
        <c:delete val="0"/>
        <c:axPos val="l"/>
        <c:numFmt formatCode="General" sourceLinked="1"/>
        <c:majorTickMark val="out"/>
        <c:minorTickMark val="none"/>
        <c:tickLblPos val="nextTo"/>
        <c:crossAx val="125285504"/>
        <c:crosses val="autoZero"/>
        <c:crossBetween val="between"/>
      </c:valAx>
    </c:plotArea>
    <c:legend>
      <c:legendPos val="b"/>
      <c:layout/>
      <c:overlay val="0"/>
      <c:txPr>
        <a:bodyPr/>
        <a:lstStyle/>
        <a:p>
          <a:pPr>
            <a:defRPr sz="12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Kriz Öncesi Ortalama Düzey</c:v>
          </c:tx>
          <c:invertIfNegative val="0"/>
          <c:cat>
            <c:multiLvlStrRef>
              <c:f>'[PPT charts.xlsx]Sheet2'!$A$17:$B$23</c:f>
              <c:multiLvlStrCache>
                <c:ptCount val="7"/>
                <c:lvl>
                  <c:pt idx="0">
                    <c:v>Toplam İstihdam</c:v>
                  </c:pt>
                  <c:pt idx="1">
                    <c:v>Kayıtlı İstihdam</c:v>
                  </c:pt>
                  <c:pt idx="2">
                    <c:v>Kayıtdışı İstihdam</c:v>
                  </c:pt>
                  <c:pt idx="3">
                    <c:v>Tarım İstihdamı</c:v>
                  </c:pt>
                  <c:pt idx="4">
                    <c:v>İmalat Sanayi İstihdamı</c:v>
                  </c:pt>
                  <c:pt idx="5">
                    <c:v>İnşaat Sektörü İstihdamı</c:v>
                  </c:pt>
                  <c:pt idx="6">
                    <c:v>Hizmetler Sektörü İstihdamı </c:v>
                  </c:pt>
                </c:lvl>
                <c:lvl>
                  <c:pt idx="1">
                    <c:v>İstihdam Durumu</c:v>
                  </c:pt>
                  <c:pt idx="3">
                    <c:v>Sektörel İstihdam</c:v>
                  </c:pt>
                </c:lvl>
              </c:multiLvlStrCache>
            </c:multiLvlStrRef>
          </c:cat>
          <c:val>
            <c:numRef>
              <c:f>'[PPT charts.xlsx]Sheet2'!$F$17:$F$23</c:f>
              <c:numCache>
                <c:formatCode>General</c:formatCode>
                <c:ptCount val="7"/>
                <c:pt idx="0">
                  <c:v>543.20000000000005</c:v>
                </c:pt>
                <c:pt idx="1">
                  <c:v>621.20000000000005</c:v>
                </c:pt>
                <c:pt idx="2">
                  <c:v>331.7</c:v>
                </c:pt>
                <c:pt idx="3">
                  <c:v>270.7</c:v>
                </c:pt>
                <c:pt idx="4">
                  <c:v>476.2</c:v>
                </c:pt>
                <c:pt idx="5">
                  <c:v>464.8</c:v>
                </c:pt>
                <c:pt idx="6">
                  <c:v>591.70000000000005</c:v>
                </c:pt>
              </c:numCache>
            </c:numRef>
          </c:val>
        </c:ser>
        <c:ser>
          <c:idx val="1"/>
          <c:order val="1"/>
          <c:tx>
            <c:v>2010 4. Çeyrek Düzeyi</c:v>
          </c:tx>
          <c:invertIfNegative val="0"/>
          <c:cat>
            <c:multiLvlStrRef>
              <c:f>'[PPT charts.xlsx]Sheet2'!$A$17:$B$23</c:f>
              <c:multiLvlStrCache>
                <c:ptCount val="7"/>
                <c:lvl>
                  <c:pt idx="0">
                    <c:v>Toplam İstihdam</c:v>
                  </c:pt>
                  <c:pt idx="1">
                    <c:v>Kayıtlı İstihdam</c:v>
                  </c:pt>
                  <c:pt idx="2">
                    <c:v>Kayıtdışı İstihdam</c:v>
                  </c:pt>
                  <c:pt idx="3">
                    <c:v>Tarım İstihdamı</c:v>
                  </c:pt>
                  <c:pt idx="4">
                    <c:v>İmalat Sanayi İstihdamı</c:v>
                  </c:pt>
                  <c:pt idx="5">
                    <c:v>İnşaat Sektörü İstihdamı</c:v>
                  </c:pt>
                  <c:pt idx="6">
                    <c:v>Hizmetler Sektörü İstihdamı </c:v>
                  </c:pt>
                </c:lvl>
                <c:lvl>
                  <c:pt idx="1">
                    <c:v>İstihdam Durumu</c:v>
                  </c:pt>
                  <c:pt idx="3">
                    <c:v>Sektörel İstihdam</c:v>
                  </c:pt>
                </c:lvl>
              </c:multiLvlStrCache>
            </c:multiLvlStrRef>
          </c:cat>
          <c:val>
            <c:numRef>
              <c:f>'[PPT charts.xlsx]Sheet2'!$G$17:$G$23</c:f>
              <c:numCache>
                <c:formatCode>General</c:formatCode>
                <c:ptCount val="7"/>
                <c:pt idx="0">
                  <c:v>580</c:v>
                </c:pt>
                <c:pt idx="1">
                  <c:v>651.70000000000005</c:v>
                </c:pt>
                <c:pt idx="2">
                  <c:v>334.3</c:v>
                </c:pt>
                <c:pt idx="3">
                  <c:v>298.8</c:v>
                </c:pt>
                <c:pt idx="4">
                  <c:v>481.5</c:v>
                </c:pt>
                <c:pt idx="5">
                  <c:v>493.1</c:v>
                </c:pt>
                <c:pt idx="6">
                  <c:v>646.9</c:v>
                </c:pt>
              </c:numCache>
            </c:numRef>
          </c:val>
        </c:ser>
        <c:dLbls>
          <c:showLegendKey val="0"/>
          <c:showVal val="0"/>
          <c:showCatName val="0"/>
          <c:showSerName val="0"/>
          <c:showPercent val="0"/>
          <c:showBubbleSize val="0"/>
        </c:dLbls>
        <c:gapWidth val="150"/>
        <c:axId val="194688896"/>
        <c:axId val="194690432"/>
      </c:barChart>
      <c:catAx>
        <c:axId val="194688896"/>
        <c:scaling>
          <c:orientation val="minMax"/>
        </c:scaling>
        <c:delete val="0"/>
        <c:axPos val="b"/>
        <c:majorTickMark val="out"/>
        <c:minorTickMark val="none"/>
        <c:tickLblPos val="nextTo"/>
        <c:crossAx val="194690432"/>
        <c:crosses val="autoZero"/>
        <c:auto val="1"/>
        <c:lblAlgn val="ctr"/>
        <c:lblOffset val="100"/>
        <c:noMultiLvlLbl val="0"/>
      </c:catAx>
      <c:valAx>
        <c:axId val="194690432"/>
        <c:scaling>
          <c:orientation val="minMax"/>
        </c:scaling>
        <c:delete val="0"/>
        <c:axPos val="l"/>
        <c:title>
          <c:tx>
            <c:rich>
              <a:bodyPr rot="-5400000" vert="horz"/>
              <a:lstStyle/>
              <a:p>
                <a:pPr>
                  <a:defRPr/>
                </a:pPr>
                <a:r>
                  <a:rPr lang="en-US"/>
                  <a:t>T</a:t>
                </a:r>
                <a:r>
                  <a:rPr lang="tr-TR"/>
                  <a:t>L </a:t>
                </a:r>
                <a:r>
                  <a:rPr lang="en-US"/>
                  <a:t>(</a:t>
                </a:r>
                <a:r>
                  <a:rPr lang="tr-TR"/>
                  <a:t>2003 Fiyatlarıyla</a:t>
                </a:r>
                <a:r>
                  <a:rPr lang="en-US"/>
                  <a:t>)</a:t>
                </a:r>
              </a:p>
            </c:rich>
          </c:tx>
          <c:layout/>
          <c:overlay val="0"/>
        </c:title>
        <c:numFmt formatCode="General" sourceLinked="1"/>
        <c:majorTickMark val="out"/>
        <c:minorTickMark val="none"/>
        <c:tickLblPos val="nextTo"/>
        <c:crossAx val="194688896"/>
        <c:crosses val="autoZero"/>
        <c:crossBetween val="between"/>
      </c:val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BCB15B-C184-4894-9245-30036AF3E43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AFF6ECF-3428-47E6-B041-E81CB967825A}">
      <dgm:prSet phldrT="[Text]" custT="1"/>
      <dgm:spPr>
        <a:solidFill>
          <a:schemeClr val="accent1">
            <a:lumMod val="50000"/>
          </a:schemeClr>
        </a:solidFill>
      </dgm:spPr>
      <dgm:t>
        <a:bodyPr/>
        <a:lstStyle/>
        <a:p>
          <a:r>
            <a:rPr lang="tr-TR" sz="2000" b="1" dirty="0" smtClean="0">
              <a:solidFill>
                <a:schemeClr val="bg1"/>
              </a:solidFill>
            </a:rPr>
            <a:t>Dalgalanma Boyunca İşgücü Piyasalarının Yönetimi</a:t>
          </a:r>
          <a:endParaRPr lang="en-US" sz="2000" b="1" dirty="0">
            <a:solidFill>
              <a:schemeClr val="bg1"/>
            </a:solidFill>
          </a:endParaRPr>
        </a:p>
      </dgm:t>
    </dgm:pt>
    <dgm:pt modelId="{B432D0DA-6E3D-4936-8D87-7D76EB16E56F}" type="parTrans" cxnId="{599F2A00-10BE-44BE-85ED-F774DDDF2414}">
      <dgm:prSet/>
      <dgm:spPr/>
      <dgm:t>
        <a:bodyPr/>
        <a:lstStyle/>
        <a:p>
          <a:endParaRPr lang="en-US"/>
        </a:p>
      </dgm:t>
    </dgm:pt>
    <dgm:pt modelId="{BB476AB1-F639-4509-BEA2-F5DBCEDF01F9}" type="sibTrans" cxnId="{599F2A00-10BE-44BE-85ED-F774DDDF2414}">
      <dgm:prSet/>
      <dgm:spPr/>
      <dgm:t>
        <a:bodyPr/>
        <a:lstStyle/>
        <a:p>
          <a:endParaRPr lang="en-US"/>
        </a:p>
      </dgm:t>
    </dgm:pt>
    <dgm:pt modelId="{E2122800-52FB-4315-ABF9-9C086FBC7DC9}">
      <dgm:prSet phldrT="[Text]" custT="1"/>
      <dgm:spPr>
        <a:solidFill>
          <a:schemeClr val="accent1">
            <a:lumMod val="50000"/>
          </a:schemeClr>
        </a:solidFill>
      </dgm:spPr>
      <dgm:t>
        <a:bodyPr/>
        <a:lstStyle/>
        <a:p>
          <a:r>
            <a:rPr lang="tr-TR" sz="1400" dirty="0" smtClean="0"/>
            <a:t>Kriz Sonrası İyileşme</a:t>
          </a:r>
          <a:r>
            <a:rPr lang="en-US" sz="1400" dirty="0" smtClean="0"/>
            <a:t>, </a:t>
          </a:r>
          <a:r>
            <a:rPr lang="tr-TR" sz="1400" dirty="0" smtClean="0"/>
            <a:t>Yapısal Zorluklar ve </a:t>
          </a:r>
          <a:r>
            <a:rPr lang="en-US" sz="1400" dirty="0" smtClean="0"/>
            <a:t>and </a:t>
          </a:r>
          <a:r>
            <a:rPr lang="tr-TR" sz="1400" dirty="0" smtClean="0"/>
            <a:t>Çözüm politikaları</a:t>
          </a:r>
          <a:endParaRPr lang="en-US" sz="1400" dirty="0"/>
        </a:p>
      </dgm:t>
    </dgm:pt>
    <dgm:pt modelId="{187D639B-9CCD-47F1-8164-BBD2E4B1264A}" type="parTrans" cxnId="{BBF68DA0-0F5A-4912-BD38-C0C6DB21CC12}">
      <dgm:prSet/>
      <dgm:spPr/>
      <dgm:t>
        <a:bodyPr/>
        <a:lstStyle/>
        <a:p>
          <a:endParaRPr lang="en-US"/>
        </a:p>
      </dgm:t>
    </dgm:pt>
    <dgm:pt modelId="{1375FDE5-965B-4538-9BA8-D310D1C052AD}" type="sibTrans" cxnId="{BBF68DA0-0F5A-4912-BD38-C0C6DB21CC12}">
      <dgm:prSet/>
      <dgm:spPr/>
      <dgm:t>
        <a:bodyPr/>
        <a:lstStyle/>
        <a:p>
          <a:endParaRPr lang="en-US"/>
        </a:p>
      </dgm:t>
    </dgm:pt>
    <dgm:pt modelId="{02C766F1-28F4-4E6A-8293-DCE516346D5B}">
      <dgm:prSet phldrT="[Text]"/>
      <dgm:spPr>
        <a:solidFill>
          <a:schemeClr val="accent1"/>
        </a:solidFill>
      </dgm:spPr>
      <dgm:t>
        <a:bodyPr/>
        <a:lstStyle/>
        <a:p>
          <a:r>
            <a:rPr lang="tr-TR" b="1" dirty="0" smtClean="0"/>
            <a:t>Türkiye’de İyi İşler</a:t>
          </a:r>
          <a:endParaRPr lang="en-US" b="1" dirty="0"/>
        </a:p>
      </dgm:t>
    </dgm:pt>
    <dgm:pt modelId="{C3E0267D-12DF-4237-9D20-B0A7A046FDEB}" type="parTrans" cxnId="{7603C35A-C706-4847-A173-33B67725D41E}">
      <dgm:prSet/>
      <dgm:spPr/>
      <dgm:t>
        <a:bodyPr/>
        <a:lstStyle/>
        <a:p>
          <a:endParaRPr lang="en-US"/>
        </a:p>
      </dgm:t>
    </dgm:pt>
    <dgm:pt modelId="{1B263439-2F22-4A1F-9F4D-165D6F839367}" type="sibTrans" cxnId="{7603C35A-C706-4847-A173-33B67725D41E}">
      <dgm:prSet/>
      <dgm:spPr/>
      <dgm:t>
        <a:bodyPr/>
        <a:lstStyle/>
        <a:p>
          <a:endParaRPr lang="en-US"/>
        </a:p>
      </dgm:t>
    </dgm:pt>
    <dgm:pt modelId="{54EE8E87-E8B2-4994-8F4E-8080A02FCCB1}">
      <dgm:prSet phldrT="[Text]"/>
      <dgm:spPr>
        <a:solidFill>
          <a:schemeClr val="accent1"/>
        </a:solidFill>
      </dgm:spPr>
      <dgm:t>
        <a:bodyPr/>
        <a:lstStyle/>
        <a:p>
          <a:r>
            <a:rPr lang="tr-TR" dirty="0" smtClean="0"/>
            <a:t>İçerme</a:t>
          </a:r>
          <a:r>
            <a:rPr lang="en-US" dirty="0" smtClean="0"/>
            <a:t>, </a:t>
          </a:r>
          <a:r>
            <a:rPr lang="tr-TR" dirty="0" smtClean="0"/>
            <a:t>Verimlilik</a:t>
          </a:r>
          <a:r>
            <a:rPr lang="en-US" dirty="0" smtClean="0"/>
            <a:t>, </a:t>
          </a:r>
          <a:r>
            <a:rPr lang="tr-TR" dirty="0" smtClean="0"/>
            <a:t>Yaşam Standartları ve Sosyal Hareketlilik</a:t>
          </a:r>
          <a:endParaRPr lang="en-US" dirty="0"/>
        </a:p>
      </dgm:t>
    </dgm:pt>
    <dgm:pt modelId="{0BAED09D-231E-4552-8E92-9AD64DBCB6AE}" type="parTrans" cxnId="{3FF23FF7-099B-4912-A2AB-24098CE97E6B}">
      <dgm:prSet/>
      <dgm:spPr/>
      <dgm:t>
        <a:bodyPr/>
        <a:lstStyle/>
        <a:p>
          <a:endParaRPr lang="en-US"/>
        </a:p>
      </dgm:t>
    </dgm:pt>
    <dgm:pt modelId="{09497FA0-A856-424F-B859-080FC6399C13}" type="sibTrans" cxnId="{3FF23FF7-099B-4912-A2AB-24098CE97E6B}">
      <dgm:prSet/>
      <dgm:spPr/>
      <dgm:t>
        <a:bodyPr/>
        <a:lstStyle/>
        <a:p>
          <a:endParaRPr lang="en-US"/>
        </a:p>
      </dgm:t>
    </dgm:pt>
    <dgm:pt modelId="{4117BCD8-CBAD-43AF-8669-1DA7A1918CAF}">
      <dgm:prSet phldrT="[Text]" custT="1"/>
      <dgm:spPr>
        <a:solidFill>
          <a:schemeClr val="accent1"/>
        </a:solidFill>
      </dgm:spPr>
      <dgm:t>
        <a:bodyPr/>
        <a:lstStyle/>
        <a:p>
          <a:r>
            <a:rPr lang="tr-TR" sz="2000" b="1" dirty="0" smtClean="0"/>
            <a:t>Kırılgan Grupları Aktifleştirerek İyi İşlere Çekme</a:t>
          </a:r>
          <a:endParaRPr lang="en-US" sz="2000" b="1" dirty="0"/>
        </a:p>
      </dgm:t>
    </dgm:pt>
    <dgm:pt modelId="{9C3DB10E-93AF-4B20-A96E-AE12EB3B1AA9}" type="parTrans" cxnId="{FE7DD07F-813F-4D57-B9AA-6D3B0F0E15C0}">
      <dgm:prSet/>
      <dgm:spPr/>
      <dgm:t>
        <a:bodyPr/>
        <a:lstStyle/>
        <a:p>
          <a:endParaRPr lang="en-US"/>
        </a:p>
      </dgm:t>
    </dgm:pt>
    <dgm:pt modelId="{40499468-D9D8-4AC6-B59C-1A52250C9C0B}" type="sibTrans" cxnId="{FE7DD07F-813F-4D57-B9AA-6D3B0F0E15C0}">
      <dgm:prSet/>
      <dgm:spPr/>
      <dgm:t>
        <a:bodyPr/>
        <a:lstStyle/>
        <a:p>
          <a:endParaRPr lang="en-US"/>
        </a:p>
      </dgm:t>
    </dgm:pt>
    <dgm:pt modelId="{95C37892-CC99-4850-8366-821B71C71A8A}">
      <dgm:prSet phldrT="[Text]"/>
      <dgm:spPr>
        <a:solidFill>
          <a:schemeClr val="accent1"/>
        </a:solidFill>
      </dgm:spPr>
      <dgm:t>
        <a:bodyPr/>
        <a:lstStyle/>
        <a:p>
          <a:r>
            <a:rPr lang="tr-TR" sz="1600" dirty="0" smtClean="0"/>
            <a:t>İstihdam ve Aktifleştirme Stratejilerine Yönelik Engeller</a:t>
          </a:r>
          <a:endParaRPr lang="en-US" sz="1600" dirty="0"/>
        </a:p>
      </dgm:t>
    </dgm:pt>
    <dgm:pt modelId="{4F9283EB-7443-4990-8CFB-62257B8ADD95}" type="parTrans" cxnId="{0B2A26CC-6B35-41DB-8180-D4F0D8B8AB44}">
      <dgm:prSet/>
      <dgm:spPr/>
      <dgm:t>
        <a:bodyPr/>
        <a:lstStyle/>
        <a:p>
          <a:endParaRPr lang="en-US"/>
        </a:p>
      </dgm:t>
    </dgm:pt>
    <dgm:pt modelId="{C759B5D9-90D7-4532-AD33-4253B688B970}" type="sibTrans" cxnId="{0B2A26CC-6B35-41DB-8180-D4F0D8B8AB44}">
      <dgm:prSet/>
      <dgm:spPr/>
      <dgm:t>
        <a:bodyPr/>
        <a:lstStyle/>
        <a:p>
          <a:endParaRPr lang="en-US"/>
        </a:p>
      </dgm:t>
    </dgm:pt>
    <dgm:pt modelId="{4FFBFC20-D930-4B56-84CC-149FCC23ED72}">
      <dgm:prSet phldrT="[Text]"/>
      <dgm:spPr>
        <a:solidFill>
          <a:schemeClr val="accent1">
            <a:lumMod val="60000"/>
            <a:lumOff val="40000"/>
          </a:schemeClr>
        </a:solidFill>
      </dgm:spPr>
      <dgm:t>
        <a:bodyPr/>
        <a:lstStyle/>
        <a:p>
          <a:r>
            <a:rPr lang="tr-TR" b="1" dirty="0" smtClean="0"/>
            <a:t>İyi İşlerin Yaratılması</a:t>
          </a:r>
          <a:endParaRPr lang="en-US" b="1" dirty="0"/>
        </a:p>
      </dgm:t>
    </dgm:pt>
    <dgm:pt modelId="{119C440C-7925-4290-B35F-8C59C0106412}" type="parTrans" cxnId="{C145F9CD-16C9-46C1-BA56-19B5AC58D1A2}">
      <dgm:prSet/>
      <dgm:spPr/>
      <dgm:t>
        <a:bodyPr/>
        <a:lstStyle/>
        <a:p>
          <a:endParaRPr lang="en-US"/>
        </a:p>
      </dgm:t>
    </dgm:pt>
    <dgm:pt modelId="{4F62BC01-6B9A-49E2-8829-88633DB5B500}" type="sibTrans" cxnId="{C145F9CD-16C9-46C1-BA56-19B5AC58D1A2}">
      <dgm:prSet/>
      <dgm:spPr/>
      <dgm:t>
        <a:bodyPr/>
        <a:lstStyle/>
        <a:p>
          <a:endParaRPr lang="en-US"/>
        </a:p>
      </dgm:t>
    </dgm:pt>
    <dgm:pt modelId="{1230C93E-BB45-43FF-ADF2-BA6A29997C7F}">
      <dgm:prSet phldrT="[Text]"/>
      <dgm:spPr>
        <a:solidFill>
          <a:schemeClr val="accent1">
            <a:lumMod val="60000"/>
            <a:lumOff val="40000"/>
          </a:schemeClr>
        </a:solidFill>
      </dgm:spPr>
      <dgm:t>
        <a:bodyPr/>
        <a:lstStyle/>
        <a:p>
          <a:r>
            <a:rPr lang="tr-TR" dirty="0" smtClean="0"/>
            <a:t>Nasıl ve Hangi Alanlarda İyi İşlerin Yaratılması</a:t>
          </a:r>
          <a:endParaRPr lang="en-US" dirty="0"/>
        </a:p>
      </dgm:t>
    </dgm:pt>
    <dgm:pt modelId="{E8237D08-DB4B-4569-9FE7-D46421DF6194}" type="sibTrans" cxnId="{BAECB6CF-58C7-4E38-8935-D5F6BED039BF}">
      <dgm:prSet/>
      <dgm:spPr/>
      <dgm:t>
        <a:bodyPr/>
        <a:lstStyle/>
        <a:p>
          <a:endParaRPr lang="en-US"/>
        </a:p>
      </dgm:t>
    </dgm:pt>
    <dgm:pt modelId="{B72FE922-16B3-4FC2-A7BD-0A5139925C40}" type="parTrans" cxnId="{BAECB6CF-58C7-4E38-8935-D5F6BED039BF}">
      <dgm:prSet/>
      <dgm:spPr/>
      <dgm:t>
        <a:bodyPr/>
        <a:lstStyle/>
        <a:p>
          <a:endParaRPr lang="en-US"/>
        </a:p>
      </dgm:t>
    </dgm:pt>
    <dgm:pt modelId="{489861A1-40A7-48DF-A045-66B5B5A126A1}" type="pres">
      <dgm:prSet presAssocID="{39BCB15B-C184-4894-9245-30036AF3E430}" presName="outerComposite" presStyleCnt="0">
        <dgm:presLayoutVars>
          <dgm:chMax val="5"/>
          <dgm:dir/>
          <dgm:resizeHandles val="exact"/>
        </dgm:presLayoutVars>
      </dgm:prSet>
      <dgm:spPr/>
      <dgm:t>
        <a:bodyPr/>
        <a:lstStyle/>
        <a:p>
          <a:endParaRPr lang="en-US"/>
        </a:p>
      </dgm:t>
    </dgm:pt>
    <dgm:pt modelId="{86B92F17-5924-487E-B3B8-16DE6384817D}" type="pres">
      <dgm:prSet presAssocID="{39BCB15B-C184-4894-9245-30036AF3E430}" presName="dummyMaxCanvas" presStyleCnt="0">
        <dgm:presLayoutVars/>
      </dgm:prSet>
      <dgm:spPr/>
    </dgm:pt>
    <dgm:pt modelId="{47184D46-D852-40C3-A439-8DEBD67D9934}" type="pres">
      <dgm:prSet presAssocID="{39BCB15B-C184-4894-9245-30036AF3E430}" presName="FourNodes_1" presStyleLbl="node1" presStyleIdx="0" presStyleCnt="4" custScaleX="106064" custLinFactNeighborX="2831" custLinFactNeighborY="1188">
        <dgm:presLayoutVars>
          <dgm:bulletEnabled val="1"/>
        </dgm:presLayoutVars>
      </dgm:prSet>
      <dgm:spPr/>
      <dgm:t>
        <a:bodyPr/>
        <a:lstStyle/>
        <a:p>
          <a:endParaRPr lang="en-US"/>
        </a:p>
      </dgm:t>
    </dgm:pt>
    <dgm:pt modelId="{A7C3EE1F-D157-4A9C-B025-FB9BFFE25B7B}" type="pres">
      <dgm:prSet presAssocID="{39BCB15B-C184-4894-9245-30036AF3E430}" presName="FourNodes_2" presStyleLbl="node1" presStyleIdx="1" presStyleCnt="4">
        <dgm:presLayoutVars>
          <dgm:bulletEnabled val="1"/>
        </dgm:presLayoutVars>
      </dgm:prSet>
      <dgm:spPr/>
      <dgm:t>
        <a:bodyPr/>
        <a:lstStyle/>
        <a:p>
          <a:endParaRPr lang="en-US"/>
        </a:p>
      </dgm:t>
    </dgm:pt>
    <dgm:pt modelId="{A9A863D2-10FE-4199-B30A-ACC3F52572C2}" type="pres">
      <dgm:prSet presAssocID="{39BCB15B-C184-4894-9245-30036AF3E430}" presName="FourNodes_3" presStyleLbl="node1" presStyleIdx="2" presStyleCnt="4">
        <dgm:presLayoutVars>
          <dgm:bulletEnabled val="1"/>
        </dgm:presLayoutVars>
      </dgm:prSet>
      <dgm:spPr/>
      <dgm:t>
        <a:bodyPr/>
        <a:lstStyle/>
        <a:p>
          <a:endParaRPr lang="en-US"/>
        </a:p>
      </dgm:t>
    </dgm:pt>
    <dgm:pt modelId="{BDA2B258-4DD0-4190-9449-63477728E2F6}" type="pres">
      <dgm:prSet presAssocID="{39BCB15B-C184-4894-9245-30036AF3E430}" presName="FourNodes_4" presStyleLbl="node1" presStyleIdx="3" presStyleCnt="4">
        <dgm:presLayoutVars>
          <dgm:bulletEnabled val="1"/>
        </dgm:presLayoutVars>
      </dgm:prSet>
      <dgm:spPr/>
      <dgm:t>
        <a:bodyPr/>
        <a:lstStyle/>
        <a:p>
          <a:endParaRPr lang="en-US"/>
        </a:p>
      </dgm:t>
    </dgm:pt>
    <dgm:pt modelId="{9406044C-B41D-45E2-8F0A-903E65A199AC}" type="pres">
      <dgm:prSet presAssocID="{39BCB15B-C184-4894-9245-30036AF3E430}" presName="FourConn_1-2" presStyleLbl="fgAccFollowNode1" presStyleIdx="0" presStyleCnt="3">
        <dgm:presLayoutVars>
          <dgm:bulletEnabled val="1"/>
        </dgm:presLayoutVars>
      </dgm:prSet>
      <dgm:spPr/>
      <dgm:t>
        <a:bodyPr/>
        <a:lstStyle/>
        <a:p>
          <a:endParaRPr lang="en-US"/>
        </a:p>
      </dgm:t>
    </dgm:pt>
    <dgm:pt modelId="{EDE29E40-F91A-4198-A1C2-1F54D8E83C5A}" type="pres">
      <dgm:prSet presAssocID="{39BCB15B-C184-4894-9245-30036AF3E430}" presName="FourConn_2-3" presStyleLbl="fgAccFollowNode1" presStyleIdx="1" presStyleCnt="3">
        <dgm:presLayoutVars>
          <dgm:bulletEnabled val="1"/>
        </dgm:presLayoutVars>
      </dgm:prSet>
      <dgm:spPr/>
      <dgm:t>
        <a:bodyPr/>
        <a:lstStyle/>
        <a:p>
          <a:endParaRPr lang="en-US"/>
        </a:p>
      </dgm:t>
    </dgm:pt>
    <dgm:pt modelId="{57705264-8A4C-42F9-B2CA-2CABBE87373C}" type="pres">
      <dgm:prSet presAssocID="{39BCB15B-C184-4894-9245-30036AF3E430}" presName="FourConn_3-4" presStyleLbl="fgAccFollowNode1" presStyleIdx="2" presStyleCnt="3">
        <dgm:presLayoutVars>
          <dgm:bulletEnabled val="1"/>
        </dgm:presLayoutVars>
      </dgm:prSet>
      <dgm:spPr/>
      <dgm:t>
        <a:bodyPr/>
        <a:lstStyle/>
        <a:p>
          <a:endParaRPr lang="en-US"/>
        </a:p>
      </dgm:t>
    </dgm:pt>
    <dgm:pt modelId="{A54EE15E-22ED-434A-9710-6CE09E17CDD9}" type="pres">
      <dgm:prSet presAssocID="{39BCB15B-C184-4894-9245-30036AF3E430}" presName="FourNodes_1_text" presStyleLbl="node1" presStyleIdx="3" presStyleCnt="4">
        <dgm:presLayoutVars>
          <dgm:bulletEnabled val="1"/>
        </dgm:presLayoutVars>
      </dgm:prSet>
      <dgm:spPr/>
      <dgm:t>
        <a:bodyPr/>
        <a:lstStyle/>
        <a:p>
          <a:endParaRPr lang="en-US"/>
        </a:p>
      </dgm:t>
    </dgm:pt>
    <dgm:pt modelId="{1969B3E5-BA79-4F9D-A2DA-449A7DDC9E84}" type="pres">
      <dgm:prSet presAssocID="{39BCB15B-C184-4894-9245-30036AF3E430}" presName="FourNodes_2_text" presStyleLbl="node1" presStyleIdx="3" presStyleCnt="4">
        <dgm:presLayoutVars>
          <dgm:bulletEnabled val="1"/>
        </dgm:presLayoutVars>
      </dgm:prSet>
      <dgm:spPr/>
      <dgm:t>
        <a:bodyPr/>
        <a:lstStyle/>
        <a:p>
          <a:endParaRPr lang="en-US"/>
        </a:p>
      </dgm:t>
    </dgm:pt>
    <dgm:pt modelId="{EF79B925-38C0-410E-9F34-08EF524AE2FD}" type="pres">
      <dgm:prSet presAssocID="{39BCB15B-C184-4894-9245-30036AF3E430}" presName="FourNodes_3_text" presStyleLbl="node1" presStyleIdx="3" presStyleCnt="4">
        <dgm:presLayoutVars>
          <dgm:bulletEnabled val="1"/>
        </dgm:presLayoutVars>
      </dgm:prSet>
      <dgm:spPr/>
      <dgm:t>
        <a:bodyPr/>
        <a:lstStyle/>
        <a:p>
          <a:endParaRPr lang="en-US"/>
        </a:p>
      </dgm:t>
    </dgm:pt>
    <dgm:pt modelId="{643F2A8F-F26B-48CC-A946-DE8AF358FE0D}" type="pres">
      <dgm:prSet presAssocID="{39BCB15B-C184-4894-9245-30036AF3E430}" presName="FourNodes_4_text" presStyleLbl="node1" presStyleIdx="3" presStyleCnt="4">
        <dgm:presLayoutVars>
          <dgm:bulletEnabled val="1"/>
        </dgm:presLayoutVars>
      </dgm:prSet>
      <dgm:spPr/>
      <dgm:t>
        <a:bodyPr/>
        <a:lstStyle/>
        <a:p>
          <a:endParaRPr lang="en-US"/>
        </a:p>
      </dgm:t>
    </dgm:pt>
  </dgm:ptLst>
  <dgm:cxnLst>
    <dgm:cxn modelId="{BAECB6CF-58C7-4E38-8935-D5F6BED039BF}" srcId="{4FFBFC20-D930-4B56-84CC-149FCC23ED72}" destId="{1230C93E-BB45-43FF-ADF2-BA6A29997C7F}" srcOrd="0" destOrd="0" parTransId="{B72FE922-16B3-4FC2-A7BD-0A5139925C40}" sibTransId="{E8237D08-DB4B-4569-9FE7-D46421DF6194}"/>
    <dgm:cxn modelId="{A7BB4A8A-554C-4ED0-B1EA-092D240E8B40}" type="presOf" srcId="{1230C93E-BB45-43FF-ADF2-BA6A29997C7F}" destId="{643F2A8F-F26B-48CC-A946-DE8AF358FE0D}" srcOrd="1" destOrd="1" presId="urn:microsoft.com/office/officeart/2005/8/layout/vProcess5"/>
    <dgm:cxn modelId="{016D3835-014D-41A8-A9BD-480C044BD933}" type="presOf" srcId="{E2122800-52FB-4315-ABF9-9C086FBC7DC9}" destId="{47184D46-D852-40C3-A439-8DEBD67D9934}" srcOrd="0" destOrd="1" presId="urn:microsoft.com/office/officeart/2005/8/layout/vProcess5"/>
    <dgm:cxn modelId="{AC96895B-A89C-4768-8418-3531A45A4822}" type="presOf" srcId="{4117BCD8-CBAD-43AF-8669-1DA7A1918CAF}" destId="{A9A863D2-10FE-4199-B30A-ACC3F52572C2}" srcOrd="0" destOrd="0" presId="urn:microsoft.com/office/officeart/2005/8/layout/vProcess5"/>
    <dgm:cxn modelId="{B420DF75-32B2-49CC-AB33-28155774FFC1}" type="presOf" srcId="{4FFBFC20-D930-4B56-84CC-149FCC23ED72}" destId="{643F2A8F-F26B-48CC-A946-DE8AF358FE0D}" srcOrd="1" destOrd="0" presId="urn:microsoft.com/office/officeart/2005/8/layout/vProcess5"/>
    <dgm:cxn modelId="{9F9A53AE-9A9D-4322-9CBD-1BB540A89F09}" type="presOf" srcId="{02C766F1-28F4-4E6A-8293-DCE516346D5B}" destId="{A7C3EE1F-D157-4A9C-B025-FB9BFFE25B7B}" srcOrd="0" destOrd="0" presId="urn:microsoft.com/office/officeart/2005/8/layout/vProcess5"/>
    <dgm:cxn modelId="{33C825BB-103A-437F-B5F2-74E1F4265FA3}" type="presOf" srcId="{1B263439-2F22-4A1F-9F4D-165D6F839367}" destId="{EDE29E40-F91A-4198-A1C2-1F54D8E83C5A}" srcOrd="0" destOrd="0" presId="urn:microsoft.com/office/officeart/2005/8/layout/vProcess5"/>
    <dgm:cxn modelId="{DC5F4ABA-235A-4106-917C-C8B2B8A6D40F}" type="presOf" srcId="{39BCB15B-C184-4894-9245-30036AF3E430}" destId="{489861A1-40A7-48DF-A045-66B5B5A126A1}" srcOrd="0" destOrd="0" presId="urn:microsoft.com/office/officeart/2005/8/layout/vProcess5"/>
    <dgm:cxn modelId="{C145F9CD-16C9-46C1-BA56-19B5AC58D1A2}" srcId="{39BCB15B-C184-4894-9245-30036AF3E430}" destId="{4FFBFC20-D930-4B56-84CC-149FCC23ED72}" srcOrd="3" destOrd="0" parTransId="{119C440C-7925-4290-B35F-8C59C0106412}" sibTransId="{4F62BC01-6B9A-49E2-8829-88633DB5B500}"/>
    <dgm:cxn modelId="{F51145BE-8D54-4E08-B92E-E41EA881C3EB}" type="presOf" srcId="{95C37892-CC99-4850-8366-821B71C71A8A}" destId="{EF79B925-38C0-410E-9F34-08EF524AE2FD}" srcOrd="1" destOrd="1" presId="urn:microsoft.com/office/officeart/2005/8/layout/vProcess5"/>
    <dgm:cxn modelId="{3FF23FF7-099B-4912-A2AB-24098CE97E6B}" srcId="{02C766F1-28F4-4E6A-8293-DCE516346D5B}" destId="{54EE8E87-E8B2-4994-8F4E-8080A02FCCB1}" srcOrd="0" destOrd="0" parTransId="{0BAED09D-231E-4552-8E92-9AD64DBCB6AE}" sibTransId="{09497FA0-A856-424F-B859-080FC6399C13}"/>
    <dgm:cxn modelId="{7B36B5D1-F350-4143-8383-FA7CF437CADB}" type="presOf" srcId="{4FFBFC20-D930-4B56-84CC-149FCC23ED72}" destId="{BDA2B258-4DD0-4190-9449-63477728E2F6}" srcOrd="0" destOrd="0" presId="urn:microsoft.com/office/officeart/2005/8/layout/vProcess5"/>
    <dgm:cxn modelId="{4DCC1742-7C05-47E1-9636-F9402EE1DF82}" type="presOf" srcId="{54EE8E87-E8B2-4994-8F4E-8080A02FCCB1}" destId="{1969B3E5-BA79-4F9D-A2DA-449A7DDC9E84}" srcOrd="1" destOrd="1" presId="urn:microsoft.com/office/officeart/2005/8/layout/vProcess5"/>
    <dgm:cxn modelId="{088176D0-5A23-43F7-9D0F-46E0E0499C22}" type="presOf" srcId="{1230C93E-BB45-43FF-ADF2-BA6A29997C7F}" destId="{BDA2B258-4DD0-4190-9449-63477728E2F6}" srcOrd="0" destOrd="1" presId="urn:microsoft.com/office/officeart/2005/8/layout/vProcess5"/>
    <dgm:cxn modelId="{FF34ECD1-79D7-46F9-B735-4784E2A24726}" type="presOf" srcId="{54EE8E87-E8B2-4994-8F4E-8080A02FCCB1}" destId="{A7C3EE1F-D157-4A9C-B025-FB9BFFE25B7B}" srcOrd="0" destOrd="1" presId="urn:microsoft.com/office/officeart/2005/8/layout/vProcess5"/>
    <dgm:cxn modelId="{4EC063BB-C78D-487E-A7EF-F2603F618E01}" type="presOf" srcId="{4117BCD8-CBAD-43AF-8669-1DA7A1918CAF}" destId="{EF79B925-38C0-410E-9F34-08EF524AE2FD}" srcOrd="1" destOrd="0" presId="urn:microsoft.com/office/officeart/2005/8/layout/vProcess5"/>
    <dgm:cxn modelId="{3EF40ED5-0C42-4D4A-9C9A-7A6FEAA20522}" type="presOf" srcId="{95C37892-CC99-4850-8366-821B71C71A8A}" destId="{A9A863D2-10FE-4199-B30A-ACC3F52572C2}" srcOrd="0" destOrd="1" presId="urn:microsoft.com/office/officeart/2005/8/layout/vProcess5"/>
    <dgm:cxn modelId="{FE7DD07F-813F-4D57-B9AA-6D3B0F0E15C0}" srcId="{39BCB15B-C184-4894-9245-30036AF3E430}" destId="{4117BCD8-CBAD-43AF-8669-1DA7A1918CAF}" srcOrd="2" destOrd="0" parTransId="{9C3DB10E-93AF-4B20-A96E-AE12EB3B1AA9}" sibTransId="{40499468-D9D8-4AC6-B59C-1A52250C9C0B}"/>
    <dgm:cxn modelId="{2ACD3D30-A6F4-4775-BBC0-D6E7C977043C}" type="presOf" srcId="{40499468-D9D8-4AC6-B59C-1A52250C9C0B}" destId="{57705264-8A4C-42F9-B2CA-2CABBE87373C}" srcOrd="0" destOrd="0" presId="urn:microsoft.com/office/officeart/2005/8/layout/vProcess5"/>
    <dgm:cxn modelId="{0B2A26CC-6B35-41DB-8180-D4F0D8B8AB44}" srcId="{4117BCD8-CBAD-43AF-8669-1DA7A1918CAF}" destId="{95C37892-CC99-4850-8366-821B71C71A8A}" srcOrd="0" destOrd="0" parTransId="{4F9283EB-7443-4990-8CFB-62257B8ADD95}" sibTransId="{C759B5D9-90D7-4532-AD33-4253B688B970}"/>
    <dgm:cxn modelId="{0307F719-1CE3-4742-A7E0-6671C1E212FF}" type="presOf" srcId="{BB476AB1-F639-4509-BEA2-F5DBCEDF01F9}" destId="{9406044C-B41D-45E2-8F0A-903E65A199AC}" srcOrd="0" destOrd="0" presId="urn:microsoft.com/office/officeart/2005/8/layout/vProcess5"/>
    <dgm:cxn modelId="{AA994F6D-02F6-4D3A-9CB1-0C4169F6B16E}" type="presOf" srcId="{6AFF6ECF-3428-47E6-B041-E81CB967825A}" destId="{A54EE15E-22ED-434A-9710-6CE09E17CDD9}" srcOrd="1" destOrd="0" presId="urn:microsoft.com/office/officeart/2005/8/layout/vProcess5"/>
    <dgm:cxn modelId="{BBF68DA0-0F5A-4912-BD38-C0C6DB21CC12}" srcId="{6AFF6ECF-3428-47E6-B041-E81CB967825A}" destId="{E2122800-52FB-4315-ABF9-9C086FBC7DC9}" srcOrd="0" destOrd="0" parTransId="{187D639B-9CCD-47F1-8164-BBD2E4B1264A}" sibTransId="{1375FDE5-965B-4538-9BA8-D310D1C052AD}"/>
    <dgm:cxn modelId="{599F2A00-10BE-44BE-85ED-F774DDDF2414}" srcId="{39BCB15B-C184-4894-9245-30036AF3E430}" destId="{6AFF6ECF-3428-47E6-B041-E81CB967825A}" srcOrd="0" destOrd="0" parTransId="{B432D0DA-6E3D-4936-8D87-7D76EB16E56F}" sibTransId="{BB476AB1-F639-4509-BEA2-F5DBCEDF01F9}"/>
    <dgm:cxn modelId="{3543A53A-BBC4-4784-8D6D-28CFE726B900}" type="presOf" srcId="{E2122800-52FB-4315-ABF9-9C086FBC7DC9}" destId="{A54EE15E-22ED-434A-9710-6CE09E17CDD9}" srcOrd="1" destOrd="1" presId="urn:microsoft.com/office/officeart/2005/8/layout/vProcess5"/>
    <dgm:cxn modelId="{7603C35A-C706-4847-A173-33B67725D41E}" srcId="{39BCB15B-C184-4894-9245-30036AF3E430}" destId="{02C766F1-28F4-4E6A-8293-DCE516346D5B}" srcOrd="1" destOrd="0" parTransId="{C3E0267D-12DF-4237-9D20-B0A7A046FDEB}" sibTransId="{1B263439-2F22-4A1F-9F4D-165D6F839367}"/>
    <dgm:cxn modelId="{5B34B726-BFCD-4D52-AE16-466B63472EB5}" type="presOf" srcId="{02C766F1-28F4-4E6A-8293-DCE516346D5B}" destId="{1969B3E5-BA79-4F9D-A2DA-449A7DDC9E84}" srcOrd="1" destOrd="0" presId="urn:microsoft.com/office/officeart/2005/8/layout/vProcess5"/>
    <dgm:cxn modelId="{A3A9CAEB-43D3-4014-8083-23A8496EF3D9}" type="presOf" srcId="{6AFF6ECF-3428-47E6-B041-E81CB967825A}" destId="{47184D46-D852-40C3-A439-8DEBD67D9934}" srcOrd="0" destOrd="0" presId="urn:microsoft.com/office/officeart/2005/8/layout/vProcess5"/>
    <dgm:cxn modelId="{1366BD94-0D36-4FCB-B4D7-F367EC33A23B}" type="presParOf" srcId="{489861A1-40A7-48DF-A045-66B5B5A126A1}" destId="{86B92F17-5924-487E-B3B8-16DE6384817D}" srcOrd="0" destOrd="0" presId="urn:microsoft.com/office/officeart/2005/8/layout/vProcess5"/>
    <dgm:cxn modelId="{B7FFCFBF-0E75-4445-A8B0-6A0FE7A038D4}" type="presParOf" srcId="{489861A1-40A7-48DF-A045-66B5B5A126A1}" destId="{47184D46-D852-40C3-A439-8DEBD67D9934}" srcOrd="1" destOrd="0" presId="urn:microsoft.com/office/officeart/2005/8/layout/vProcess5"/>
    <dgm:cxn modelId="{7BF53E5D-4E1C-4010-8385-39B314EFA7A8}" type="presParOf" srcId="{489861A1-40A7-48DF-A045-66B5B5A126A1}" destId="{A7C3EE1F-D157-4A9C-B025-FB9BFFE25B7B}" srcOrd="2" destOrd="0" presId="urn:microsoft.com/office/officeart/2005/8/layout/vProcess5"/>
    <dgm:cxn modelId="{009ACA1A-DB35-4EEB-96A4-425AD40725BF}" type="presParOf" srcId="{489861A1-40A7-48DF-A045-66B5B5A126A1}" destId="{A9A863D2-10FE-4199-B30A-ACC3F52572C2}" srcOrd="3" destOrd="0" presId="urn:microsoft.com/office/officeart/2005/8/layout/vProcess5"/>
    <dgm:cxn modelId="{15846B5C-CE6D-4F5A-9218-2C60DAEF27B1}" type="presParOf" srcId="{489861A1-40A7-48DF-A045-66B5B5A126A1}" destId="{BDA2B258-4DD0-4190-9449-63477728E2F6}" srcOrd="4" destOrd="0" presId="urn:microsoft.com/office/officeart/2005/8/layout/vProcess5"/>
    <dgm:cxn modelId="{9D5AEB14-1A30-4B76-82BD-7FE6C5176E5B}" type="presParOf" srcId="{489861A1-40A7-48DF-A045-66B5B5A126A1}" destId="{9406044C-B41D-45E2-8F0A-903E65A199AC}" srcOrd="5" destOrd="0" presId="urn:microsoft.com/office/officeart/2005/8/layout/vProcess5"/>
    <dgm:cxn modelId="{2C066057-7BCB-4149-9126-BE203CAEA849}" type="presParOf" srcId="{489861A1-40A7-48DF-A045-66B5B5A126A1}" destId="{EDE29E40-F91A-4198-A1C2-1F54D8E83C5A}" srcOrd="6" destOrd="0" presId="urn:microsoft.com/office/officeart/2005/8/layout/vProcess5"/>
    <dgm:cxn modelId="{6B6CA195-420C-4620-8052-D54D5E24F033}" type="presParOf" srcId="{489861A1-40A7-48DF-A045-66B5B5A126A1}" destId="{57705264-8A4C-42F9-B2CA-2CABBE87373C}" srcOrd="7" destOrd="0" presId="urn:microsoft.com/office/officeart/2005/8/layout/vProcess5"/>
    <dgm:cxn modelId="{BFD90A49-97F6-4913-8C30-816F189055E2}" type="presParOf" srcId="{489861A1-40A7-48DF-A045-66B5B5A126A1}" destId="{A54EE15E-22ED-434A-9710-6CE09E17CDD9}" srcOrd="8" destOrd="0" presId="urn:microsoft.com/office/officeart/2005/8/layout/vProcess5"/>
    <dgm:cxn modelId="{D81B03B4-EB50-4F86-A725-C51709296850}" type="presParOf" srcId="{489861A1-40A7-48DF-A045-66B5B5A126A1}" destId="{1969B3E5-BA79-4F9D-A2DA-449A7DDC9E84}" srcOrd="9" destOrd="0" presId="urn:microsoft.com/office/officeart/2005/8/layout/vProcess5"/>
    <dgm:cxn modelId="{692BC63C-1A00-4881-8399-D2DB766E721B}" type="presParOf" srcId="{489861A1-40A7-48DF-A045-66B5B5A126A1}" destId="{EF79B925-38C0-410E-9F34-08EF524AE2FD}" srcOrd="10" destOrd="0" presId="urn:microsoft.com/office/officeart/2005/8/layout/vProcess5"/>
    <dgm:cxn modelId="{FBAD8A12-0BC4-4DE2-BC61-D56A5A5BE879}" type="presParOf" srcId="{489861A1-40A7-48DF-A045-66B5B5A126A1}" destId="{643F2A8F-F26B-48CC-A946-DE8AF358FE0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84D46-D852-40C3-A439-8DEBD67D9934}">
      <dsp:nvSpPr>
        <dsp:cNvPr id="0" name=""/>
        <dsp:cNvSpPr/>
      </dsp:nvSpPr>
      <dsp:spPr>
        <a:xfrm>
          <a:off x="86575" y="11829"/>
          <a:ext cx="6982914" cy="995711"/>
        </a:xfrm>
        <a:prstGeom prst="roundRect">
          <a:avLst>
            <a:gd name="adj" fmla="val 10000"/>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smtClean="0">
              <a:solidFill>
                <a:schemeClr val="bg1"/>
              </a:solidFill>
            </a:rPr>
            <a:t>Dalgalanma Boyunca İşgücü Piyasalarının Yönetimi</a:t>
          </a:r>
          <a:endParaRPr lang="en-US" sz="2000" b="1" kern="1200" dirty="0">
            <a:solidFill>
              <a:schemeClr val="bg1"/>
            </a:solidFill>
          </a:endParaRPr>
        </a:p>
        <a:p>
          <a:pPr marL="114300" lvl="1" indent="-114300" algn="l" defTabSz="622300">
            <a:lnSpc>
              <a:spcPct val="90000"/>
            </a:lnSpc>
            <a:spcBef>
              <a:spcPct val="0"/>
            </a:spcBef>
            <a:spcAft>
              <a:spcPct val="15000"/>
            </a:spcAft>
            <a:buChar char="••"/>
          </a:pPr>
          <a:r>
            <a:rPr lang="tr-TR" sz="1400" kern="1200" dirty="0" smtClean="0"/>
            <a:t>Kriz Sonrası İyileşme</a:t>
          </a:r>
          <a:r>
            <a:rPr lang="en-US" sz="1400" kern="1200" dirty="0" smtClean="0"/>
            <a:t>, </a:t>
          </a:r>
          <a:r>
            <a:rPr lang="tr-TR" sz="1400" kern="1200" dirty="0" smtClean="0"/>
            <a:t>Yapısal Zorluklar ve </a:t>
          </a:r>
          <a:r>
            <a:rPr lang="en-US" sz="1400" kern="1200" dirty="0" smtClean="0"/>
            <a:t>and </a:t>
          </a:r>
          <a:r>
            <a:rPr lang="tr-TR" sz="1400" kern="1200" dirty="0" smtClean="0"/>
            <a:t>Çözüm politikaları</a:t>
          </a:r>
          <a:endParaRPr lang="en-US" sz="1400" kern="1200" dirty="0"/>
        </a:p>
      </dsp:txBody>
      <dsp:txXfrm>
        <a:off x="115738" y="40992"/>
        <a:ext cx="5757606" cy="937385"/>
      </dsp:txXfrm>
    </dsp:sp>
    <dsp:sp modelId="{A7C3EE1F-D157-4A9C-B025-FB9BFFE25B7B}">
      <dsp:nvSpPr>
        <dsp:cNvPr id="0" name=""/>
        <dsp:cNvSpPr/>
      </dsp:nvSpPr>
      <dsp:spPr>
        <a:xfrm>
          <a:off x="651191" y="1176750"/>
          <a:ext cx="6583679" cy="99571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b="1" kern="1200" dirty="0" smtClean="0"/>
            <a:t>Türkiye’de İyi İşler</a:t>
          </a:r>
          <a:endParaRPr lang="en-US" sz="2100" b="1" kern="1200" dirty="0"/>
        </a:p>
        <a:p>
          <a:pPr marL="171450" lvl="1" indent="-171450" algn="l" defTabSz="711200">
            <a:lnSpc>
              <a:spcPct val="90000"/>
            </a:lnSpc>
            <a:spcBef>
              <a:spcPct val="0"/>
            </a:spcBef>
            <a:spcAft>
              <a:spcPct val="15000"/>
            </a:spcAft>
            <a:buChar char="••"/>
          </a:pPr>
          <a:r>
            <a:rPr lang="tr-TR" sz="1600" kern="1200" dirty="0" smtClean="0"/>
            <a:t>İçerme</a:t>
          </a:r>
          <a:r>
            <a:rPr lang="en-US" sz="1600" kern="1200" dirty="0" smtClean="0"/>
            <a:t>, </a:t>
          </a:r>
          <a:r>
            <a:rPr lang="tr-TR" sz="1600" kern="1200" dirty="0" smtClean="0"/>
            <a:t>Verimlilik</a:t>
          </a:r>
          <a:r>
            <a:rPr lang="en-US" sz="1600" kern="1200" dirty="0" smtClean="0"/>
            <a:t>, </a:t>
          </a:r>
          <a:r>
            <a:rPr lang="tr-TR" sz="1600" kern="1200" dirty="0" smtClean="0"/>
            <a:t>Yaşam Standartları ve Sosyal Hareketlilik</a:t>
          </a:r>
          <a:endParaRPr lang="en-US" sz="1600" kern="1200" dirty="0"/>
        </a:p>
      </dsp:txBody>
      <dsp:txXfrm>
        <a:off x="680354" y="1205913"/>
        <a:ext cx="5326758" cy="937385"/>
      </dsp:txXfrm>
    </dsp:sp>
    <dsp:sp modelId="{A9A863D2-10FE-4199-B30A-ACC3F52572C2}">
      <dsp:nvSpPr>
        <dsp:cNvPr id="0" name=""/>
        <dsp:cNvSpPr/>
      </dsp:nvSpPr>
      <dsp:spPr>
        <a:xfrm>
          <a:off x="1194345" y="2353500"/>
          <a:ext cx="6583679" cy="995711"/>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b="1" kern="1200" dirty="0" smtClean="0"/>
            <a:t>Kırılgan Grupları Aktifleştirerek İyi İşlere Çekme</a:t>
          </a:r>
          <a:endParaRPr lang="en-US" sz="2000" b="1" kern="1200" dirty="0"/>
        </a:p>
        <a:p>
          <a:pPr marL="171450" lvl="1" indent="-171450" algn="l" defTabSz="711200">
            <a:lnSpc>
              <a:spcPct val="90000"/>
            </a:lnSpc>
            <a:spcBef>
              <a:spcPct val="0"/>
            </a:spcBef>
            <a:spcAft>
              <a:spcPct val="15000"/>
            </a:spcAft>
            <a:buChar char="••"/>
          </a:pPr>
          <a:r>
            <a:rPr lang="tr-TR" sz="1600" kern="1200" dirty="0" smtClean="0"/>
            <a:t>İstihdam ve Aktifleştirme Stratejilerine Yönelik Engeller</a:t>
          </a:r>
          <a:endParaRPr lang="en-US" sz="1600" kern="1200" dirty="0"/>
        </a:p>
      </dsp:txBody>
      <dsp:txXfrm>
        <a:off x="1223508" y="2382663"/>
        <a:ext cx="5334987" cy="937385"/>
      </dsp:txXfrm>
    </dsp:sp>
    <dsp:sp modelId="{BDA2B258-4DD0-4190-9449-63477728E2F6}">
      <dsp:nvSpPr>
        <dsp:cNvPr id="0" name=""/>
        <dsp:cNvSpPr/>
      </dsp:nvSpPr>
      <dsp:spPr>
        <a:xfrm>
          <a:off x="1745728" y="3530251"/>
          <a:ext cx="6583679" cy="995711"/>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b="1" kern="1200" dirty="0" smtClean="0"/>
            <a:t>İyi İşlerin Yaratılması</a:t>
          </a:r>
          <a:endParaRPr lang="en-US" sz="2100" b="1" kern="1200" dirty="0"/>
        </a:p>
        <a:p>
          <a:pPr marL="171450" lvl="1" indent="-171450" algn="l" defTabSz="711200">
            <a:lnSpc>
              <a:spcPct val="90000"/>
            </a:lnSpc>
            <a:spcBef>
              <a:spcPct val="0"/>
            </a:spcBef>
            <a:spcAft>
              <a:spcPct val="15000"/>
            </a:spcAft>
            <a:buChar char="••"/>
          </a:pPr>
          <a:r>
            <a:rPr lang="tr-TR" sz="1600" kern="1200" dirty="0" smtClean="0"/>
            <a:t>Nasıl ve Hangi Alanlarda İyi İşlerin Yaratılması</a:t>
          </a:r>
          <a:endParaRPr lang="en-US" sz="1600" kern="1200" dirty="0"/>
        </a:p>
      </dsp:txBody>
      <dsp:txXfrm>
        <a:off x="1774891" y="3559414"/>
        <a:ext cx="5326758" cy="937385"/>
      </dsp:txXfrm>
    </dsp:sp>
    <dsp:sp modelId="{9406044C-B41D-45E2-8F0A-903E65A199AC}">
      <dsp:nvSpPr>
        <dsp:cNvPr id="0" name=""/>
        <dsp:cNvSpPr/>
      </dsp:nvSpPr>
      <dsp:spPr>
        <a:xfrm>
          <a:off x="6036275" y="762624"/>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181898" y="762624"/>
        <a:ext cx="355966" cy="487027"/>
      </dsp:txXfrm>
    </dsp:sp>
    <dsp:sp modelId="{EDE29E40-F91A-4198-A1C2-1F54D8E83C5A}">
      <dsp:nvSpPr>
        <dsp:cNvPr id="0" name=""/>
        <dsp:cNvSpPr/>
      </dsp:nvSpPr>
      <dsp:spPr>
        <a:xfrm>
          <a:off x="6587659" y="193937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733282" y="1939375"/>
        <a:ext cx="355966" cy="487027"/>
      </dsp:txXfrm>
    </dsp:sp>
    <dsp:sp modelId="{57705264-8A4C-42F9-B2CA-2CABBE87373C}">
      <dsp:nvSpPr>
        <dsp:cNvPr id="0" name=""/>
        <dsp:cNvSpPr/>
      </dsp:nvSpPr>
      <dsp:spPr>
        <a:xfrm>
          <a:off x="7130812" y="3116125"/>
          <a:ext cx="647212" cy="64721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276435" y="3116125"/>
        <a:ext cx="355966" cy="48702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5300"/>
          </a:xfrm>
          <a:prstGeom prst="rect">
            <a:avLst/>
          </a:prstGeom>
        </p:spPr>
        <p:txBody>
          <a:bodyPr vert="horz" lIns="91440" tIns="45720" rIns="91440" bIns="45720" rtlCol="0"/>
          <a:lstStyle>
            <a:lvl1pPr algn="r">
              <a:defRPr sz="1200"/>
            </a:lvl1pPr>
          </a:lstStyle>
          <a:p>
            <a:fld id="{78CFA18E-B76A-42AE-BC31-0E4C3376B78B}" type="datetimeFigureOut">
              <a:rPr lang="en-US" smtClean="0"/>
              <a:t>5/27/2013</a:t>
            </a:fld>
            <a:endParaRPr lang="en-US"/>
          </a:p>
        </p:txBody>
      </p:sp>
      <p:sp>
        <p:nvSpPr>
          <p:cNvPr id="4" name="Footer Placeholder 3"/>
          <p:cNvSpPr>
            <a:spLocks noGrp="1"/>
          </p:cNvSpPr>
          <p:nvPr>
            <p:ph type="ftr" sz="quarter" idx="2"/>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09113"/>
            <a:ext cx="2944813" cy="495300"/>
          </a:xfrm>
          <a:prstGeom prst="rect">
            <a:avLst/>
          </a:prstGeom>
        </p:spPr>
        <p:txBody>
          <a:bodyPr vert="horz" lIns="91440" tIns="45720" rIns="91440" bIns="45720" rtlCol="0" anchor="b"/>
          <a:lstStyle>
            <a:lvl1pPr algn="r">
              <a:defRPr sz="1200"/>
            </a:lvl1pPr>
          </a:lstStyle>
          <a:p>
            <a:fld id="{70932ABF-D408-421B-BB06-E1901692C143}" type="slidenum">
              <a:rPr lang="en-US" smtClean="0"/>
              <a:t>‹#›</a:t>
            </a:fld>
            <a:endParaRPr lang="en-US"/>
          </a:p>
        </p:txBody>
      </p:sp>
    </p:spTree>
    <p:extLst>
      <p:ext uri="{BB962C8B-B14F-4D97-AF65-F5344CB8AC3E}">
        <p14:creationId xmlns:p14="http://schemas.microsoft.com/office/powerpoint/2010/main" val="101816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61E9E244-85A9-46E6-A01F-9AAF570DE610}" type="datetimeFigureOut">
              <a:rPr lang="tr-TR" smtClean="0"/>
              <a:t>27.05.2013</a:t>
            </a:fld>
            <a:endParaRPr lang="tr-TR"/>
          </a:p>
        </p:txBody>
      </p:sp>
      <p:sp>
        <p:nvSpPr>
          <p:cNvPr id="4" name="Slayt Görüntüsü Yer Tutucusu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3F13A53F-23B6-42E4-955E-68B92C321452}" type="slidenum">
              <a:rPr lang="tr-TR" smtClean="0"/>
              <a:t>‹#›</a:t>
            </a:fld>
            <a:endParaRPr lang="tr-TR"/>
          </a:p>
        </p:txBody>
      </p:sp>
    </p:spTree>
    <p:extLst>
      <p:ext uri="{BB962C8B-B14F-4D97-AF65-F5344CB8AC3E}">
        <p14:creationId xmlns:p14="http://schemas.microsoft.com/office/powerpoint/2010/main" val="1097582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Before we proceed to discussing the report itself, I wanted to put it in the perspective of our analytical work program on labor markets in Turkey. </a:t>
            </a:r>
          </a:p>
          <a:p>
            <a:pPr marL="228600" indent="-228600">
              <a:buFont typeface="+mj-lt"/>
              <a:buAutoNum type="arabicPeriod"/>
            </a:pPr>
            <a:r>
              <a:rPr lang="en-US" baseline="0" dirty="0" smtClean="0"/>
              <a:t>The report we are launching today was the initial piece in this work program, and we are already working on the next two pieces, continuing the fantastic level of collaboration on this important topic.</a:t>
            </a:r>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a:t>
            </a:fld>
            <a:endParaRPr lang="en-US"/>
          </a:p>
        </p:txBody>
      </p:sp>
    </p:spTree>
    <p:extLst>
      <p:ext uri="{BB962C8B-B14F-4D97-AF65-F5344CB8AC3E}">
        <p14:creationId xmlns:p14="http://schemas.microsoft.com/office/powerpoint/2010/main" val="2202278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Formal wage jobs, which saw highest job losses during the crisis, also had the quickest recovery</a:t>
            </a:r>
          </a:p>
          <a:p>
            <a:r>
              <a:rPr lang="en-US" dirty="0"/>
              <a:t>Informal sector, which provided a cushion during the crisis, shed jobs after the crisis, in line with the government’s action plan fighting informality</a:t>
            </a:r>
          </a:p>
          <a:p>
            <a:r>
              <a:rPr lang="en-US" dirty="0"/>
              <a:t>Agriculture continued to attract employment after the crisis, perhaps due to higher agricultural prices and/or the attractiveness of agricultural jobs during the crisis </a:t>
            </a:r>
          </a:p>
          <a:p>
            <a:endParaRPr lang="en-US" dirty="0"/>
          </a:p>
          <a:p>
            <a:endParaRPr lang="en-US" dirty="0"/>
          </a:p>
          <a:p>
            <a:r>
              <a:rPr lang="en-US" dirty="0"/>
              <a:t>Formal wage jobs, which saw highest job losses during the crisis, also had the quickest recovery, pointing to EPL not being a major constraint on hiring</a:t>
            </a:r>
          </a:p>
          <a:p>
            <a:r>
              <a:rPr lang="en-US" dirty="0"/>
              <a:t>Informal sector, which provided a cushion during the crisis, shed jobs after the crisis, possibly due to government policies fighting informality</a:t>
            </a:r>
          </a:p>
          <a:p>
            <a:r>
              <a:rPr lang="en-US" dirty="0"/>
              <a:t>Agriculture continued to attract employment after the crisis, perhaps due to higher agricultural prices and/or the attractiveness of agricultural jobs during the crisis </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11</a:t>
            </a:fld>
            <a:endParaRPr lang="en-US"/>
          </a:p>
        </p:txBody>
      </p:sp>
    </p:spTree>
    <p:extLst>
      <p:ext uri="{BB962C8B-B14F-4D97-AF65-F5344CB8AC3E}">
        <p14:creationId xmlns:p14="http://schemas.microsoft.com/office/powerpoint/2010/main" val="3606693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12</a:t>
            </a:fld>
            <a:endParaRPr lang="en-US"/>
          </a:p>
        </p:txBody>
      </p:sp>
    </p:spTree>
    <p:extLst>
      <p:ext uri="{BB962C8B-B14F-4D97-AF65-F5344CB8AC3E}">
        <p14:creationId xmlns:p14="http://schemas.microsoft.com/office/powerpoint/2010/main" val="883438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continued gaining relative to men in terms of employment after the crisis, and female earnings grew faster than men’s </a:t>
            </a:r>
          </a:p>
          <a:p>
            <a:r>
              <a:rPr lang="en-US" dirty="0"/>
              <a:t>Youth employment recovered more slowly; the earnings premium on work experience continued to grow</a:t>
            </a:r>
          </a:p>
          <a:p>
            <a:r>
              <a:rPr lang="en-US" dirty="0"/>
              <a:t>The skills premium fell in terms of informal earnings, but rose for formal earnings</a:t>
            </a:r>
          </a:p>
          <a:p>
            <a:r>
              <a:rPr lang="en-US" dirty="0"/>
              <a:t>Both urban and rural residents benefited from the recovery, as growth of agricultural employment continued to boost rural employment</a:t>
            </a:r>
          </a:p>
          <a:p>
            <a:endParaRPr lang="en-US" dirty="0"/>
          </a:p>
          <a:p>
            <a:endParaRPr lang="en-US" dirty="0"/>
          </a:p>
          <a:p>
            <a:r>
              <a:rPr lang="en-US" dirty="0"/>
              <a:t>Women continued gaining relative to men in terms of employment after the crisis, and female earnings grew faster than men’s </a:t>
            </a:r>
          </a:p>
          <a:p>
            <a:r>
              <a:rPr lang="en-US" dirty="0"/>
              <a:t>Youth employment recovered more slowly, as some young people went back to school; the earnings premium on work experience appears to be amplified after the crisis</a:t>
            </a:r>
          </a:p>
          <a:p>
            <a:r>
              <a:rPr lang="en-US" dirty="0"/>
              <a:t>Low-educated workers have caught up with high-educated workers in terms of informal earnings, but the gap has been amplified for formal earnings, as low-educated workers have seen their earnings reduced.</a:t>
            </a:r>
          </a:p>
          <a:p>
            <a:r>
              <a:rPr lang="en-US" dirty="0"/>
              <a:t>Both urban and rural residents gained jobs after the crisis, as growth of agricultural employment after the crisis continued to boost rural employment above pre-crisis levels</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13</a:t>
            </a:fld>
            <a:endParaRPr lang="en-US"/>
          </a:p>
        </p:txBody>
      </p:sp>
    </p:spTree>
    <p:extLst>
      <p:ext uri="{BB962C8B-B14F-4D97-AF65-F5344CB8AC3E}">
        <p14:creationId xmlns:p14="http://schemas.microsoft.com/office/powerpoint/2010/main" val="2502556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crisis was preceded by the May 2008 labor market reform that included</a:t>
            </a:r>
          </a:p>
          <a:p>
            <a:pPr lvl="1"/>
            <a:r>
              <a:rPr lang="en-US" sz="1600" dirty="0"/>
              <a:t>Reductions in employers’ social security contributions (across-the-board and targeted to women, youth, and disabled)</a:t>
            </a:r>
          </a:p>
          <a:p>
            <a:pPr lvl="1"/>
            <a:r>
              <a:rPr lang="en-US" sz="1600" dirty="0"/>
              <a:t>Opening of ALMP to all registered unemployed  and substantial increase in expenditures</a:t>
            </a:r>
          </a:p>
          <a:p>
            <a:pPr lvl="1"/>
            <a:r>
              <a:rPr lang="en-US" sz="1600" dirty="0"/>
              <a:t>Facilitation of labor market regulations</a:t>
            </a:r>
          </a:p>
          <a:p>
            <a:pPr marL="452125" lvl="1"/>
            <a:r>
              <a:rPr lang="en-US" sz="1600" dirty="0">
                <a:sym typeface="Wingdings" pitchFamily="2" charset="2"/>
              </a:rPr>
              <a:t> </a:t>
            </a:r>
            <a:r>
              <a:rPr lang="en-US" sz="2000" dirty="0">
                <a:sym typeface="Wingdings" pitchFamily="2" charset="2"/>
              </a:rPr>
              <a:t>Ac</a:t>
            </a:r>
            <a:r>
              <a:rPr lang="en-US" sz="2000" dirty="0"/>
              <a:t>ross-the-board reduction in non-wage labor costs is likely to have prevented some layoffs during the crisis and encouraged hiring during recovery</a:t>
            </a:r>
          </a:p>
          <a:p>
            <a:r>
              <a:rPr lang="en-US" sz="2000" dirty="0"/>
              <a:t>The Government introduced a crisis response package in May 2009, including</a:t>
            </a:r>
          </a:p>
          <a:p>
            <a:pPr lvl="1"/>
            <a:r>
              <a:rPr lang="en-US" sz="1600" dirty="0"/>
              <a:t>Short-time work scheme </a:t>
            </a:r>
            <a:r>
              <a:rPr lang="en-US" sz="1600" dirty="0">
                <a:sym typeface="Wingdings" pitchFamily="2" charset="2"/>
              </a:rPr>
              <a:t> </a:t>
            </a:r>
            <a:r>
              <a:rPr lang="en-US" sz="1600" dirty="0"/>
              <a:t>gave firms greater capacity to adjust to the shock via working hours rather than workers</a:t>
            </a:r>
          </a:p>
          <a:p>
            <a:pPr lvl="1"/>
            <a:r>
              <a:rPr lang="en-US" sz="1600" dirty="0"/>
              <a:t>Expansion of vocational training </a:t>
            </a:r>
            <a:r>
              <a:rPr lang="en-US" sz="1600" dirty="0">
                <a:sym typeface="Wingdings" pitchFamily="2" charset="2"/>
              </a:rPr>
              <a:t> allowed more unemployed people to preserve and upgrade their skills at a time when the opportunity cost of training was lower</a:t>
            </a:r>
            <a:endParaRPr lang="en-US" sz="1600" dirty="0"/>
          </a:p>
          <a:p>
            <a:pPr lvl="1"/>
            <a:r>
              <a:rPr lang="en-US" sz="1600" dirty="0"/>
              <a:t>Public works</a:t>
            </a:r>
          </a:p>
          <a:p>
            <a:pPr lvl="1"/>
            <a:r>
              <a:rPr lang="en-US" sz="1600" dirty="0"/>
              <a:t>Support to SMEs </a:t>
            </a:r>
            <a:r>
              <a:rPr lang="en-US" sz="1600" dirty="0">
                <a:sym typeface="Wingdings" pitchFamily="2" charset="2"/>
              </a:rPr>
              <a:t> likely to have protected jobs</a:t>
            </a:r>
          </a:p>
          <a:p>
            <a:pPr lvl="1"/>
            <a:r>
              <a:rPr lang="en-US" sz="1600" dirty="0">
                <a:sym typeface="Wingdings" pitchFamily="2" charset="2"/>
              </a:rPr>
              <a:t>Extension of subsidies for women and youth, and addition of subsidies for UI beneficiaries</a:t>
            </a:r>
          </a:p>
          <a:p>
            <a:r>
              <a:rPr lang="en-US" sz="2000" dirty="0">
                <a:sym typeface="Wingdings" pitchFamily="2" charset="2"/>
              </a:rPr>
              <a:t>Another set of measures was introduced in February 2011 to support recovery</a:t>
            </a:r>
          </a:p>
          <a:p>
            <a:pPr lvl="1"/>
            <a:r>
              <a:rPr lang="en-US" sz="1600" dirty="0">
                <a:sym typeface="Wingdings" pitchFamily="2" charset="2"/>
              </a:rPr>
              <a:t>Health insurance for vocational training participants</a:t>
            </a:r>
          </a:p>
          <a:p>
            <a:pPr lvl="1"/>
            <a:r>
              <a:rPr lang="en-US" sz="1600" dirty="0">
                <a:sym typeface="Wingdings" pitchFamily="2" charset="2"/>
              </a:rPr>
              <a:t>Unemployment insurance expanded for part-time work</a:t>
            </a:r>
          </a:p>
          <a:p>
            <a:pPr lvl="1"/>
            <a:r>
              <a:rPr lang="en-US" sz="1600" dirty="0">
                <a:sym typeface="Wingdings" pitchFamily="2" charset="2"/>
              </a:rPr>
              <a:t>Extension of subsidies</a:t>
            </a:r>
          </a:p>
          <a:p>
            <a:r>
              <a:rPr lang="en-US" sz="2400" dirty="0">
                <a:sym typeface="Wingdings" pitchFamily="2" charset="2"/>
              </a:rPr>
              <a:t> </a:t>
            </a:r>
            <a:r>
              <a:rPr lang="en-US" sz="2400" dirty="0"/>
              <a:t>The focus on protecting the jobs of formal employees was appropriate to the nature of labor market adjustments to the crisis</a:t>
            </a:r>
          </a:p>
          <a:p>
            <a:pPr lvl="1"/>
            <a:endParaRPr lang="en-US" sz="1600" dirty="0"/>
          </a:p>
          <a:p>
            <a:pPr lvl="1"/>
            <a:endParaRPr lang="en-US" sz="1600" dirty="0"/>
          </a:p>
          <a:p>
            <a:pPr lvl="1"/>
            <a:r>
              <a:rPr lang="en-US" sz="1600" dirty="0"/>
              <a:t>reductions in employers’ social security contributions (across-the-board 5 percentage points reduction and further temporary reductions for hiring new female and young entrants into the labor market)</a:t>
            </a:r>
          </a:p>
          <a:p>
            <a:pPr lvl="1"/>
            <a:r>
              <a:rPr lang="en-US" sz="1600" dirty="0"/>
              <a:t>the opening of ALMP to all registered unemployed (funding from the Unemployment Insurance Fund, UIF, was increased and the beneficiary base was extended to all registered unemployed)</a:t>
            </a:r>
          </a:p>
        </p:txBody>
      </p:sp>
      <p:sp>
        <p:nvSpPr>
          <p:cNvPr id="4" name="Slide Number Placeholder 3"/>
          <p:cNvSpPr>
            <a:spLocks noGrp="1"/>
          </p:cNvSpPr>
          <p:nvPr>
            <p:ph type="sldNum" sz="quarter" idx="10"/>
          </p:nvPr>
        </p:nvSpPr>
        <p:spPr/>
        <p:txBody>
          <a:bodyPr/>
          <a:lstStyle/>
          <a:p>
            <a:fld id="{E34E6001-3C28-4D43-9FD8-FB64E4865256}" type="slidenum">
              <a:rPr lang="en-US" smtClean="0"/>
              <a:t>14</a:t>
            </a:fld>
            <a:endParaRPr lang="en-US"/>
          </a:p>
        </p:txBody>
      </p:sp>
    </p:spTree>
    <p:extLst>
      <p:ext uri="{BB962C8B-B14F-4D97-AF65-F5344CB8AC3E}">
        <p14:creationId xmlns:p14="http://schemas.microsoft.com/office/powerpoint/2010/main" val="213679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Increase of minimum wages during the crisis </a:t>
            </a:r>
            <a:r>
              <a:rPr lang="en-US" sz="1800" dirty="0">
                <a:sym typeface="Wingdings" pitchFamily="2" charset="2"/>
              </a:rPr>
              <a:t>may have protected the income of low-wage earners in the formal sector, but possibly at the expense of job losses</a:t>
            </a:r>
            <a:endParaRPr lang="en-US" sz="1800" dirty="0"/>
          </a:p>
          <a:p>
            <a:r>
              <a:rPr lang="en-US" sz="1800" dirty="0"/>
              <a:t>Response of social assistance programs (Green Card program, Social Support Program for the South East region) </a:t>
            </a:r>
            <a:r>
              <a:rPr lang="en-US" sz="1800" dirty="0">
                <a:sym typeface="Wingdings" pitchFamily="2" charset="2"/>
              </a:rPr>
              <a:t> contributed to protecting healthcare utilization among poor informal families during the crisis</a:t>
            </a:r>
            <a:endParaRPr lang="en-US" sz="1800" dirty="0"/>
          </a:p>
          <a:p>
            <a:pPr lvl="1"/>
            <a:endParaRPr lang="en-US" sz="1600" dirty="0"/>
          </a:p>
          <a:p>
            <a:pPr lvl="1"/>
            <a:endParaRPr lang="en-US" sz="1600" dirty="0"/>
          </a:p>
          <a:p>
            <a:pPr lvl="1"/>
            <a:r>
              <a:rPr lang="en-US" sz="1600" dirty="0"/>
              <a:t>reductions in employers’ social security contributions (across-the-board 5 percentage points reduction and further temporary reductions for hiring new female and young entrants into the labor market)</a:t>
            </a:r>
          </a:p>
          <a:p>
            <a:pPr lvl="1"/>
            <a:r>
              <a:rPr lang="en-US" sz="1600" dirty="0"/>
              <a:t>the opening of ALMP to all registered unemployed (funding from the Unemployment Insurance Fund, UIF, was increased and the beneficiary base was extended to all registered unemployed)</a:t>
            </a:r>
          </a:p>
        </p:txBody>
      </p:sp>
      <p:sp>
        <p:nvSpPr>
          <p:cNvPr id="4" name="Slide Number Placeholder 3"/>
          <p:cNvSpPr>
            <a:spLocks noGrp="1"/>
          </p:cNvSpPr>
          <p:nvPr>
            <p:ph type="sldNum" sz="quarter" idx="10"/>
          </p:nvPr>
        </p:nvSpPr>
        <p:spPr/>
        <p:txBody>
          <a:bodyPr/>
          <a:lstStyle/>
          <a:p>
            <a:fld id="{E34E6001-3C28-4D43-9FD8-FB64E4865256}" type="slidenum">
              <a:rPr lang="en-US" smtClean="0"/>
              <a:t>15</a:t>
            </a:fld>
            <a:endParaRPr lang="en-US"/>
          </a:p>
        </p:txBody>
      </p:sp>
    </p:spTree>
    <p:extLst>
      <p:ext uri="{BB962C8B-B14F-4D97-AF65-F5344CB8AC3E}">
        <p14:creationId xmlns:p14="http://schemas.microsoft.com/office/powerpoint/2010/main" val="213679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16</a:t>
            </a:fld>
            <a:endParaRPr lang="en-US"/>
          </a:p>
        </p:txBody>
      </p:sp>
    </p:spTree>
    <p:extLst>
      <p:ext uri="{BB962C8B-B14F-4D97-AF65-F5344CB8AC3E}">
        <p14:creationId xmlns:p14="http://schemas.microsoft.com/office/powerpoint/2010/main" val="40978748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250">
              <a:defRPr/>
            </a:pPr>
            <a:r>
              <a:rPr lang="en-US" dirty="0"/>
              <a:t>To be most cost-effective, the policy response to a crisis needs to be timely (when needed), address the nature of the adjustment (e.g. jobs versus earnings), well-targeted to those who need support and temporary (for as long as support is needed).</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17</a:t>
            </a:fld>
            <a:endParaRPr lang="en-US"/>
          </a:p>
        </p:txBody>
      </p:sp>
    </p:spTree>
    <p:extLst>
      <p:ext uri="{BB962C8B-B14F-4D97-AF65-F5344CB8AC3E}">
        <p14:creationId xmlns:p14="http://schemas.microsoft.com/office/powerpoint/2010/main" val="1112468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18</a:t>
            </a:fld>
            <a:endParaRPr lang="en-US"/>
          </a:p>
        </p:txBody>
      </p:sp>
    </p:spTree>
    <p:extLst>
      <p:ext uri="{BB962C8B-B14F-4D97-AF65-F5344CB8AC3E}">
        <p14:creationId xmlns:p14="http://schemas.microsoft.com/office/powerpoint/2010/main" val="2382884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These policies aim to complement self-insurance against unemployment or a fall in earnings, especially during systemic shocks</a:t>
            </a:r>
          </a:p>
          <a:p>
            <a:r>
              <a:rPr lang="en-US" sz="2000" dirty="0"/>
              <a:t>Unemployment insurance – main instrument</a:t>
            </a:r>
          </a:p>
          <a:p>
            <a:pPr lvl="1"/>
            <a:r>
              <a:rPr lang="en-US" sz="1600" dirty="0"/>
              <a:t>Turkey entered the crisis with limited protection for the unemployed: in September 2008, only 17.3% of registered unemployed (5.3% of all unemployed) were receiving unemployment benefits</a:t>
            </a:r>
          </a:p>
          <a:p>
            <a:pPr lvl="1"/>
            <a:r>
              <a:rPr lang="en-US" sz="1600" dirty="0"/>
              <a:t>There were no changes made to unemployment insurance during the crisis in terms of eligibility, benefits or the duration of the benefit receipt period</a:t>
            </a:r>
          </a:p>
          <a:p>
            <a:pPr marL="740983" indent="-282578">
              <a:buFont typeface="Wingdings"/>
              <a:buChar char="à"/>
            </a:pPr>
            <a:r>
              <a:rPr lang="en-US" sz="1600" dirty="0"/>
              <a:t>Increasing protection through UI goes hand in hand with reduced severance obligations </a:t>
            </a:r>
          </a:p>
          <a:p>
            <a:pPr marL="1243344">
              <a:buFont typeface="+mj-lt"/>
              <a:buAutoNum type="arabicPeriod"/>
            </a:pPr>
            <a:r>
              <a:rPr lang="en-US" sz="1600" dirty="0"/>
              <a:t>Pre-funded severance accounts , increased benefits, and relaxed eligibility criteria  (e.g. Austria), or </a:t>
            </a:r>
          </a:p>
          <a:p>
            <a:pPr marL="1243344">
              <a:buFont typeface="+mj-lt"/>
              <a:buAutoNum type="arabicPeriod"/>
            </a:pPr>
            <a:r>
              <a:rPr lang="en-US" sz="1600" dirty="0"/>
              <a:t>Reduced severance pay and expanded UI through Unemployment Insurance Individual Savings Account (UIISA) (e.g. Chile and Brazil)</a:t>
            </a:r>
          </a:p>
          <a:p>
            <a:pPr lvl="1"/>
            <a:r>
              <a:rPr lang="en-US" sz="1600" dirty="0"/>
              <a:t>Linking UI to activation measures (during recovery)</a:t>
            </a:r>
          </a:p>
          <a:p>
            <a:pPr marL="395609"/>
            <a:r>
              <a:rPr lang="en-US" sz="2000" dirty="0"/>
              <a:t>Unemployment assistance – complement to UI for jobseekers who do not (any longer) qualify for UI – targeted, time-bound, and tied to activation measures</a:t>
            </a:r>
          </a:p>
          <a:p>
            <a:pPr lvl="1"/>
            <a:endParaRPr lang="en-US" sz="1600" dirty="0"/>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19</a:t>
            </a:fld>
            <a:endParaRPr lang="en-US"/>
          </a:p>
        </p:txBody>
      </p:sp>
    </p:spTree>
    <p:extLst>
      <p:ext uri="{BB962C8B-B14F-4D97-AF65-F5344CB8AC3E}">
        <p14:creationId xmlns:p14="http://schemas.microsoft.com/office/powerpoint/2010/main" val="2615419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20</a:t>
            </a:fld>
            <a:endParaRPr lang="en-US"/>
          </a:p>
        </p:txBody>
      </p:sp>
    </p:spTree>
    <p:extLst>
      <p:ext uri="{BB962C8B-B14F-4D97-AF65-F5344CB8AC3E}">
        <p14:creationId xmlns:p14="http://schemas.microsoft.com/office/powerpoint/2010/main" val="661931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547" indent="-169547">
              <a:buFont typeface="Arial" charset="0"/>
              <a:buChar char="•"/>
            </a:pPr>
            <a:r>
              <a:rPr lang="en-US" baseline="0" dirty="0" smtClean="0"/>
              <a:t>The 2008/9 crisis had a severe impact on Turkey’s output and households lost in terms of their labor incomes.</a:t>
            </a:r>
          </a:p>
          <a:p>
            <a:pPr marL="169547" indent="-169547">
              <a:buFont typeface="Arial" charset="0"/>
              <a:buChar char="•"/>
            </a:pPr>
            <a:r>
              <a:rPr lang="en-US" baseline="0" dirty="0" smtClean="0"/>
              <a:t>On the other hand, the impact on jobs was mild – while unemployment increased, so did LFPR, and thus the employment rate remained almost unaffected.</a:t>
            </a:r>
          </a:p>
          <a:p>
            <a:pPr marL="169547" indent="-169547">
              <a:buFont typeface="Arial" charset="0"/>
              <a:buChar char="•"/>
            </a:pPr>
            <a:r>
              <a:rPr lang="en-US" baseline="0" dirty="0" smtClean="0"/>
              <a:t>There were significant differences between the effects of crisis on formal and informal employment: formal sector lost jobs but not only preserved the growth in earnings but actually increased it;  by contrast, informal sector served as a cushion but workers in this sector took a significant hit in earnings</a:t>
            </a:r>
          </a:p>
          <a:p>
            <a:pPr marL="169547" indent="-169547">
              <a:buFont typeface="Arial" charset="0"/>
              <a:buChar char="•"/>
            </a:pPr>
            <a:r>
              <a:rPr lang="en-US" baseline="0" dirty="0" smtClean="0"/>
              <a:t>The recovery after the crisis has been remarkable, with labor market achieving gains unseen in recent decades; women have especially performed well in terms of continued increases in labor force participation and employment</a:t>
            </a:r>
          </a:p>
          <a:p>
            <a:pPr marL="169547" indent="-169547">
              <a:buFont typeface="Arial" charset="0"/>
              <a:buChar char="•"/>
            </a:pPr>
            <a:r>
              <a:rPr lang="en-US" baseline="0" dirty="0" smtClean="0"/>
              <a:t>Our assessment of crisis-response policies demonstrated that the focus on protecting formal employees corresponded well to the adjustment observed in this crisis</a:t>
            </a:r>
          </a:p>
          <a:p>
            <a:pPr marL="169547" indent="-169547">
              <a:buFont typeface="Arial" charset="0"/>
              <a:buChar char="•"/>
            </a:pPr>
            <a:r>
              <a:rPr lang="en-US" baseline="0" dirty="0" smtClean="0"/>
              <a:t>To prepare for future crises and improve resilience to them, it is important for Turkey to develop a set of tools that can be utilized and adjusted as needed.</a:t>
            </a:r>
          </a:p>
          <a:p>
            <a:pPr marL="169547" indent="-169547">
              <a:buFont typeface="Arial" charset="0"/>
              <a:buChar char="•"/>
            </a:pPr>
            <a:r>
              <a:rPr lang="en-US" baseline="0" dirty="0" smtClean="0"/>
              <a:t>While the main thrust of the study concerns labor market adjustments related to the business cycle, it is important not to forget the structural job challenge that faces Turkey due to demographics, urbanization, and the large stock of low-skilled labor force.</a:t>
            </a:r>
          </a:p>
          <a:p>
            <a:pPr marL="169547" indent="-169547">
              <a:buFont typeface="Arial" charset="0"/>
              <a:buChar char="•"/>
            </a:pPr>
            <a:r>
              <a:rPr lang="en-US" baseline="0" dirty="0" smtClean="0"/>
              <a:t>Our ongoing studies focus on addressing this structural challenge through creation of more and better jobs while improving the skills of the current workforce and activating the vulnerable.</a:t>
            </a:r>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3</a:t>
            </a:fld>
            <a:endParaRPr lang="en-US"/>
          </a:p>
        </p:txBody>
      </p:sp>
    </p:spTree>
    <p:extLst>
      <p:ext uri="{BB962C8B-B14F-4D97-AF65-F5344CB8AC3E}">
        <p14:creationId xmlns:p14="http://schemas.microsoft.com/office/powerpoint/2010/main" val="3942336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 </a:t>
            </a:r>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21</a:t>
            </a:fld>
            <a:endParaRPr lang="en-US"/>
          </a:p>
        </p:txBody>
      </p:sp>
    </p:spTree>
    <p:extLst>
      <p:ext uri="{BB962C8B-B14F-4D97-AF65-F5344CB8AC3E}">
        <p14:creationId xmlns:p14="http://schemas.microsoft.com/office/powerpoint/2010/main" val="4248498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Job informality has come down remarkably, but it remains relatively high, contributing to low levels of labor productivity</a:t>
            </a:r>
          </a:p>
          <a:p>
            <a:r>
              <a:rPr lang="en-US" sz="1200" dirty="0" smtClean="0"/>
              <a:t>Informality is highest in agriculture, but affects about a quarter of non-agricultural workers</a:t>
            </a:r>
          </a:p>
          <a:p>
            <a:r>
              <a:rPr lang="en-US" sz="1200" dirty="0" smtClean="0"/>
              <a:t>Informality affects women disproportionally: 58% of employed women work informally (most as unpaid family workers in agriculture)</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22</a:t>
            </a:fld>
            <a:endParaRPr lang="en-US"/>
          </a:p>
        </p:txBody>
      </p:sp>
    </p:spTree>
    <p:extLst>
      <p:ext uri="{BB962C8B-B14F-4D97-AF65-F5344CB8AC3E}">
        <p14:creationId xmlns:p14="http://schemas.microsoft.com/office/powerpoint/2010/main" val="4144528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23</a:t>
            </a:fld>
            <a:endParaRPr lang="en-US"/>
          </a:p>
        </p:txBody>
      </p:sp>
    </p:spTree>
    <p:extLst>
      <p:ext uri="{BB962C8B-B14F-4D97-AF65-F5344CB8AC3E}">
        <p14:creationId xmlns:p14="http://schemas.microsoft.com/office/powerpoint/2010/main" val="936870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youth are becoming more educated and skilled,</a:t>
            </a:r>
            <a:r>
              <a:rPr lang="en-US" b="1" dirty="0"/>
              <a:t> </a:t>
            </a:r>
            <a:r>
              <a:rPr lang="en-US" dirty="0"/>
              <a:t>half of the current workforce have less than basic education, accounting for 64 percent of the jobless and 65 percent of the informal</a:t>
            </a:r>
          </a:p>
          <a:p>
            <a:r>
              <a:rPr lang="en-US" dirty="0"/>
              <a:t>Global competition will drive Turkish firms to raise the skills bar in formal non-agricultural sectors</a:t>
            </a:r>
          </a:p>
          <a:p>
            <a:r>
              <a:rPr lang="en-US" dirty="0"/>
              <a:t>The decreasing demand for low-skilled workers will make it challenging to increase formal employment and reduce unemployment in the non-agricultural sector</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24</a:t>
            </a:fld>
            <a:endParaRPr lang="en-US"/>
          </a:p>
        </p:txBody>
      </p:sp>
    </p:spTree>
    <p:extLst>
      <p:ext uri="{BB962C8B-B14F-4D97-AF65-F5344CB8AC3E}">
        <p14:creationId xmlns:p14="http://schemas.microsoft.com/office/powerpoint/2010/main" val="265706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25</a:t>
            </a:fld>
            <a:endParaRPr lang="en-US"/>
          </a:p>
        </p:txBody>
      </p:sp>
    </p:spTree>
    <p:extLst>
      <p:ext uri="{BB962C8B-B14F-4D97-AF65-F5344CB8AC3E}">
        <p14:creationId xmlns:p14="http://schemas.microsoft.com/office/powerpoint/2010/main" val="1092498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Skills are at the core improving individuals’ chances of finding a good job in the formal sector and being productive at that job, developing new ideas and helping to use existing ones, and becoming a successful entrepreneur</a:t>
            </a:r>
          </a:p>
          <a:p>
            <a:r>
              <a:rPr lang="en-US" dirty="0"/>
              <a:t>Improving skills starts with a strong foundation and getting the basic skills right for everybody, and then building job-relevant skills through secondary and higher education</a:t>
            </a:r>
          </a:p>
          <a:p>
            <a:r>
              <a:rPr lang="en-US" dirty="0"/>
              <a:t>Building job-relevant skills is also about providing opportunities for skills upgrading through the working life</a:t>
            </a:r>
          </a:p>
          <a:p>
            <a:r>
              <a:rPr lang="en-US" dirty="0"/>
              <a:t>Upgrading the skills of the vulnerable—as part of an activation package—is crucial to enhance productive employment over the medium term</a:t>
            </a:r>
          </a:p>
          <a:p>
            <a:r>
              <a:rPr lang="en-US" dirty="0"/>
              <a:t>Activation programs can be designed in a cost-effective way—targeting low-skilled youth and women can have a large payoff, but would require reorienting ISKUR services towards the vulnerable</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26</a:t>
            </a:fld>
            <a:endParaRPr lang="en-US"/>
          </a:p>
        </p:txBody>
      </p:sp>
    </p:spTree>
    <p:extLst>
      <p:ext uri="{BB962C8B-B14F-4D97-AF65-F5344CB8AC3E}">
        <p14:creationId xmlns:p14="http://schemas.microsoft.com/office/powerpoint/2010/main" val="3542995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Functioning labor markets are essential</a:t>
            </a:r>
          </a:p>
          <a:p>
            <a:pPr lvl="1"/>
            <a:r>
              <a:rPr lang="en-US" sz="1600" dirty="0"/>
              <a:t>For individuals to find and accept good jobs </a:t>
            </a:r>
          </a:p>
          <a:p>
            <a:pPr lvl="1"/>
            <a:r>
              <a:rPr lang="en-US" sz="1600" dirty="0"/>
              <a:t>For employers to find and recruit skilled employees</a:t>
            </a:r>
          </a:p>
          <a:p>
            <a:r>
              <a:rPr lang="en-US" sz="2000" dirty="0"/>
              <a:t>Expansion of flexible contracting mainly involves reducing barriers to existing flexible contracts</a:t>
            </a:r>
          </a:p>
          <a:p>
            <a:r>
              <a:rPr lang="en-US" sz="2000" dirty="0"/>
              <a:t>Effective enforcement and awareness-raising are already reducing job informality, but incentives need to be addressed</a:t>
            </a:r>
          </a:p>
          <a:p>
            <a:r>
              <a:rPr lang="en-US" sz="2000" dirty="0"/>
              <a:t>Making employment services front and center of activation efforts is essential for enhancing productive employment</a:t>
            </a:r>
          </a:p>
          <a:p>
            <a:r>
              <a:rPr lang="en-US" sz="2000" dirty="0"/>
              <a:t>Making activation policies cost-effective also requires making jobseekers more responsible and getting the right services to the right people</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27</a:t>
            </a:fld>
            <a:endParaRPr lang="en-US"/>
          </a:p>
        </p:txBody>
      </p:sp>
    </p:spTree>
    <p:extLst>
      <p:ext uri="{BB962C8B-B14F-4D97-AF65-F5344CB8AC3E}">
        <p14:creationId xmlns:p14="http://schemas.microsoft.com/office/powerpoint/2010/main" val="4115703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6001-3C28-4D43-9FD8-FB64E4865256}" type="slidenum">
              <a:rPr lang="en-US" smtClean="0"/>
              <a:t>4</a:t>
            </a:fld>
            <a:endParaRPr lang="en-US"/>
          </a:p>
        </p:txBody>
      </p:sp>
    </p:spTree>
    <p:extLst>
      <p:ext uri="{BB962C8B-B14F-4D97-AF65-F5344CB8AC3E}">
        <p14:creationId xmlns:p14="http://schemas.microsoft.com/office/powerpoint/2010/main" val="2055134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GDP growth that was above 5% per year between 2005 and Q3 2008 turned to -8% during the crisis (Q4 2008 – Q3 2009)</a:t>
            </a:r>
          </a:p>
          <a:p>
            <a:r>
              <a:rPr lang="en-US" dirty="0"/>
              <a:t>Thus, GDP growth during the crisis deviated from pre-crisis trend by -13 percentage points</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5</a:t>
            </a:fld>
            <a:endParaRPr lang="en-US"/>
          </a:p>
        </p:txBody>
      </p:sp>
    </p:spTree>
    <p:extLst>
      <p:ext uri="{BB962C8B-B14F-4D97-AF65-F5344CB8AC3E}">
        <p14:creationId xmlns:p14="http://schemas.microsoft.com/office/powerpoint/2010/main" val="3827096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250">
              <a:defRPr/>
            </a:pPr>
            <a:r>
              <a:rPr lang="en-US" sz="1800" dirty="0"/>
              <a:t>Household per capita disposable incomes took a hit during the crisis, and most of this impact is explained by the dynamics of household per capita labor incomes </a:t>
            </a:r>
          </a:p>
          <a:p>
            <a:r>
              <a:rPr lang="en-US" sz="1800" dirty="0"/>
              <a:t>As for the main labor market indicators, Turkey experienced:</a:t>
            </a:r>
          </a:p>
          <a:p>
            <a:pPr lvl="1"/>
            <a:r>
              <a:rPr lang="en-US" sz="1400" dirty="0"/>
              <a:t>Increased growth in labor force participation rate</a:t>
            </a:r>
          </a:p>
          <a:p>
            <a:pPr lvl="1"/>
            <a:r>
              <a:rPr lang="en-US" sz="1400" dirty="0"/>
              <a:t>Slightly negative  growth in employment rate</a:t>
            </a:r>
          </a:p>
          <a:p>
            <a:pPr lvl="1"/>
            <a:r>
              <a:rPr lang="en-US" sz="1400" dirty="0"/>
              <a:t>Significant growth in unemployment rate</a:t>
            </a:r>
          </a:p>
          <a:p>
            <a:r>
              <a:rPr lang="en-US" sz="1800" dirty="0"/>
              <a:t>HH per capita labor incomes had been growing at 2.2% before the crisis, but during the crisis were falling by 1.2%, with the crisis impact of -3.4 percentage points</a:t>
            </a:r>
          </a:p>
          <a:p>
            <a:pPr lvl="1"/>
            <a:r>
              <a:rPr lang="en-US" sz="1400" dirty="0"/>
              <a:t>This impact on household  per capita labor incomes accounts for most of the 4.2 percentage point fall in the growth rates of household per capita disposable incomes</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6</a:t>
            </a:fld>
            <a:endParaRPr lang="en-US"/>
          </a:p>
        </p:txBody>
      </p:sp>
    </p:spTree>
    <p:extLst>
      <p:ext uri="{BB962C8B-B14F-4D97-AF65-F5344CB8AC3E}">
        <p14:creationId xmlns:p14="http://schemas.microsoft.com/office/powerpoint/2010/main" val="3066143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crisis affected formal wage employment the most, even though these jobs had been covered by employment protection legislation</a:t>
            </a:r>
          </a:p>
          <a:p>
            <a:r>
              <a:rPr lang="en-US" dirty="0"/>
              <a:t>Unprotected informal self-employment and unpaid family work provided a cushion </a:t>
            </a:r>
          </a:p>
          <a:p>
            <a:r>
              <a:rPr lang="en-US" dirty="0"/>
              <a:t>Manufacturing sector lost the most jobs, whereas agricultural shedding reversed, absorbing some of </a:t>
            </a:r>
            <a:r>
              <a:rPr lang="en-US"/>
              <a:t>the shock</a:t>
            </a:r>
          </a:p>
          <a:p>
            <a:endParaRPr lang="en-US"/>
          </a:p>
          <a:p>
            <a:endParaRPr lang="en-US" dirty="0"/>
          </a:p>
          <a:p>
            <a:r>
              <a:rPr lang="en-US" dirty="0"/>
              <a:t>Formal wage employment was growing at a fast pace prior to Q3 2008, but was hit hard during the crisis</a:t>
            </a:r>
          </a:p>
          <a:p>
            <a:r>
              <a:rPr lang="en-US" dirty="0"/>
              <a:t>Informal self-employment and unpaid family work provided a cushion during the crisis</a:t>
            </a:r>
          </a:p>
          <a:p>
            <a:r>
              <a:rPr lang="en-US" dirty="0"/>
              <a:t>The crisis hit manufacturing jobs the hardest</a:t>
            </a:r>
          </a:p>
          <a:p>
            <a:r>
              <a:rPr lang="en-US" dirty="0"/>
              <a:t>Agricultural shedding reversed during the crisis, with employment growth in that sector absorbing some of the shock</a:t>
            </a:r>
          </a:p>
        </p:txBody>
      </p:sp>
      <p:sp>
        <p:nvSpPr>
          <p:cNvPr id="4" name="Slide Number Placeholder 3"/>
          <p:cNvSpPr>
            <a:spLocks noGrp="1"/>
          </p:cNvSpPr>
          <p:nvPr>
            <p:ph type="sldNum" sz="quarter" idx="10"/>
          </p:nvPr>
        </p:nvSpPr>
        <p:spPr/>
        <p:txBody>
          <a:bodyPr/>
          <a:lstStyle/>
          <a:p>
            <a:fld id="{E34E6001-3C28-4D43-9FD8-FB64E4865256}" type="slidenum">
              <a:rPr lang="en-US" smtClean="0"/>
              <a:t>7</a:t>
            </a:fld>
            <a:endParaRPr lang="en-US"/>
          </a:p>
        </p:txBody>
      </p:sp>
    </p:spTree>
    <p:extLst>
      <p:ext uri="{BB962C8B-B14F-4D97-AF65-F5344CB8AC3E}">
        <p14:creationId xmlns:p14="http://schemas.microsoft.com/office/powerpoint/2010/main" val="1819785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increase in real minimum wages by 2.6% between 2008 and 2009 drove up the growth of average formal earnings (driven by services sector)</a:t>
            </a:r>
          </a:p>
          <a:p>
            <a:r>
              <a:rPr lang="en-US" dirty="0"/>
              <a:t>In contrast, informal workers, whose wages are flexible, experienced a significant decline in earnings during the crisis</a:t>
            </a:r>
          </a:p>
          <a:p>
            <a:r>
              <a:rPr lang="en-US" dirty="0"/>
              <a:t>The crisis also slowed down earnings growth in agriculture, manufacturing, and construction sectors</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8</a:t>
            </a:fld>
            <a:endParaRPr lang="en-US"/>
          </a:p>
        </p:txBody>
      </p:sp>
    </p:spTree>
    <p:extLst>
      <p:ext uri="{BB962C8B-B14F-4D97-AF65-F5344CB8AC3E}">
        <p14:creationId xmlns:p14="http://schemas.microsoft.com/office/powerpoint/2010/main" val="616850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 suffered greater job losses, particularly formal manufacturing jobs, while the gender gap in earnings widened</a:t>
            </a:r>
          </a:p>
          <a:p>
            <a:r>
              <a:rPr lang="en-US" dirty="0"/>
              <a:t>The crisis had a larger toll on youth unemployment, and the earnings premium on experience increased</a:t>
            </a:r>
          </a:p>
          <a:p>
            <a:r>
              <a:rPr lang="en-US" dirty="0"/>
              <a:t>The crisis brought higher earnings inequality between high and low educated workers</a:t>
            </a:r>
          </a:p>
          <a:p>
            <a:r>
              <a:rPr lang="en-US" dirty="0"/>
              <a:t>Job losses were concentrated in urban areas</a:t>
            </a:r>
          </a:p>
          <a:p>
            <a:pPr defTabSz="904250">
              <a:defRPr/>
            </a:pPr>
            <a:endParaRPr lang="en-US" dirty="0"/>
          </a:p>
          <a:p>
            <a:pPr defTabSz="904250">
              <a:defRPr/>
            </a:pPr>
            <a:endParaRPr lang="en-US" dirty="0"/>
          </a:p>
          <a:p>
            <a:pPr defTabSz="904250">
              <a:defRPr/>
            </a:pPr>
            <a:r>
              <a:rPr lang="en-US" dirty="0"/>
              <a:t>Job losses were concentrated in urban areas, while rural residents were able to resort to agriculture as a cushion against the crisis</a:t>
            </a:r>
          </a:p>
          <a:p>
            <a:endParaRPr lang="en-US" dirty="0"/>
          </a:p>
        </p:txBody>
      </p:sp>
      <p:sp>
        <p:nvSpPr>
          <p:cNvPr id="4" name="Slide Number Placeholder 3"/>
          <p:cNvSpPr>
            <a:spLocks noGrp="1"/>
          </p:cNvSpPr>
          <p:nvPr>
            <p:ph type="sldNum" sz="quarter" idx="10"/>
          </p:nvPr>
        </p:nvSpPr>
        <p:spPr/>
        <p:txBody>
          <a:bodyPr/>
          <a:lstStyle/>
          <a:p>
            <a:fld id="{E34E6001-3C28-4D43-9FD8-FB64E4865256}" type="slidenum">
              <a:rPr lang="en-US" smtClean="0"/>
              <a:t>9</a:t>
            </a:fld>
            <a:endParaRPr lang="en-US"/>
          </a:p>
        </p:txBody>
      </p:sp>
    </p:spTree>
    <p:extLst>
      <p:ext uri="{BB962C8B-B14F-4D97-AF65-F5344CB8AC3E}">
        <p14:creationId xmlns:p14="http://schemas.microsoft.com/office/powerpoint/2010/main" val="4166143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growth of labor force participation and employment rates continued after the crisis, suggesting possible structural change beyond the expected “added worker” effect</a:t>
            </a:r>
          </a:p>
          <a:p>
            <a:r>
              <a:rPr lang="en-US" dirty="0"/>
              <a:t>The unemployment rate came down quickly, going below average pre-crisis level by 2012</a:t>
            </a:r>
          </a:p>
          <a:p>
            <a:endParaRPr lang="en-US" dirty="0"/>
          </a:p>
          <a:p>
            <a:r>
              <a:rPr lang="en-US" dirty="0"/>
              <a:t>By July 2012, year-on-year GDP growth (at 7.7%) has outpaced average pre-crisis growth (5.2%) by 15 percent</a:t>
            </a:r>
          </a:p>
          <a:p>
            <a:r>
              <a:rPr lang="en-US" dirty="0"/>
              <a:t>The growth of labor force participation rate continued after the crisis, suggesting possible structural change beyond the expected “added worker” effect</a:t>
            </a:r>
          </a:p>
          <a:p>
            <a:r>
              <a:rPr lang="en-US" dirty="0"/>
              <a:t>Employment rate continued to grow as well, surpassing the average pre-crisis level by 9 percent</a:t>
            </a:r>
          </a:p>
          <a:p>
            <a:r>
              <a:rPr lang="en-US" dirty="0"/>
              <a:t>The unemployment rate came down significantly from its crisis average of 13.8%, but was still somewhat higher in July 2012 than the average pre-crisis level </a:t>
            </a:r>
          </a:p>
        </p:txBody>
      </p:sp>
      <p:sp>
        <p:nvSpPr>
          <p:cNvPr id="4" name="Slide Number Placeholder 3"/>
          <p:cNvSpPr>
            <a:spLocks noGrp="1"/>
          </p:cNvSpPr>
          <p:nvPr>
            <p:ph type="sldNum" sz="quarter" idx="10"/>
          </p:nvPr>
        </p:nvSpPr>
        <p:spPr/>
        <p:txBody>
          <a:bodyPr/>
          <a:lstStyle/>
          <a:p>
            <a:fld id="{E34E6001-3C28-4D43-9FD8-FB64E4865256}" type="slidenum">
              <a:rPr lang="en-US" smtClean="0"/>
              <a:t>10</a:t>
            </a:fld>
            <a:endParaRPr lang="en-US"/>
          </a:p>
        </p:txBody>
      </p:sp>
    </p:spTree>
    <p:extLst>
      <p:ext uri="{BB962C8B-B14F-4D97-AF65-F5344CB8AC3E}">
        <p14:creationId xmlns:p14="http://schemas.microsoft.com/office/powerpoint/2010/main" val="271313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837F28-F6BA-4202-A442-290004E80E7C}" type="datetimeFigureOut">
              <a:rPr lang="tr-TR" smtClean="0"/>
              <a:t>27.05.2013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216935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37F28-F6BA-4202-A442-290004E80E7C}" type="datetimeFigureOut">
              <a:rPr lang="tr-TR" smtClean="0"/>
              <a:t>27.05.2013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245514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37F28-F6BA-4202-A442-290004E80E7C}" type="datetimeFigureOut">
              <a:rPr lang="tr-TR" smtClean="0"/>
              <a:t>27.05.2013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207389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0C4743-8913-4EAC-96FF-CDA725BB37AE}" type="datetime1">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90E5-5D6F-40F6-BBE7-68D542567259}" type="slidenum">
              <a:rPr lang="en-US" smtClean="0"/>
              <a:t>‹#›</a:t>
            </a:fld>
            <a:endParaRPr lang="en-US"/>
          </a:p>
        </p:txBody>
      </p:sp>
      <p:sp>
        <p:nvSpPr>
          <p:cNvPr id="8" name="Picture Placeholder 7"/>
          <p:cNvSpPr>
            <a:spLocks noGrp="1"/>
          </p:cNvSpPr>
          <p:nvPr>
            <p:ph type="pic" sz="quarter" idx="13"/>
          </p:nvPr>
        </p:nvSpPr>
        <p:spPr>
          <a:xfrm>
            <a:off x="0" y="0"/>
            <a:ext cx="9144000" cy="6858000"/>
          </a:xfrm>
        </p:spPr>
        <p:txBody>
          <a:bodyPr/>
          <a:lstStyle/>
          <a:p>
            <a:endParaRPr lang="en-US"/>
          </a:p>
        </p:txBody>
      </p:sp>
    </p:spTree>
    <p:extLst>
      <p:ext uri="{BB962C8B-B14F-4D97-AF65-F5344CB8AC3E}">
        <p14:creationId xmlns:p14="http://schemas.microsoft.com/office/powerpoint/2010/main" val="4222004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9" name="Picture Placeholder 4"/>
          <p:cNvPicPr>
            <a:picLocks noChangeAspect="1"/>
          </p:cNvPicPr>
          <p:nvPr userDrawn="1"/>
        </p:nvPicPr>
        <p:blipFill>
          <a:blip r:embed="rId2">
            <a:extLst>
              <a:ext uri="{28A0092B-C50C-407E-A947-70E740481C1C}">
                <a14:useLocalDpi xmlns:a14="http://schemas.microsoft.com/office/drawing/2010/main" val="0"/>
              </a:ext>
            </a:extLst>
          </a:blip>
          <a:srcRect t="38763" b="38763"/>
          <a:stretch>
            <a:fillRect/>
          </a:stretch>
        </p:blipFill>
        <p:spPr>
          <a:xfrm>
            <a:off x="0" y="-12700"/>
            <a:ext cx="9144000" cy="14478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40AB6F1-190C-4143-8904-D902C6DEFDA3}" type="datetime1">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763000" y="6492875"/>
            <a:ext cx="381000" cy="365125"/>
          </a:xfrm>
        </p:spPr>
        <p:txBody>
          <a:bodyPr/>
          <a:lstStyle/>
          <a:p>
            <a:fld id="{5B7390E5-5D6F-40F6-BBE7-68D542567259}" type="slidenum">
              <a:rPr lang="en-US" smtClean="0"/>
              <a:t>‹#›</a:t>
            </a:fld>
            <a:endParaRPr lang="en-US" dirty="0"/>
          </a:p>
        </p:txBody>
      </p:sp>
    </p:spTree>
    <p:extLst>
      <p:ext uri="{BB962C8B-B14F-4D97-AF65-F5344CB8AC3E}">
        <p14:creationId xmlns:p14="http://schemas.microsoft.com/office/powerpoint/2010/main" val="141215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8956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F82BF-2D58-48A5-BBFD-6D27480ED8D0}" type="datetime1">
              <a:rPr lang="en-US" smtClean="0"/>
              <a:t>5/27/2013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390E5-5D6F-40F6-BBE7-68D542567259}" type="slidenum">
              <a:rPr lang="en-US" smtClean="0"/>
              <a:t>‹#›</a:t>
            </a:fld>
            <a:endParaRPr lang="en-US"/>
          </a:p>
        </p:txBody>
      </p:sp>
      <p:sp>
        <p:nvSpPr>
          <p:cNvPr id="8" name="Picture Placeholder 7"/>
          <p:cNvSpPr>
            <a:spLocks noGrp="1"/>
          </p:cNvSpPr>
          <p:nvPr>
            <p:ph type="pic" sz="quarter" idx="13"/>
          </p:nvPr>
        </p:nvSpPr>
        <p:spPr>
          <a:xfrm>
            <a:off x="-38100" y="-63500"/>
            <a:ext cx="9156700" cy="2959100"/>
          </a:xfrm>
        </p:spPr>
        <p:txBody>
          <a:bodyPr/>
          <a:lstStyle>
            <a:lvl1pPr marL="0" indent="0">
              <a:buNone/>
              <a:defRPr/>
            </a:lvl1pPr>
          </a:lstStyle>
          <a:p>
            <a:endParaRPr lang="en-US" dirty="0"/>
          </a:p>
        </p:txBody>
      </p:sp>
    </p:spTree>
    <p:extLst>
      <p:ext uri="{BB962C8B-B14F-4D97-AF65-F5344CB8AC3E}">
        <p14:creationId xmlns:p14="http://schemas.microsoft.com/office/powerpoint/2010/main" val="322495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837F28-F6BA-4202-A442-290004E80E7C}" type="datetimeFigureOut">
              <a:rPr lang="tr-TR" smtClean="0"/>
              <a:t>27.05.2013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230398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837F28-F6BA-4202-A442-290004E80E7C}" type="datetimeFigureOut">
              <a:rPr lang="tr-TR" smtClean="0"/>
              <a:t>27.05.2013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385232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837F28-F6BA-4202-A442-290004E80E7C}" type="datetimeFigureOut">
              <a:rPr lang="tr-TR" smtClean="0"/>
              <a:t>27.05.2013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398746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837F28-F6BA-4202-A442-290004E80E7C}" type="datetimeFigureOut">
              <a:rPr lang="tr-TR" smtClean="0"/>
              <a:t>27.05.2013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95923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837F28-F6BA-4202-A442-290004E80E7C}" type="datetimeFigureOut">
              <a:rPr lang="tr-TR" smtClean="0"/>
              <a:t>27.05.2013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138560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837F28-F6BA-4202-A442-290004E80E7C}" type="datetimeFigureOut">
              <a:rPr lang="tr-TR" smtClean="0"/>
              <a:t>27.05.2013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143842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837F28-F6BA-4202-A442-290004E80E7C}" type="datetimeFigureOut">
              <a:rPr lang="tr-TR" smtClean="0"/>
              <a:t>27.05.2013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153433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837F28-F6BA-4202-A442-290004E80E7C}" type="datetimeFigureOut">
              <a:rPr lang="tr-TR" smtClean="0"/>
              <a:t>27.05.2013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24EE545-9188-499F-ACC3-A433B0507975}" type="slidenum">
              <a:rPr lang="tr-TR" smtClean="0"/>
              <a:t>‹#›</a:t>
            </a:fld>
            <a:endParaRPr lang="tr-TR"/>
          </a:p>
        </p:txBody>
      </p:sp>
    </p:spTree>
    <p:extLst>
      <p:ext uri="{BB962C8B-B14F-4D97-AF65-F5344CB8AC3E}">
        <p14:creationId xmlns:p14="http://schemas.microsoft.com/office/powerpoint/2010/main" val="485061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37F28-F6BA-4202-A442-290004E80E7C}" type="datetimeFigureOut">
              <a:rPr lang="tr-TR" smtClean="0"/>
              <a:t>27.05.2013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4EE545-9188-499F-ACC3-A433B0507975}" type="slidenum">
              <a:rPr lang="tr-TR" smtClean="0"/>
              <a:t>‹#›</a:t>
            </a:fld>
            <a:endParaRPr lang="tr-TR"/>
          </a:p>
        </p:txBody>
      </p:sp>
    </p:spTree>
    <p:extLst>
      <p:ext uri="{BB962C8B-B14F-4D97-AF65-F5344CB8AC3E}">
        <p14:creationId xmlns:p14="http://schemas.microsoft.com/office/powerpoint/2010/main" val="119559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032" r="3032"/>
          <a:stretch>
            <a:fillRect/>
          </a:stretch>
        </p:blipFill>
        <p:spPr/>
      </p:pic>
      <p:sp>
        <p:nvSpPr>
          <p:cNvPr id="5" name="Title 4"/>
          <p:cNvSpPr>
            <a:spLocks noGrp="1"/>
          </p:cNvSpPr>
          <p:nvPr>
            <p:ph type="ctrTitle"/>
          </p:nvPr>
        </p:nvSpPr>
        <p:spPr/>
        <p:txBody>
          <a:bodyPr>
            <a:normAutofit fontScale="90000"/>
          </a:bodyPr>
          <a:lstStyle/>
          <a:p>
            <a:r>
              <a:rPr lang="tr-TR" dirty="0" smtClean="0">
                <a:solidFill>
                  <a:schemeClr val="bg1"/>
                </a:solidFill>
              </a:rPr>
              <a:t>TÜRKİYE</a:t>
            </a:r>
            <a:r>
              <a:rPr lang="en-US" dirty="0" smtClean="0">
                <a:solidFill>
                  <a:schemeClr val="bg1"/>
                </a:solidFill>
              </a:rPr>
              <a:t>: </a:t>
            </a:r>
            <a:br>
              <a:rPr lang="en-US" dirty="0" smtClean="0">
                <a:solidFill>
                  <a:schemeClr val="bg1"/>
                </a:solidFill>
              </a:rPr>
            </a:br>
            <a:r>
              <a:rPr lang="tr-TR" dirty="0" smtClean="0">
                <a:solidFill>
                  <a:schemeClr val="bg1"/>
                </a:solidFill>
              </a:rPr>
              <a:t>EKONOMİK DALGALANMA BOYUNCA İŞGÜCÜ PİYASALARININ YÖNETİMİ</a:t>
            </a:r>
            <a:endParaRPr lang="en-US" dirty="0">
              <a:solidFill>
                <a:schemeClr val="bg1"/>
              </a:solidFill>
            </a:endParaRPr>
          </a:p>
        </p:txBody>
      </p:sp>
      <p:sp>
        <p:nvSpPr>
          <p:cNvPr id="6" name="Subtitle 5"/>
          <p:cNvSpPr>
            <a:spLocks noGrp="1"/>
          </p:cNvSpPr>
          <p:nvPr>
            <p:ph type="subTitle" idx="1"/>
          </p:nvPr>
        </p:nvSpPr>
        <p:spPr>
          <a:xfrm>
            <a:off x="1600200" y="4343400"/>
            <a:ext cx="6400800" cy="1524000"/>
          </a:xfrm>
        </p:spPr>
        <p:txBody>
          <a:bodyPr>
            <a:normAutofit/>
          </a:bodyPr>
          <a:lstStyle/>
          <a:p>
            <a:r>
              <a:rPr lang="tr-TR" sz="2800" dirty="0" smtClean="0">
                <a:solidFill>
                  <a:schemeClr val="bg1"/>
                </a:solidFill>
              </a:rPr>
              <a:t>Dünya Bankası ve</a:t>
            </a:r>
            <a:r>
              <a:rPr lang="en-US" sz="2800" dirty="0" smtClean="0">
                <a:solidFill>
                  <a:schemeClr val="bg1"/>
                </a:solidFill>
              </a:rPr>
              <a:t> </a:t>
            </a:r>
            <a:r>
              <a:rPr lang="tr-TR" sz="2800" dirty="0" smtClean="0">
                <a:solidFill>
                  <a:schemeClr val="bg1"/>
                </a:solidFill>
              </a:rPr>
              <a:t>Kalkınma Bakanlığı</a:t>
            </a:r>
            <a:endParaRPr lang="en-US" sz="2800" dirty="0" smtClean="0">
              <a:solidFill>
                <a:schemeClr val="bg1"/>
              </a:solidFill>
            </a:endParaRPr>
          </a:p>
          <a:p>
            <a:r>
              <a:rPr lang="tr-TR" sz="2000" dirty="0" smtClean="0">
                <a:solidFill>
                  <a:schemeClr val="bg1"/>
                </a:solidFill>
              </a:rPr>
              <a:t>Rapor Sunumu</a:t>
            </a:r>
            <a:endParaRPr lang="en-US" sz="2000" dirty="0" smtClean="0">
              <a:solidFill>
                <a:schemeClr val="bg1"/>
              </a:solidFill>
            </a:endParaRPr>
          </a:p>
          <a:p>
            <a:r>
              <a:rPr lang="en-US" sz="2000" dirty="0" smtClean="0">
                <a:solidFill>
                  <a:schemeClr val="bg1"/>
                </a:solidFill>
              </a:rPr>
              <a:t>May</a:t>
            </a:r>
            <a:r>
              <a:rPr lang="tr-TR" sz="2000" dirty="0" smtClean="0">
                <a:solidFill>
                  <a:schemeClr val="bg1"/>
                </a:solidFill>
              </a:rPr>
              <a:t>ıs</a:t>
            </a:r>
            <a:r>
              <a:rPr lang="en-US" sz="2000" dirty="0" smtClean="0">
                <a:solidFill>
                  <a:schemeClr val="bg1"/>
                </a:solidFill>
              </a:rPr>
              <a:t> 2013</a:t>
            </a:r>
          </a:p>
          <a:p>
            <a:endParaRPr lang="en-US" sz="2800" dirty="0">
              <a:solidFill>
                <a:schemeClr val="bg1"/>
              </a:solidFill>
            </a:endParaRPr>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5727509"/>
            <a:ext cx="232410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Slide Number Placeholder 8"/>
          <p:cNvSpPr>
            <a:spLocks noGrp="1"/>
          </p:cNvSpPr>
          <p:nvPr>
            <p:ph type="sldNum" sz="quarter" idx="12"/>
          </p:nvPr>
        </p:nvSpPr>
        <p:spPr/>
        <p:txBody>
          <a:bodyPr/>
          <a:lstStyle/>
          <a:p>
            <a:fld id="{5B7390E5-5D6F-40F6-BBE7-68D542567259}" type="slidenum">
              <a:rPr lang="en-US" smtClean="0"/>
              <a:t>1</a:t>
            </a:fld>
            <a:endParaRPr lang="en-US"/>
          </a:p>
        </p:txBody>
      </p:sp>
    </p:spTree>
    <p:extLst>
      <p:ext uri="{BB962C8B-B14F-4D97-AF65-F5344CB8AC3E}">
        <p14:creationId xmlns:p14="http://schemas.microsoft.com/office/powerpoint/2010/main" val="598696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2" name="Title 1"/>
          <p:cNvSpPr>
            <a:spLocks noGrp="1"/>
          </p:cNvSpPr>
          <p:nvPr>
            <p:ph type="title"/>
          </p:nvPr>
        </p:nvSpPr>
        <p:spPr/>
        <p:txBody>
          <a:bodyPr>
            <a:noAutofit/>
          </a:bodyPr>
          <a:lstStyle/>
          <a:p>
            <a:pPr algn="l"/>
            <a:r>
              <a:rPr lang="tr-TR" sz="2800" b="1" dirty="0" smtClean="0">
                <a:solidFill>
                  <a:schemeClr val="bg1"/>
                </a:solidFill>
              </a:rPr>
              <a:t>Kriz sonrası dönemde hızlı </a:t>
            </a:r>
            <a:r>
              <a:rPr lang="tr-TR" sz="2800" b="1" dirty="0">
                <a:solidFill>
                  <a:schemeClr val="bg1"/>
                </a:solidFill>
              </a:rPr>
              <a:t>ve </a:t>
            </a:r>
            <a:r>
              <a:rPr lang="tr-TR" sz="2800" b="1" dirty="0" smtClean="0">
                <a:solidFill>
                  <a:schemeClr val="bg1"/>
                </a:solidFill>
              </a:rPr>
              <a:t>güçlü bir iyileşme  meydana gelmiştir.</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1800" dirty="0" smtClean="0"/>
              <a:t>Kriz sonrası ekonomik büyümedeki iyileşmeye işgücü piyasası da eşlik etmiştir. </a:t>
            </a:r>
            <a:endParaRPr lang="en-US" sz="1800" dirty="0"/>
          </a:p>
        </p:txBody>
      </p:sp>
      <p:sp>
        <p:nvSpPr>
          <p:cNvPr id="7" name="Slide Number Placeholder 6"/>
          <p:cNvSpPr>
            <a:spLocks noGrp="1"/>
          </p:cNvSpPr>
          <p:nvPr>
            <p:ph type="sldNum" sz="quarter" idx="12"/>
          </p:nvPr>
        </p:nvSpPr>
        <p:spPr/>
        <p:txBody>
          <a:bodyPr/>
          <a:lstStyle/>
          <a:p>
            <a:fld id="{5B7390E5-5D6F-40F6-BBE7-68D542567259}" type="slidenum">
              <a:rPr lang="en-US" smtClean="0"/>
              <a:t>10</a:t>
            </a:fld>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580" y="2276872"/>
            <a:ext cx="7560840"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235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2" name="Title 1"/>
          <p:cNvSpPr>
            <a:spLocks noGrp="1"/>
          </p:cNvSpPr>
          <p:nvPr>
            <p:ph type="title"/>
          </p:nvPr>
        </p:nvSpPr>
        <p:spPr/>
        <p:txBody>
          <a:bodyPr>
            <a:noAutofit/>
          </a:bodyPr>
          <a:lstStyle/>
          <a:p>
            <a:pPr algn="l"/>
            <a:r>
              <a:rPr lang="tr-TR" sz="2800" b="1" dirty="0" smtClean="0">
                <a:solidFill>
                  <a:schemeClr val="bg1"/>
                </a:solidFill>
              </a:rPr>
              <a:t>Kriz sonrası dönemde kayıtlı ve ücretli işler güçlü bir biçimde toparlanmıştır.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Kayıt dışı sektörlerdeki işler Hükümet’in eylem planı doğrultusunda azalırken, kayıtlı ve ücretli işler en hızlı şekilde toparlanmıştır. </a:t>
            </a:r>
          </a:p>
          <a:p>
            <a:r>
              <a:rPr lang="tr-TR" sz="2000" dirty="0" smtClean="0"/>
              <a:t>Kriz sonrasında da tarım sektörü istihdam açısından cazip olmaya devam etmiştir. </a:t>
            </a:r>
            <a:endParaRPr lang="en-US" sz="2000" dirty="0"/>
          </a:p>
        </p:txBody>
      </p:sp>
      <p:sp>
        <p:nvSpPr>
          <p:cNvPr id="7" name="Slide Number Placeholder 6"/>
          <p:cNvSpPr>
            <a:spLocks noGrp="1"/>
          </p:cNvSpPr>
          <p:nvPr>
            <p:ph type="sldNum" sz="quarter" idx="12"/>
          </p:nvPr>
        </p:nvSpPr>
        <p:spPr/>
        <p:txBody>
          <a:bodyPr/>
          <a:lstStyle/>
          <a:p>
            <a:fld id="{5B7390E5-5D6F-40F6-BBE7-68D542567259}" type="slidenum">
              <a:rPr lang="en-US" smtClean="0"/>
              <a:t>11</a:t>
            </a:fld>
            <a:endParaRPr lang="en-US" dirty="0"/>
          </a:p>
        </p:txBody>
      </p:sp>
      <p:graphicFrame>
        <p:nvGraphicFramePr>
          <p:cNvPr id="6" name="Chart 60"/>
          <p:cNvGraphicFramePr>
            <a:graphicFrameLocks/>
          </p:cNvGraphicFramePr>
          <p:nvPr>
            <p:extLst>
              <p:ext uri="{D42A27DB-BD31-4B8C-83A1-F6EECF244321}">
                <p14:modId xmlns:p14="http://schemas.microsoft.com/office/powerpoint/2010/main" val="1253745281"/>
              </p:ext>
            </p:extLst>
          </p:nvPr>
        </p:nvGraphicFramePr>
        <p:xfrm>
          <a:off x="683568" y="2924944"/>
          <a:ext cx="7560840" cy="31683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0306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2" name="Title 1"/>
          <p:cNvSpPr>
            <a:spLocks noGrp="1"/>
          </p:cNvSpPr>
          <p:nvPr>
            <p:ph type="title"/>
          </p:nvPr>
        </p:nvSpPr>
        <p:spPr/>
        <p:txBody>
          <a:bodyPr>
            <a:noAutofit/>
          </a:bodyPr>
          <a:lstStyle/>
          <a:p>
            <a:pPr algn="l"/>
            <a:r>
              <a:rPr lang="tr-TR" sz="2800" b="1" dirty="0" smtClean="0">
                <a:solidFill>
                  <a:schemeClr val="bg1"/>
                </a:solidFill>
              </a:rPr>
              <a:t>İyileşme ile birlikte kazançlardaki artış yavaşlarken, gelir eşitsizliği daha da artmıştır. </a:t>
            </a:r>
            <a:endParaRPr lang="en-US" sz="2800" dirty="0">
              <a:solidFill>
                <a:schemeClr val="bg1"/>
              </a:solidFill>
            </a:endParaRPr>
          </a:p>
        </p:txBody>
      </p:sp>
      <p:sp>
        <p:nvSpPr>
          <p:cNvPr id="9"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000" dirty="0"/>
          </a:p>
        </p:txBody>
      </p:sp>
      <p:sp>
        <p:nvSpPr>
          <p:cNvPr id="10"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sz="1900" dirty="0" smtClean="0"/>
              <a:t>Kayıt dışı çalışanların ücretleri kriz öncesi dönemdeki seviyesine ulaşmış olmasına karşın, kayıtlı çalışanların ücretlerindeki daha yüksek artış iki grup arasındaki kazanç farkını derinleştirmiştir. </a:t>
            </a:r>
          </a:p>
          <a:p>
            <a:r>
              <a:rPr lang="tr-TR" sz="1900" dirty="0" smtClean="0"/>
              <a:t>Kriz öncesine kıyasla en çok kazanç artışı tarım ve hizmet sektörlerinde gerçekleşmiştir. </a:t>
            </a:r>
            <a:endParaRPr lang="en-US" sz="1900" dirty="0"/>
          </a:p>
        </p:txBody>
      </p:sp>
      <p:sp>
        <p:nvSpPr>
          <p:cNvPr id="8" name="Slide Number Placeholder 7"/>
          <p:cNvSpPr>
            <a:spLocks noGrp="1"/>
          </p:cNvSpPr>
          <p:nvPr>
            <p:ph type="sldNum" sz="quarter" idx="12"/>
          </p:nvPr>
        </p:nvSpPr>
        <p:spPr/>
        <p:txBody>
          <a:bodyPr/>
          <a:lstStyle/>
          <a:p>
            <a:fld id="{5B7390E5-5D6F-40F6-BBE7-68D542567259}" type="slidenum">
              <a:rPr lang="en-US" smtClean="0"/>
              <a:t>12</a:t>
            </a:fld>
            <a:endParaRPr lang="en-US" dirty="0"/>
          </a:p>
        </p:txBody>
      </p:sp>
      <p:graphicFrame>
        <p:nvGraphicFramePr>
          <p:cNvPr id="11" name="Chart 61"/>
          <p:cNvGraphicFramePr>
            <a:graphicFrameLocks/>
          </p:cNvGraphicFramePr>
          <p:nvPr>
            <p:extLst>
              <p:ext uri="{D42A27DB-BD31-4B8C-83A1-F6EECF244321}">
                <p14:modId xmlns:p14="http://schemas.microsoft.com/office/powerpoint/2010/main" val="2039092309"/>
              </p:ext>
            </p:extLst>
          </p:nvPr>
        </p:nvGraphicFramePr>
        <p:xfrm>
          <a:off x="755576" y="3428999"/>
          <a:ext cx="7488832" cy="28495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93641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2" name="Title 1"/>
          <p:cNvSpPr>
            <a:spLocks noGrp="1"/>
          </p:cNvSpPr>
          <p:nvPr>
            <p:ph type="title"/>
          </p:nvPr>
        </p:nvSpPr>
        <p:spPr/>
        <p:txBody>
          <a:bodyPr>
            <a:normAutofit fontScale="90000"/>
          </a:bodyPr>
          <a:lstStyle/>
          <a:p>
            <a:pPr algn="l"/>
            <a:r>
              <a:rPr lang="tr-TR" sz="2800" b="1" dirty="0" smtClean="0">
                <a:solidFill>
                  <a:schemeClr val="bg1"/>
                </a:solidFill>
              </a:rPr>
              <a:t>Kriz sonrası dönemde işgücü piyasasında kadınların durumları iyileşirken, gençler ve düşük becerililer için iyileşme daha uzun sürmüştür.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İstihdam açısından kadınların durumu erkeklere göre iyileşmeye devam ederken,  genç istihdamı daha yavaş iyileşmiştir. </a:t>
            </a:r>
            <a:endParaRPr lang="en-US" sz="2000" dirty="0" smtClean="0"/>
          </a:p>
          <a:p>
            <a:r>
              <a:rPr lang="tr-TR" sz="2000" dirty="0" smtClean="0"/>
              <a:t>Özellikle kayıtlı istihdam </a:t>
            </a:r>
            <a:r>
              <a:rPr lang="tr-TR" sz="2000" dirty="0"/>
              <a:t>açısından </a:t>
            </a:r>
            <a:r>
              <a:rPr lang="tr-TR" sz="2000" dirty="0" smtClean="0"/>
              <a:t>eğitim </a:t>
            </a:r>
            <a:r>
              <a:rPr lang="tr-TR" sz="2000" dirty="0"/>
              <a:t>ve tecrübenin </a:t>
            </a:r>
            <a:r>
              <a:rPr lang="tr-TR" sz="2000" dirty="0" smtClean="0"/>
              <a:t>getirisi artarken, cinsiyetler arasındaki gelir farkı </a:t>
            </a:r>
            <a:r>
              <a:rPr lang="tr-TR" sz="2000" dirty="0"/>
              <a:t>da </a:t>
            </a:r>
            <a:r>
              <a:rPr lang="tr-TR" sz="2000" dirty="0" smtClean="0"/>
              <a:t>azalmıştır.</a:t>
            </a:r>
            <a:endParaRPr lang="en-US" sz="2000" dirty="0"/>
          </a:p>
          <a:p>
            <a:r>
              <a:rPr lang="tr-TR" sz="2000" dirty="0" smtClean="0"/>
              <a:t>Tarımsal istihdamdaki artışın kırsal alanlardaki istihdamı da tetiklemesiyle, hem kent hem de kırda yaşayanlar iyileşmeden payını almıştır. </a:t>
            </a:r>
            <a:endParaRPr lang="en-US" sz="2000" dirty="0"/>
          </a:p>
        </p:txBody>
      </p:sp>
      <p:sp>
        <p:nvSpPr>
          <p:cNvPr id="6" name="Slide Number Placeholder 5"/>
          <p:cNvSpPr>
            <a:spLocks noGrp="1"/>
          </p:cNvSpPr>
          <p:nvPr>
            <p:ph type="sldNum" sz="quarter" idx="12"/>
          </p:nvPr>
        </p:nvSpPr>
        <p:spPr/>
        <p:txBody>
          <a:bodyPr/>
          <a:lstStyle/>
          <a:p>
            <a:fld id="{5B7390E5-5D6F-40F6-BBE7-68D542567259}" type="slidenum">
              <a:rPr lang="en-US" smtClean="0"/>
              <a:t>13</a:t>
            </a:fld>
            <a:endParaRPr lang="en-US" dirty="0"/>
          </a:p>
        </p:txBody>
      </p:sp>
    </p:spTree>
    <p:extLst>
      <p:ext uri="{BB962C8B-B14F-4D97-AF65-F5344CB8AC3E}">
        <p14:creationId xmlns:p14="http://schemas.microsoft.com/office/powerpoint/2010/main" val="46597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tr-TR" sz="2800" b="1" dirty="0" smtClean="0">
                <a:solidFill>
                  <a:schemeClr val="bg1"/>
                </a:solidFill>
              </a:rPr>
              <a:t>İşgücü piyasası politika seti Türkiye’nin krizi kolay atlatmasına yardımcı olmuştur. </a:t>
            </a:r>
            <a:endParaRPr lang="en-US" sz="2800" b="1" dirty="0">
              <a:solidFill>
                <a:schemeClr val="bg1"/>
              </a:solidFill>
            </a:endParaRPr>
          </a:p>
        </p:txBody>
      </p:sp>
      <p:sp>
        <p:nvSpPr>
          <p:cNvPr id="6" name="Content Placeholder 5"/>
          <p:cNvSpPr>
            <a:spLocks noGrp="1"/>
          </p:cNvSpPr>
          <p:nvPr>
            <p:ph idx="1"/>
          </p:nvPr>
        </p:nvSpPr>
        <p:spPr>
          <a:xfrm>
            <a:off x="457200" y="1600200"/>
            <a:ext cx="8229600" cy="4876800"/>
          </a:xfrm>
        </p:spPr>
        <p:txBody>
          <a:bodyPr>
            <a:normAutofit/>
          </a:bodyPr>
          <a:lstStyle/>
          <a:p>
            <a:r>
              <a:rPr lang="en-US" sz="2400" b="1" dirty="0" smtClean="0"/>
              <a:t>May</a:t>
            </a:r>
            <a:r>
              <a:rPr lang="tr-TR" sz="2400" b="1" dirty="0" smtClean="0"/>
              <a:t>ıs</a:t>
            </a:r>
            <a:r>
              <a:rPr lang="en-US" sz="2400" b="1" dirty="0" smtClean="0"/>
              <a:t> 2008</a:t>
            </a:r>
            <a:r>
              <a:rPr lang="en-US" sz="2400" dirty="0" smtClean="0"/>
              <a:t>: </a:t>
            </a:r>
            <a:r>
              <a:rPr lang="tr-TR" sz="2400" dirty="0" smtClean="0"/>
              <a:t>İşgücü piyasası reformu kapsamında işveren sosyal güvenlik primleri indirilmiş, </a:t>
            </a:r>
            <a:r>
              <a:rPr lang="tr-TR" sz="2400" dirty="0" err="1" smtClean="0"/>
              <a:t>AİP’lere</a:t>
            </a:r>
            <a:r>
              <a:rPr lang="tr-TR" sz="2400" dirty="0" smtClean="0"/>
              <a:t> ayrılan kaynaklar ve yararlanıcı sayısı önemli ölçüde artırılmış, istihdama ilişkin mali olmayan yükümlülükler azaltılmıştır. </a:t>
            </a:r>
          </a:p>
          <a:p>
            <a:r>
              <a:rPr lang="en-US" sz="2400" b="1" dirty="0" smtClean="0"/>
              <a:t>May</a:t>
            </a:r>
            <a:r>
              <a:rPr lang="tr-TR" sz="2400" b="1" dirty="0" smtClean="0"/>
              <a:t>ıs</a:t>
            </a:r>
            <a:r>
              <a:rPr lang="en-US" sz="2400" b="1" dirty="0" smtClean="0"/>
              <a:t> 2009</a:t>
            </a:r>
            <a:r>
              <a:rPr lang="en-US" sz="2400" dirty="0" smtClean="0"/>
              <a:t>: </a:t>
            </a:r>
            <a:r>
              <a:rPr lang="tr-TR" sz="2400" dirty="0" smtClean="0"/>
              <a:t>Krize karşı alınan önlemler kapsamında kısa çalışma ödeneği, mesleki eğitim, toplum yararına çalışma, KOBİ’lere destek ile kadın ve gençlere yönelik sübvansiyonlara ilişkin iyileştirmeler yapılmıştır.</a:t>
            </a:r>
            <a:endParaRPr lang="en-US" sz="2400" dirty="0" smtClean="0">
              <a:sym typeface="Wingdings" pitchFamily="2" charset="2"/>
            </a:endParaRPr>
          </a:p>
          <a:p>
            <a:r>
              <a:rPr lang="tr-TR" sz="2400" b="1" dirty="0" smtClean="0">
                <a:sym typeface="Wingdings" pitchFamily="2" charset="2"/>
              </a:rPr>
              <a:t>Şubat</a:t>
            </a:r>
            <a:r>
              <a:rPr lang="en-US" sz="2400" b="1" dirty="0" smtClean="0">
                <a:sym typeface="Wingdings" pitchFamily="2" charset="2"/>
              </a:rPr>
              <a:t> 2011</a:t>
            </a:r>
            <a:r>
              <a:rPr lang="en-US" sz="2400" dirty="0" smtClean="0">
                <a:sym typeface="Wingdings" pitchFamily="2" charset="2"/>
              </a:rPr>
              <a:t>: </a:t>
            </a:r>
            <a:r>
              <a:rPr lang="tr-TR" sz="2400" dirty="0" smtClean="0">
                <a:sym typeface="Wingdings" pitchFamily="2" charset="2"/>
              </a:rPr>
              <a:t>İyileşmeyi destekleyici tedbirler çerçevesinde mesleki eğitim alanların sağlık sigortaları karşılanmış, işsizlik sigortası yarı zamanlı çalışanları içerecek şekilde genişletilmiş ve sübvansiyonların süresi uzatılmıştır.</a:t>
            </a:r>
            <a:endParaRPr lang="en-US" sz="1600" dirty="0"/>
          </a:p>
        </p:txBody>
      </p:sp>
      <p:sp>
        <p:nvSpPr>
          <p:cNvPr id="9" name="Slide Number Placeholder 8"/>
          <p:cNvSpPr>
            <a:spLocks noGrp="1"/>
          </p:cNvSpPr>
          <p:nvPr>
            <p:ph type="sldNum" sz="quarter" idx="12"/>
          </p:nvPr>
        </p:nvSpPr>
        <p:spPr/>
        <p:txBody>
          <a:bodyPr/>
          <a:lstStyle/>
          <a:p>
            <a:fld id="{5B7390E5-5D6F-40F6-BBE7-68D542567259}" type="slidenum">
              <a:rPr lang="en-US" smtClean="0"/>
              <a:t>14</a:t>
            </a:fld>
            <a:endParaRPr lang="en-US" dirty="0"/>
          </a:p>
        </p:txBody>
      </p:sp>
    </p:spTree>
    <p:extLst>
      <p:ext uri="{BB962C8B-B14F-4D97-AF65-F5344CB8AC3E}">
        <p14:creationId xmlns:p14="http://schemas.microsoft.com/office/powerpoint/2010/main" val="2766716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tr-TR" sz="2800" b="1" dirty="0">
                <a:solidFill>
                  <a:schemeClr val="bg1"/>
                </a:solidFill>
              </a:rPr>
              <a:t>İşgücü piyasası politika seti Türkiye’nin krizi kolay atlatmasına yardımcı olmuştur. </a:t>
            </a:r>
            <a:r>
              <a:rPr lang="en-US" sz="2800" b="1" dirty="0" smtClean="0">
                <a:solidFill>
                  <a:schemeClr val="bg1"/>
                </a:solidFill>
              </a:rPr>
              <a:t> (</a:t>
            </a:r>
            <a:r>
              <a:rPr lang="tr-TR" sz="2800" b="1" dirty="0" smtClean="0">
                <a:solidFill>
                  <a:schemeClr val="bg1"/>
                </a:solidFill>
              </a:rPr>
              <a:t>Devam)</a:t>
            </a:r>
            <a:endParaRPr lang="en-US" sz="2800" b="1" dirty="0">
              <a:solidFill>
                <a:schemeClr val="bg1"/>
              </a:solidFill>
            </a:endParaRPr>
          </a:p>
        </p:txBody>
      </p:sp>
      <p:sp>
        <p:nvSpPr>
          <p:cNvPr id="6" name="Content Placeholder 5"/>
          <p:cNvSpPr>
            <a:spLocks noGrp="1"/>
          </p:cNvSpPr>
          <p:nvPr>
            <p:ph idx="1"/>
          </p:nvPr>
        </p:nvSpPr>
        <p:spPr>
          <a:xfrm>
            <a:off x="457200" y="1600200"/>
            <a:ext cx="8229600" cy="4724400"/>
          </a:xfrm>
        </p:spPr>
        <p:txBody>
          <a:bodyPr>
            <a:normAutofit/>
          </a:bodyPr>
          <a:lstStyle/>
          <a:p>
            <a:r>
              <a:rPr lang="tr-TR" sz="1800" dirty="0" smtClean="0"/>
              <a:t>Asgari ücretteki artış kayıtlı sektörlerdeki düşük kazançlıların gelir düzeylerini korumuşsa da, muhtemel iş kayıplarına da neden olmuştur. </a:t>
            </a:r>
          </a:p>
          <a:p>
            <a:r>
              <a:rPr lang="tr-TR" sz="1800" dirty="0" smtClean="0"/>
              <a:t>Yeşil kart uygulaması, kriz döneminde yoksul ve kayıt dışı çalışan ailelerin sağlık hizmetlerinden yararlanmasını sağlamıştır. </a:t>
            </a:r>
            <a:endParaRPr lang="en-US" sz="1800" dirty="0"/>
          </a:p>
        </p:txBody>
      </p:sp>
      <p:sp>
        <p:nvSpPr>
          <p:cNvPr id="2" name="Slide Number Placeholder 1"/>
          <p:cNvSpPr>
            <a:spLocks noGrp="1"/>
          </p:cNvSpPr>
          <p:nvPr>
            <p:ph type="sldNum" sz="quarter" idx="12"/>
          </p:nvPr>
        </p:nvSpPr>
        <p:spPr/>
        <p:txBody>
          <a:bodyPr/>
          <a:lstStyle/>
          <a:p>
            <a:fld id="{5B7390E5-5D6F-40F6-BBE7-68D542567259}" type="slidenum">
              <a:rPr lang="en-US" smtClean="0"/>
              <a:t>15</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852936"/>
            <a:ext cx="4981575"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704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tr-TR" dirty="0" smtClean="0">
                <a:solidFill>
                  <a:schemeClr val="accent1"/>
                </a:solidFill>
              </a:rPr>
              <a:t>DAGALANMA BOYUNCA İŞGÜCÜ PİYASALARININ YÖNETİMİNİN GÜÇLENDİRİLMESİ</a:t>
            </a:r>
            <a:endParaRPr lang="en-US" dirty="0">
              <a:solidFill>
                <a:schemeClr val="accent1"/>
              </a:solidFill>
            </a:endParaRPr>
          </a:p>
        </p:txBody>
      </p:sp>
      <p:sp>
        <p:nvSpPr>
          <p:cNvPr id="6" name="Text Placeholder 5"/>
          <p:cNvSpPr>
            <a:spLocks noGrp="1"/>
          </p:cNvSpPr>
          <p:nvPr>
            <p:ph type="body" idx="1"/>
          </p:nvPr>
        </p:nvSpPr>
        <p:spPr/>
        <p:txBody>
          <a:bodyPr/>
          <a:lstStyle/>
          <a:p>
            <a:endParaRPr lang="en-US"/>
          </a:p>
        </p:txBody>
      </p:sp>
      <p:sp>
        <p:nvSpPr>
          <p:cNvPr id="8" name="Slide Number Placeholder 7"/>
          <p:cNvSpPr>
            <a:spLocks noGrp="1"/>
          </p:cNvSpPr>
          <p:nvPr>
            <p:ph type="sldNum" sz="quarter" idx="12"/>
          </p:nvPr>
        </p:nvSpPr>
        <p:spPr/>
        <p:txBody>
          <a:bodyPr/>
          <a:lstStyle/>
          <a:p>
            <a:fld id="{5B7390E5-5D6F-40F6-BBE7-68D542567259}" type="slidenum">
              <a:rPr lang="en-US" smtClean="0"/>
              <a:t>16</a:t>
            </a:fld>
            <a:endParaRPr lang="en-US"/>
          </a:p>
        </p:txBody>
      </p:sp>
    </p:spTree>
    <p:extLst>
      <p:ext uri="{BB962C8B-B14F-4D97-AF65-F5344CB8AC3E}">
        <p14:creationId xmlns:p14="http://schemas.microsoft.com/office/powerpoint/2010/main" val="3747840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800" b="1" dirty="0" smtClean="0">
                <a:solidFill>
                  <a:schemeClr val="bg1"/>
                </a:solidFill>
              </a:rPr>
              <a:t>Türkiye’nin krizlere daha iyi müdahale edebilmek için alabileceği önlemler bulunmaktadır.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Maliyet-etkin olabilmesi için krize yapılacak müdahalelerin tam zamanında yapılması, düzenlemenin doğasına eğilmesi, desteğe ihtiyacı olanları iyi hedeflemiş olması ve geçici olması gerekmektedir.</a:t>
            </a:r>
          </a:p>
          <a:p>
            <a:r>
              <a:rPr lang="tr-TR" sz="2000" dirty="0" smtClean="0"/>
              <a:t>Krizlere müdahaleyi daha etkin kılacak adımlar</a:t>
            </a:r>
            <a:r>
              <a:rPr lang="en-US" sz="2000" dirty="0" smtClean="0"/>
              <a:t>:</a:t>
            </a:r>
          </a:p>
          <a:p>
            <a:pPr marL="800100" lvl="1" indent="-342900">
              <a:buAutoNum type="arabicParenR"/>
            </a:pPr>
            <a:r>
              <a:rPr lang="tr-TR" sz="1600" dirty="0" smtClean="0"/>
              <a:t>Politikalar ile mevcut uygulamaların eklemlenmesi</a:t>
            </a:r>
            <a:endParaRPr lang="en-US" sz="1600" dirty="0" smtClean="0"/>
          </a:p>
          <a:p>
            <a:pPr marL="800100" lvl="1" indent="-342900">
              <a:buAutoNum type="arabicParenR"/>
            </a:pPr>
            <a:r>
              <a:rPr lang="tr-TR" sz="1600" dirty="0" smtClean="0"/>
              <a:t>Sosyal sigortaya bağlılığın artırılması</a:t>
            </a:r>
            <a:endParaRPr lang="en-US" sz="1600" dirty="0" smtClean="0"/>
          </a:p>
          <a:p>
            <a:pPr marL="800100" lvl="1" indent="-342900">
              <a:buAutoNum type="arabicParenR"/>
            </a:pPr>
            <a:r>
              <a:rPr lang="tr-TR" sz="1600" dirty="0" smtClean="0"/>
              <a:t>İşgücü piyasasının daha esnek hale getirilmesi</a:t>
            </a:r>
            <a:endParaRPr lang="en-US" sz="1600" dirty="0" smtClean="0"/>
          </a:p>
          <a:p>
            <a:pPr marL="800100" lvl="1" indent="-342900">
              <a:buAutoNum type="arabicParenR"/>
            </a:pPr>
            <a:r>
              <a:rPr lang="tr-TR" sz="1600" dirty="0" smtClean="0"/>
              <a:t>İyi bilgi ve analiz</a:t>
            </a:r>
            <a:endParaRPr lang="en-US" sz="1600" dirty="0" smtClean="0"/>
          </a:p>
          <a:p>
            <a:pPr marL="800100" lvl="1" indent="-342900">
              <a:buAutoNum type="arabicParenR"/>
            </a:pPr>
            <a:r>
              <a:rPr lang="tr-TR" sz="1600" dirty="0" smtClean="0"/>
              <a:t>Önceden tasarlanmış mevcut programlara bağlılığın artırılması</a:t>
            </a:r>
          </a:p>
          <a:p>
            <a:pPr marL="800100" lvl="1" indent="-342900">
              <a:buAutoNum type="arabicParenR"/>
            </a:pPr>
            <a:r>
              <a:rPr lang="tr-TR" sz="1600" dirty="0" smtClean="0"/>
              <a:t>Gerekli odlukça geçici düzenlemelerin yapılması ve bunların işgücü piyasası koşulları ile </a:t>
            </a:r>
            <a:r>
              <a:rPr lang="tr-TR" sz="1600" dirty="0" err="1" smtClean="0"/>
              <a:t>bağlantılandırılması</a:t>
            </a:r>
            <a:endParaRPr lang="en-US" sz="1600" dirty="0"/>
          </a:p>
        </p:txBody>
      </p:sp>
      <p:sp>
        <p:nvSpPr>
          <p:cNvPr id="4" name="Slide Number Placeholder 3"/>
          <p:cNvSpPr>
            <a:spLocks noGrp="1"/>
          </p:cNvSpPr>
          <p:nvPr>
            <p:ph type="sldNum" sz="quarter" idx="12"/>
          </p:nvPr>
        </p:nvSpPr>
        <p:spPr/>
        <p:txBody>
          <a:bodyPr/>
          <a:lstStyle/>
          <a:p>
            <a:fld id="{5B7390E5-5D6F-40F6-BBE7-68D542567259}" type="slidenum">
              <a:rPr lang="en-US" smtClean="0"/>
              <a:t>17</a:t>
            </a:fld>
            <a:endParaRPr lang="en-US" dirty="0"/>
          </a:p>
        </p:txBody>
      </p:sp>
    </p:spTree>
    <p:extLst>
      <p:ext uri="{BB962C8B-B14F-4D97-AF65-F5344CB8AC3E}">
        <p14:creationId xmlns:p14="http://schemas.microsoft.com/office/powerpoint/2010/main" val="2590684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700" b="1" dirty="0" smtClean="0">
                <a:solidFill>
                  <a:schemeClr val="bg1"/>
                </a:solidFill>
              </a:rPr>
              <a:t>Türkiye’nin ekonomik dalgalanma boyunca bir politikalar bütününü daha iyi düzenlemesi için alınabilecek önlemler mevcuttur. </a:t>
            </a:r>
            <a:endParaRPr lang="en-US" sz="2700" b="1" dirty="0"/>
          </a:p>
        </p:txBody>
      </p:sp>
      <p:sp>
        <p:nvSpPr>
          <p:cNvPr id="3" name="Content Placeholder 2"/>
          <p:cNvSpPr>
            <a:spLocks noGrp="1"/>
          </p:cNvSpPr>
          <p:nvPr>
            <p:ph idx="1"/>
          </p:nvPr>
        </p:nvSpPr>
        <p:spPr/>
        <p:txBody>
          <a:bodyPr>
            <a:normAutofit/>
          </a:bodyPr>
          <a:lstStyle/>
          <a:p>
            <a:r>
              <a:rPr lang="tr-TR" sz="2000" dirty="0" smtClean="0"/>
              <a:t>Politikalar krizin çalışanlar ve aileleri üzerindeki etkisini en aza indirmeyi ve iş yaratma üzerindeki etkisini en üst düzeye çıkarmayı hedeflemelidir.</a:t>
            </a:r>
          </a:p>
          <a:p>
            <a:r>
              <a:rPr lang="tr-TR" sz="2000" dirty="0"/>
              <a:t>Ekonomik gerileme sırasında </a:t>
            </a:r>
            <a:r>
              <a:rPr lang="es-ES" sz="2000" dirty="0" err="1"/>
              <a:t>işlerini</a:t>
            </a:r>
            <a:r>
              <a:rPr lang="es-ES" sz="2000" dirty="0"/>
              <a:t> </a:t>
            </a:r>
            <a:r>
              <a:rPr lang="es-ES" sz="2000" dirty="0" err="1"/>
              <a:t>kaybetme</a:t>
            </a:r>
            <a:r>
              <a:rPr lang="es-ES" sz="2000" dirty="0"/>
              <a:t> ya da </a:t>
            </a:r>
            <a:r>
              <a:rPr lang="es-ES" sz="2000" dirty="0" err="1" smtClean="0"/>
              <a:t>kazançlarının</a:t>
            </a:r>
            <a:r>
              <a:rPr lang="tr-TR" sz="2000" dirty="0"/>
              <a:t> </a:t>
            </a:r>
            <a:r>
              <a:rPr lang="tr-TR" sz="2000" dirty="0" smtClean="0"/>
              <a:t>azalması </a:t>
            </a:r>
            <a:r>
              <a:rPr lang="tr-TR" sz="2000" dirty="0"/>
              <a:t>riski en yüksek olan işçilerin korunmasına odaklanmak        gereklidir</a:t>
            </a:r>
            <a:r>
              <a:rPr lang="tr-TR" sz="2000" dirty="0" smtClean="0"/>
              <a:t>.</a:t>
            </a:r>
          </a:p>
          <a:p>
            <a:pPr lvl="1"/>
            <a:r>
              <a:rPr lang="tr-TR" sz="1600" dirty="0" smtClean="0"/>
              <a:t>İşsizlik </a:t>
            </a:r>
            <a:r>
              <a:rPr lang="tr-TR" sz="1600" dirty="0"/>
              <a:t>sigortası</a:t>
            </a:r>
            <a:r>
              <a:rPr lang="en-US" sz="1600" dirty="0"/>
              <a:t>, </a:t>
            </a:r>
            <a:r>
              <a:rPr lang="tr-TR" sz="1600" dirty="0"/>
              <a:t>nakit </a:t>
            </a:r>
            <a:r>
              <a:rPr lang="tr-TR" sz="1600" dirty="0" smtClean="0"/>
              <a:t>transferleri, </a:t>
            </a:r>
            <a:r>
              <a:rPr lang="tr-TR" sz="1600" dirty="0"/>
              <a:t>toplum </a:t>
            </a:r>
            <a:r>
              <a:rPr lang="tr-TR" sz="1600" dirty="0" smtClean="0"/>
              <a:t>yararına </a:t>
            </a:r>
            <a:r>
              <a:rPr lang="tr-TR" sz="1600" dirty="0"/>
              <a:t>çalışma</a:t>
            </a:r>
            <a:r>
              <a:rPr lang="en-US" sz="1600" dirty="0"/>
              <a:t>, </a:t>
            </a:r>
            <a:r>
              <a:rPr lang="tr-TR" sz="1600" dirty="0"/>
              <a:t>geçici  kısa çalışma, KOBİ’lerin </a:t>
            </a:r>
            <a:r>
              <a:rPr lang="tr-TR" sz="1600" dirty="0" smtClean="0"/>
              <a:t>ve kendi </a:t>
            </a:r>
            <a:r>
              <a:rPr lang="tr-TR" sz="1600" dirty="0"/>
              <a:t>hesabına çalışanların desteklenmesi, iş arama destekleri ve işgücü eğitimleri </a:t>
            </a:r>
          </a:p>
          <a:p>
            <a:r>
              <a:rPr lang="tr-TR" sz="2000" dirty="0" smtClean="0"/>
              <a:t>İyileşme sürecinde politikalar bütünü bireylerin aktifleştirilmesine ve iş yaratmanın kolaylaştırılmasına odaklanmalıdır. </a:t>
            </a:r>
          </a:p>
          <a:p>
            <a:pPr lvl="1"/>
            <a:r>
              <a:rPr lang="tr-TR" sz="1600" dirty="0" smtClean="0"/>
              <a:t>İşsizlik sigortası veya sosyal yardım almanın aktivasyon önlemleri ile ilişkilendirilmesi, yeni işe alınan kişilere yönelik hedeflenmiş sübvansiyonlar, </a:t>
            </a:r>
            <a:r>
              <a:rPr lang="tr-TR" sz="1600" dirty="0"/>
              <a:t>, KOBİ’lerin ve kendi hesabına çalışanların desteklenmesi</a:t>
            </a:r>
            <a:endParaRPr lang="en-US" sz="1600" dirty="0"/>
          </a:p>
        </p:txBody>
      </p:sp>
      <p:sp>
        <p:nvSpPr>
          <p:cNvPr id="4" name="Slide Number Placeholder 3"/>
          <p:cNvSpPr>
            <a:spLocks noGrp="1"/>
          </p:cNvSpPr>
          <p:nvPr>
            <p:ph type="sldNum" sz="quarter" idx="12"/>
          </p:nvPr>
        </p:nvSpPr>
        <p:spPr/>
        <p:txBody>
          <a:bodyPr/>
          <a:lstStyle/>
          <a:p>
            <a:fld id="{5B7390E5-5D6F-40F6-BBE7-68D542567259}" type="slidenum">
              <a:rPr lang="en-US" smtClean="0"/>
              <a:t>18</a:t>
            </a:fld>
            <a:endParaRPr lang="en-US" dirty="0"/>
          </a:p>
        </p:txBody>
      </p:sp>
    </p:spTree>
    <p:extLst>
      <p:ext uri="{BB962C8B-B14F-4D97-AF65-F5344CB8AC3E}">
        <p14:creationId xmlns:p14="http://schemas.microsoft.com/office/powerpoint/2010/main" val="1060648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800" b="1" dirty="0" smtClean="0">
                <a:solidFill>
                  <a:schemeClr val="bg1"/>
                </a:solidFill>
              </a:rPr>
              <a:t>Türkiye’nin kriz esnasında gelir koruma politikalarını güçlendirmesi için alabileceği önlemler bulunmaktadır. </a:t>
            </a:r>
            <a:endParaRPr lang="en-US" sz="2800" dirty="0"/>
          </a:p>
        </p:txBody>
      </p:sp>
      <p:sp>
        <p:nvSpPr>
          <p:cNvPr id="3" name="Content Placeholder 2"/>
          <p:cNvSpPr>
            <a:spLocks noGrp="1"/>
          </p:cNvSpPr>
          <p:nvPr>
            <p:ph idx="1"/>
          </p:nvPr>
        </p:nvSpPr>
        <p:spPr/>
        <p:txBody>
          <a:bodyPr>
            <a:normAutofit/>
          </a:bodyPr>
          <a:lstStyle/>
          <a:p>
            <a:r>
              <a:rPr lang="tr-TR" sz="2000" dirty="0" smtClean="0"/>
              <a:t>Politikalar, özellikle de sistematik şoklar yaşandığı durumlarda işsizliğe veya kazançlardaki bir düşüşe karşı kendi kendini sigortalamayı amaçlamaktadır.</a:t>
            </a:r>
          </a:p>
          <a:p>
            <a:r>
              <a:rPr lang="tr-TR" sz="2000" dirty="0" smtClean="0"/>
              <a:t>İşsizlik sigortası</a:t>
            </a:r>
            <a:r>
              <a:rPr lang="en-US" sz="2000" dirty="0" smtClean="0"/>
              <a:t>– </a:t>
            </a:r>
            <a:r>
              <a:rPr lang="tr-TR" sz="2000" dirty="0" smtClean="0"/>
              <a:t>Ana enstrüman</a:t>
            </a:r>
            <a:endParaRPr lang="tr-TR" sz="2000" dirty="0"/>
          </a:p>
          <a:p>
            <a:pPr lvl="1"/>
            <a:r>
              <a:rPr lang="tr-TR" sz="1600" dirty="0" smtClean="0"/>
              <a:t>İşsizlik sigortası yoluyla korumanın artırılması kıdem tazminatı yükümlülüklerinin gözden geçirilmesi yakından ilişkilidir. </a:t>
            </a:r>
          </a:p>
          <a:p>
            <a:pPr lvl="1"/>
            <a:r>
              <a:rPr lang="tr-TR" sz="1600" dirty="0" smtClean="0"/>
              <a:t>İşsizlik sigortasının aktifleştirme politikaları ile </a:t>
            </a:r>
            <a:r>
              <a:rPr lang="tr-TR" sz="1600" dirty="0" err="1" smtClean="0"/>
              <a:t>bağlantılandırılması</a:t>
            </a:r>
            <a:r>
              <a:rPr lang="tr-TR" sz="1600" dirty="0" smtClean="0"/>
              <a:t> (İyileşme boyunca)</a:t>
            </a:r>
          </a:p>
          <a:p>
            <a:pPr marL="400050"/>
            <a:r>
              <a:rPr lang="tr-TR" sz="2000" dirty="0" smtClean="0"/>
              <a:t>İşsizlik yardımı</a:t>
            </a:r>
            <a:r>
              <a:rPr lang="en-US" sz="2000" dirty="0" smtClean="0"/>
              <a:t>– </a:t>
            </a:r>
            <a:r>
              <a:rPr lang="tr-TR" sz="2000" dirty="0" smtClean="0"/>
              <a:t>işsizlik sigortasına hak kazanamayan iş arayanlar için tamamlayıcı</a:t>
            </a:r>
            <a:endParaRPr lang="en-US" sz="2000" dirty="0" smtClean="0"/>
          </a:p>
          <a:p>
            <a:pPr marL="800100" lvl="1" indent="-400050"/>
            <a:r>
              <a:rPr lang="tr-TR" sz="1600" dirty="0" smtClean="0"/>
              <a:t>Hedeflenmiş, zaman kısıtlı ve aktifleştirme önlemleri ile bağlantılı </a:t>
            </a:r>
          </a:p>
          <a:p>
            <a:pPr marL="400050" lvl="1" indent="-342900">
              <a:buFont typeface="Arial" pitchFamily="34" charset="0"/>
              <a:buChar char="•"/>
            </a:pPr>
            <a:r>
              <a:rPr lang="tr-TR" sz="2000" dirty="0" smtClean="0"/>
              <a:t>Yoksullara nakit transferi</a:t>
            </a:r>
            <a:endParaRPr lang="en-US" sz="2000" dirty="0"/>
          </a:p>
          <a:p>
            <a:pPr lvl="1"/>
            <a:r>
              <a:rPr lang="tr-TR" sz="1600" dirty="0" smtClean="0"/>
              <a:t>Kronik yoksuları hedefleyen, ancak kriz boyunca da gelirleri koruyan </a:t>
            </a:r>
          </a:p>
          <a:p>
            <a:pPr lvl="1"/>
            <a:r>
              <a:rPr lang="tr-TR" sz="1600" dirty="0" smtClean="0"/>
              <a:t>Yoksulların kapsanmasının artırılması </a:t>
            </a:r>
            <a:r>
              <a:rPr lang="en-US" sz="1600" dirty="0" smtClean="0">
                <a:sym typeface="Wingdings" pitchFamily="2" charset="2"/>
              </a:rPr>
              <a:t> </a:t>
            </a:r>
            <a:r>
              <a:rPr lang="tr-TR" sz="1600" dirty="0" smtClean="0">
                <a:sym typeface="Wingdings" pitchFamily="2" charset="2"/>
              </a:rPr>
              <a:t>kriz süresince daha etkin bir güvenlik ağı</a:t>
            </a:r>
            <a:endParaRPr lang="en-US" sz="1600" dirty="0"/>
          </a:p>
        </p:txBody>
      </p:sp>
      <p:sp>
        <p:nvSpPr>
          <p:cNvPr id="4" name="Slide Number Placeholder 3"/>
          <p:cNvSpPr>
            <a:spLocks noGrp="1"/>
          </p:cNvSpPr>
          <p:nvPr>
            <p:ph type="sldNum" sz="quarter" idx="12"/>
          </p:nvPr>
        </p:nvSpPr>
        <p:spPr/>
        <p:txBody>
          <a:bodyPr/>
          <a:lstStyle/>
          <a:p>
            <a:fld id="{5B7390E5-5D6F-40F6-BBE7-68D542567259}" type="slidenum">
              <a:rPr lang="en-US" smtClean="0"/>
              <a:t>19</a:t>
            </a:fld>
            <a:endParaRPr lang="en-US" dirty="0"/>
          </a:p>
        </p:txBody>
      </p:sp>
    </p:spTree>
    <p:extLst>
      <p:ext uri="{BB962C8B-B14F-4D97-AF65-F5344CB8AC3E}">
        <p14:creationId xmlns:p14="http://schemas.microsoft.com/office/powerpoint/2010/main" val="3031621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tr-TR" sz="2800" b="1" dirty="0" smtClean="0">
                <a:solidFill>
                  <a:schemeClr val="bg1"/>
                </a:solidFill>
              </a:rPr>
              <a:t>Rapor Türkiye’de işgücü piyasaları üzerine devam eden ortak çalışmanın bir bileşenidir. </a:t>
            </a:r>
            <a:endParaRPr lang="en-US" sz="2800" b="1" dirty="0">
              <a:solidFill>
                <a:schemeClr val="bg1"/>
              </a:solidFill>
            </a:endParaRPr>
          </a:p>
        </p:txBody>
      </p:sp>
      <p:sp>
        <p:nvSpPr>
          <p:cNvPr id="4" name="Slide Number Placeholder 3"/>
          <p:cNvSpPr>
            <a:spLocks noGrp="1"/>
          </p:cNvSpPr>
          <p:nvPr>
            <p:ph type="sldNum" sz="quarter" idx="12"/>
          </p:nvPr>
        </p:nvSpPr>
        <p:spPr/>
        <p:txBody>
          <a:bodyPr/>
          <a:lstStyle/>
          <a:p>
            <a:fld id="{5B7390E5-5D6F-40F6-BBE7-68D542567259}" type="slidenum">
              <a:rPr lang="en-US" smtClean="0"/>
              <a:t>2</a:t>
            </a:fld>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843046942"/>
              </p:ext>
            </p:extLst>
          </p:nvPr>
        </p:nvGraphicFramePr>
        <p:xfrm>
          <a:off x="381000" y="1905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5039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tr-TR" dirty="0" smtClean="0">
                <a:solidFill>
                  <a:schemeClr val="accent1"/>
                </a:solidFill>
              </a:rPr>
              <a:t>TÜRKİYE’DE </a:t>
            </a:r>
            <a:r>
              <a:rPr lang="tr-TR" dirty="0" err="1" smtClean="0">
                <a:solidFill>
                  <a:schemeClr val="accent1"/>
                </a:solidFill>
              </a:rPr>
              <a:t>İstİhdama</a:t>
            </a:r>
            <a:r>
              <a:rPr lang="tr-TR" dirty="0" smtClean="0">
                <a:solidFill>
                  <a:schemeClr val="accent1"/>
                </a:solidFill>
              </a:rPr>
              <a:t> </a:t>
            </a:r>
            <a:r>
              <a:rPr lang="tr-TR" dirty="0" err="1" smtClean="0">
                <a:solidFill>
                  <a:schemeClr val="accent1"/>
                </a:solidFill>
              </a:rPr>
              <a:t>İlİşkİn</a:t>
            </a:r>
            <a:r>
              <a:rPr lang="tr-TR" dirty="0" smtClean="0">
                <a:solidFill>
                  <a:schemeClr val="accent1"/>
                </a:solidFill>
              </a:rPr>
              <a:t> sorunlar</a:t>
            </a:r>
            <a:endParaRPr lang="en-US" dirty="0">
              <a:solidFill>
                <a:schemeClr val="accent1"/>
              </a:solidFill>
            </a:endParaRPr>
          </a:p>
        </p:txBody>
      </p:sp>
      <p:sp>
        <p:nvSpPr>
          <p:cNvPr id="6" name="Text Placeholder 5"/>
          <p:cNvSpPr>
            <a:spLocks noGrp="1"/>
          </p:cNvSpPr>
          <p:nvPr>
            <p:ph type="body" idx="1"/>
          </p:nvPr>
        </p:nvSpPr>
        <p:spPr/>
        <p:txBody>
          <a:bodyPr/>
          <a:lstStyle/>
          <a:p>
            <a:endParaRPr lang="en-US"/>
          </a:p>
        </p:txBody>
      </p:sp>
      <p:sp>
        <p:nvSpPr>
          <p:cNvPr id="8" name="Slide Number Placeholder 7"/>
          <p:cNvSpPr>
            <a:spLocks noGrp="1"/>
          </p:cNvSpPr>
          <p:nvPr>
            <p:ph type="sldNum" sz="quarter" idx="12"/>
          </p:nvPr>
        </p:nvSpPr>
        <p:spPr/>
        <p:txBody>
          <a:bodyPr/>
          <a:lstStyle/>
          <a:p>
            <a:fld id="{5B7390E5-5D6F-40F6-BBE7-68D542567259}" type="slidenum">
              <a:rPr lang="en-US" smtClean="0"/>
              <a:t>20</a:t>
            </a:fld>
            <a:endParaRPr lang="en-US"/>
          </a:p>
        </p:txBody>
      </p:sp>
    </p:spTree>
    <p:extLst>
      <p:ext uri="{BB962C8B-B14F-4D97-AF65-F5344CB8AC3E}">
        <p14:creationId xmlns:p14="http://schemas.microsoft.com/office/powerpoint/2010/main" val="3521860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5" name="Title 4"/>
          <p:cNvSpPr>
            <a:spLocks noGrp="1"/>
          </p:cNvSpPr>
          <p:nvPr>
            <p:ph type="title"/>
          </p:nvPr>
        </p:nvSpPr>
        <p:spPr/>
        <p:txBody>
          <a:bodyPr>
            <a:noAutofit/>
          </a:bodyPr>
          <a:lstStyle/>
          <a:p>
            <a:pPr algn="l"/>
            <a:r>
              <a:rPr lang="tr-TR" sz="2800" b="1" dirty="0" smtClean="0">
                <a:solidFill>
                  <a:schemeClr val="bg1"/>
                </a:solidFill>
              </a:rPr>
              <a:t>Kayda değer iyileşmeye rağmen, Türkiye’de düşük istihdam oranları hala önemli bir sorundur.</a:t>
            </a:r>
            <a:endParaRPr lang="en-US" sz="2800" b="1" dirty="0">
              <a:solidFill>
                <a:schemeClr val="bg1"/>
              </a:solidFill>
            </a:endParaRPr>
          </a:p>
        </p:txBody>
      </p:sp>
      <p:sp>
        <p:nvSpPr>
          <p:cNvPr id="6" name="Content Placeholder 5"/>
          <p:cNvSpPr>
            <a:spLocks noGrp="1"/>
          </p:cNvSpPr>
          <p:nvPr>
            <p:ph idx="1"/>
          </p:nvPr>
        </p:nvSpPr>
        <p:spPr/>
        <p:txBody>
          <a:bodyPr>
            <a:normAutofit/>
          </a:bodyPr>
          <a:lstStyle/>
          <a:p>
            <a:r>
              <a:rPr lang="tr-TR" sz="2000" dirty="0" smtClean="0"/>
              <a:t>Kriz sonrasında işgücü piyasasının performansının oldukça iyi olmasına karşın, başta kadınlar (%26) ve gençlerde (%35’i ne istihdamda ne de eğitimde olan) olmak üzere istihdam oranları görece düşük kalmıştır.</a:t>
            </a:r>
            <a:r>
              <a:rPr lang="en-US" sz="2000" dirty="0" smtClean="0"/>
              <a:t> </a:t>
            </a:r>
            <a:endParaRPr lang="en-US" sz="2000" dirty="0"/>
          </a:p>
        </p:txBody>
      </p:sp>
      <p:sp>
        <p:nvSpPr>
          <p:cNvPr id="9" name="Slide Number Placeholder 8"/>
          <p:cNvSpPr>
            <a:spLocks noGrp="1"/>
          </p:cNvSpPr>
          <p:nvPr>
            <p:ph type="sldNum" sz="quarter" idx="12"/>
          </p:nvPr>
        </p:nvSpPr>
        <p:spPr/>
        <p:txBody>
          <a:bodyPr/>
          <a:lstStyle/>
          <a:p>
            <a:fld id="{5B7390E5-5D6F-40F6-BBE7-68D542567259}" type="slidenum">
              <a:rPr lang="en-US" smtClean="0"/>
              <a:t>21</a:t>
            </a:fld>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810" y="2924943"/>
            <a:ext cx="7540606" cy="3305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35294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ChangeAspect="1"/>
          </p:cNvPicPr>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a:prstGeom prst="rect">
            <a:avLst/>
          </a:prstGeom>
        </p:spPr>
      </p:pic>
      <p:sp>
        <p:nvSpPr>
          <p:cNvPr id="2" name="Title 1"/>
          <p:cNvSpPr>
            <a:spLocks noGrp="1"/>
          </p:cNvSpPr>
          <p:nvPr>
            <p:ph type="title"/>
          </p:nvPr>
        </p:nvSpPr>
        <p:spPr/>
        <p:txBody>
          <a:bodyPr>
            <a:noAutofit/>
          </a:bodyPr>
          <a:lstStyle/>
          <a:p>
            <a:pPr algn="l"/>
            <a:r>
              <a:rPr lang="tr-TR" sz="2800" b="1" dirty="0" smtClean="0">
                <a:solidFill>
                  <a:schemeClr val="bg1"/>
                </a:solidFill>
              </a:rPr>
              <a:t>Kayıt dışı önemli ölçüde azalmıştır, ancak hala alınabilecek önlemler vardır</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İşgücünün </a:t>
            </a:r>
            <a:r>
              <a:rPr lang="tr-TR" sz="2000" dirty="0"/>
              <a:t>düşük verimliliğine </a:t>
            </a:r>
            <a:r>
              <a:rPr lang="tr-TR" sz="2000" dirty="0" smtClean="0"/>
              <a:t>katkıda bulunan kayıt dışı çalışma önemli ölçüde azalmıştır, ancak hala görece yüksektir</a:t>
            </a:r>
          </a:p>
          <a:p>
            <a:r>
              <a:rPr lang="tr-TR" sz="2000" dirty="0" smtClean="0"/>
              <a:t>Kayıt dışı çalışma tarımda oldukça yüksek iken, tarım dışı sektörlerde çalışanların dörtte birini etkilemektedir. </a:t>
            </a:r>
            <a:endParaRPr lang="en-US" sz="2000" dirty="0" smtClean="0"/>
          </a:p>
        </p:txBody>
      </p:sp>
      <p:sp>
        <p:nvSpPr>
          <p:cNvPr id="6" name="Slide Number Placeholder 5"/>
          <p:cNvSpPr>
            <a:spLocks noGrp="1"/>
          </p:cNvSpPr>
          <p:nvPr>
            <p:ph type="sldNum" sz="quarter" idx="12"/>
          </p:nvPr>
        </p:nvSpPr>
        <p:spPr/>
        <p:txBody>
          <a:bodyPr/>
          <a:lstStyle/>
          <a:p>
            <a:fld id="{5B7390E5-5D6F-40F6-BBE7-68D542567259}" type="slidenum">
              <a:rPr lang="en-US" smtClean="0"/>
              <a:t>22</a:t>
            </a:fld>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432" y="2924944"/>
            <a:ext cx="7488832" cy="3723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6167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800" b="1" dirty="0" smtClean="0">
                <a:solidFill>
                  <a:schemeClr val="bg1"/>
                </a:solidFill>
              </a:rPr>
              <a:t>Demografi ve kentleşme gelecekte işgücü arzını belirleyen temel etmenler olacaktır.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Gelecek yıllarda çalışma çağı nüfusu artacaktır. </a:t>
            </a:r>
          </a:p>
          <a:p>
            <a:r>
              <a:rPr lang="tr-TR" sz="2000" dirty="0" smtClean="0"/>
              <a:t>Tarımsal istihdamdaki azalma ve artan kentleşme ile birlikte değerlendirildiğinde çalışma çağındaki bu artış (genelde) tarım dışı sektörlerde iş arayan gençlerin sayısında bir artış anlamına gelmektedir. </a:t>
            </a:r>
            <a:endParaRPr lang="en-US" sz="2000" dirty="0"/>
          </a:p>
        </p:txBody>
      </p:sp>
      <p:sp>
        <p:nvSpPr>
          <p:cNvPr id="6" name="Slide Number Placeholder 5"/>
          <p:cNvSpPr>
            <a:spLocks noGrp="1"/>
          </p:cNvSpPr>
          <p:nvPr>
            <p:ph type="sldNum" sz="quarter" idx="12"/>
          </p:nvPr>
        </p:nvSpPr>
        <p:spPr/>
        <p:txBody>
          <a:bodyPr/>
          <a:lstStyle/>
          <a:p>
            <a:fld id="{5B7390E5-5D6F-40F6-BBE7-68D542567259}" type="slidenum">
              <a:rPr lang="en-US" smtClean="0"/>
              <a:t>23</a:t>
            </a:fld>
            <a:endParaRPr lang="en-US" dirty="0"/>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0518"/>
          <a:stretch/>
        </p:blipFill>
        <p:spPr bwMode="auto">
          <a:xfrm>
            <a:off x="1475656" y="3284984"/>
            <a:ext cx="6336704"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04420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800" b="1" dirty="0" smtClean="0">
                <a:solidFill>
                  <a:schemeClr val="bg1"/>
                </a:solidFill>
              </a:rPr>
              <a:t>İşgücü becerileri istihdam açısından daha da belirleyici olacaktır.</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1800" dirty="0" smtClean="0"/>
              <a:t>Gençler daha eğitimli ve nitelikli hale gelmekle birlikte, mevcut işgücünün yarısı temel eğitimden daha az eğitime sahiptir. </a:t>
            </a:r>
          </a:p>
          <a:p>
            <a:r>
              <a:rPr lang="tr-TR" sz="1800" dirty="0" smtClean="0"/>
              <a:t>Küresel rekabet Türk firmalarını kayıtlı tarım dışı sektörlerdeki beceri düzeyini yükseltmeye zorlayacaktır ve bu da düşük becerilere olan talebi azaltacaktır. </a:t>
            </a:r>
            <a:endParaRPr lang="en-US" sz="1800" dirty="0" smtClean="0"/>
          </a:p>
        </p:txBody>
      </p:sp>
      <p:sp>
        <p:nvSpPr>
          <p:cNvPr id="7" name="Slide Number Placeholder 6"/>
          <p:cNvSpPr>
            <a:spLocks noGrp="1"/>
          </p:cNvSpPr>
          <p:nvPr>
            <p:ph type="sldNum" sz="quarter" idx="12"/>
          </p:nvPr>
        </p:nvSpPr>
        <p:spPr/>
        <p:txBody>
          <a:bodyPr/>
          <a:lstStyle/>
          <a:p>
            <a:fld id="{5B7390E5-5D6F-40F6-BBE7-68D542567259}" type="slidenum">
              <a:rPr lang="en-US" smtClean="0"/>
              <a:t>24</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3068960"/>
            <a:ext cx="4680519"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659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tr-TR" dirty="0" err="1" smtClean="0">
                <a:solidFill>
                  <a:schemeClr val="accent1"/>
                </a:solidFill>
              </a:rPr>
              <a:t>Türkİye’de</a:t>
            </a:r>
            <a:r>
              <a:rPr lang="tr-TR" dirty="0" smtClean="0">
                <a:solidFill>
                  <a:schemeClr val="accent1"/>
                </a:solidFill>
              </a:rPr>
              <a:t> </a:t>
            </a:r>
            <a:r>
              <a:rPr lang="tr-TR" dirty="0" err="1" smtClean="0">
                <a:solidFill>
                  <a:schemeClr val="accent1"/>
                </a:solidFill>
              </a:rPr>
              <a:t>verİmlİ</a:t>
            </a:r>
            <a:r>
              <a:rPr lang="tr-TR" dirty="0" smtClean="0">
                <a:solidFill>
                  <a:schemeClr val="accent1"/>
                </a:solidFill>
              </a:rPr>
              <a:t> </a:t>
            </a:r>
            <a:r>
              <a:rPr lang="tr-TR" dirty="0" err="1" smtClean="0">
                <a:solidFill>
                  <a:schemeClr val="accent1"/>
                </a:solidFill>
              </a:rPr>
              <a:t>İstİhdamIn</a:t>
            </a:r>
            <a:r>
              <a:rPr lang="tr-TR" dirty="0" smtClean="0">
                <a:solidFill>
                  <a:schemeClr val="accent1"/>
                </a:solidFill>
              </a:rPr>
              <a:t> </a:t>
            </a:r>
            <a:r>
              <a:rPr lang="tr-TR" dirty="0" err="1" smtClean="0">
                <a:solidFill>
                  <a:schemeClr val="accent1"/>
                </a:solidFill>
              </a:rPr>
              <a:t>sağlanmasI</a:t>
            </a:r>
            <a:endParaRPr lang="en-US" dirty="0">
              <a:solidFill>
                <a:schemeClr val="accent1"/>
              </a:solidFill>
            </a:endParaRPr>
          </a:p>
        </p:txBody>
      </p:sp>
      <p:sp>
        <p:nvSpPr>
          <p:cNvPr id="5" name="Text Placeholder 4"/>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fld id="{5B7390E5-5D6F-40F6-BBE7-68D542567259}" type="slidenum">
              <a:rPr lang="en-US" smtClean="0"/>
              <a:t>25</a:t>
            </a:fld>
            <a:endParaRPr lang="en-US"/>
          </a:p>
        </p:txBody>
      </p:sp>
    </p:spTree>
    <p:extLst>
      <p:ext uri="{BB962C8B-B14F-4D97-AF65-F5344CB8AC3E}">
        <p14:creationId xmlns:p14="http://schemas.microsoft.com/office/powerpoint/2010/main" val="2854330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tr-TR" sz="2800" b="1" dirty="0" smtClean="0">
                <a:solidFill>
                  <a:schemeClr val="bg1"/>
                </a:solidFill>
              </a:rPr>
              <a:t>Çalışma, girişimcilik ve yenilik becerilerinin oluşturulması</a:t>
            </a:r>
            <a:endParaRPr lang="en-US" sz="2800" b="1" dirty="0">
              <a:solidFill>
                <a:schemeClr val="bg1"/>
              </a:solidFill>
            </a:endParaRPr>
          </a:p>
        </p:txBody>
      </p:sp>
      <p:sp>
        <p:nvSpPr>
          <p:cNvPr id="6" name="Content Placeholder 5"/>
          <p:cNvSpPr>
            <a:spLocks noGrp="1"/>
          </p:cNvSpPr>
          <p:nvPr>
            <p:ph idx="1"/>
          </p:nvPr>
        </p:nvSpPr>
        <p:spPr>
          <a:xfrm>
            <a:off x="533400" y="1676400"/>
            <a:ext cx="8229600" cy="4525963"/>
          </a:xfrm>
        </p:spPr>
        <p:txBody>
          <a:bodyPr>
            <a:normAutofit/>
          </a:bodyPr>
          <a:lstStyle/>
          <a:p>
            <a:r>
              <a:rPr lang="tr-TR" sz="2000" dirty="0" smtClean="0"/>
              <a:t>Becerilere odaklanılması</a:t>
            </a:r>
            <a:endParaRPr lang="en-US" sz="2000" dirty="0" smtClean="0"/>
          </a:p>
          <a:p>
            <a:pPr lvl="1"/>
            <a:r>
              <a:rPr lang="tr-TR" sz="1600" dirty="0"/>
              <a:t>İ</a:t>
            </a:r>
            <a:r>
              <a:rPr lang="tr-TR" sz="1600" dirty="0" smtClean="0"/>
              <a:t>yi bir iş bulmak için daha fazla ihtimal</a:t>
            </a:r>
          </a:p>
          <a:p>
            <a:pPr lvl="1"/>
            <a:r>
              <a:rPr lang="tr-TR" sz="1600" dirty="0" smtClean="0"/>
              <a:t>Yüksek verimlilik, yaratıcılık ve girişimcilik</a:t>
            </a:r>
            <a:endParaRPr lang="en-US" sz="1600" dirty="0" smtClean="0"/>
          </a:p>
          <a:p>
            <a:r>
              <a:rPr lang="tr-TR" sz="2000" dirty="0" smtClean="0"/>
              <a:t>Hayat boyu beceri elde etme</a:t>
            </a:r>
          </a:p>
          <a:p>
            <a:pPr lvl="1"/>
            <a:r>
              <a:rPr lang="tr-TR" sz="1600" dirty="0" smtClean="0"/>
              <a:t>Güçlü bir temelle başlamak (erken çocukluk eğitimi)</a:t>
            </a:r>
            <a:endParaRPr lang="en-US" sz="1600" dirty="0" smtClean="0"/>
          </a:p>
          <a:p>
            <a:pPr lvl="1"/>
            <a:r>
              <a:rPr lang="tr-TR" sz="1600" dirty="0" smtClean="0"/>
              <a:t>Herkese temel becerilerin kazandırılması (ilköğretim)</a:t>
            </a:r>
            <a:endParaRPr lang="en-US" sz="1600" dirty="0" smtClean="0"/>
          </a:p>
          <a:p>
            <a:pPr lvl="1"/>
            <a:r>
              <a:rPr lang="tr-TR" sz="1600" dirty="0" smtClean="0"/>
              <a:t>İşe ilişkin becerilerin oluşturulması (Lise ve üstü eğitim)</a:t>
            </a:r>
            <a:endParaRPr lang="en-US" sz="1600" dirty="0" smtClean="0"/>
          </a:p>
          <a:p>
            <a:pPr lvl="1"/>
            <a:r>
              <a:rPr lang="tr-TR" sz="1600" dirty="0" smtClean="0"/>
              <a:t>Çalışma hayatı boyunca becerilerin geliştirilmesi </a:t>
            </a:r>
            <a:endParaRPr lang="en-US" sz="1600" dirty="0" smtClean="0"/>
          </a:p>
          <a:p>
            <a:r>
              <a:rPr lang="tr-TR" sz="2000" dirty="0" smtClean="0"/>
              <a:t>Orta vadede verimli istihdamın sağlanması</a:t>
            </a:r>
            <a:endParaRPr lang="en-US" sz="2000" dirty="0" smtClean="0"/>
          </a:p>
          <a:p>
            <a:pPr lvl="1"/>
            <a:r>
              <a:rPr lang="tr-TR" sz="1600" dirty="0" smtClean="0"/>
              <a:t>Kırılgan grupların becerilerinin geliştirilmesi – aktifleştirme paketinin bir parçası olarak</a:t>
            </a:r>
          </a:p>
          <a:p>
            <a:pPr lvl="1"/>
            <a:r>
              <a:rPr lang="tr-TR" sz="1600" dirty="0" smtClean="0"/>
              <a:t>Düşük nitelikli gençler ve kadınların hedeflenmesi maliyet-etkinliği artıracaktır, ancak İŞKUR hizmetlerinin kırılgan gruplara göre yeniden düzenlenmesini de gerektirecektir. </a:t>
            </a:r>
            <a:endParaRPr lang="en-US" sz="1600" dirty="0"/>
          </a:p>
        </p:txBody>
      </p:sp>
      <p:sp>
        <p:nvSpPr>
          <p:cNvPr id="7" name="Slide Number Placeholder 6"/>
          <p:cNvSpPr>
            <a:spLocks noGrp="1"/>
          </p:cNvSpPr>
          <p:nvPr>
            <p:ph type="sldNum" sz="quarter" idx="12"/>
          </p:nvPr>
        </p:nvSpPr>
        <p:spPr/>
        <p:txBody>
          <a:bodyPr/>
          <a:lstStyle/>
          <a:p>
            <a:fld id="{5B7390E5-5D6F-40F6-BBE7-68D542567259}" type="slidenum">
              <a:rPr lang="en-US" smtClean="0"/>
              <a:t>26</a:t>
            </a:fld>
            <a:endParaRPr lang="en-US" dirty="0"/>
          </a:p>
        </p:txBody>
      </p:sp>
    </p:spTree>
    <p:extLst>
      <p:ext uri="{BB962C8B-B14F-4D97-AF65-F5344CB8AC3E}">
        <p14:creationId xmlns:p14="http://schemas.microsoft.com/office/powerpoint/2010/main" val="4104281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525000" cy="1143000"/>
          </a:xfrm>
        </p:spPr>
        <p:txBody>
          <a:bodyPr>
            <a:noAutofit/>
          </a:bodyPr>
          <a:lstStyle/>
          <a:p>
            <a:pPr algn="l"/>
            <a:r>
              <a:rPr lang="tr-TR" sz="2700" b="1" dirty="0" smtClean="0">
                <a:solidFill>
                  <a:schemeClr val="bg1"/>
                </a:solidFill>
              </a:rPr>
              <a:t>Becerilerin verimli bir biçimde kullanılabilmesi için uygun bir işgücü piyasasının sağlanması</a:t>
            </a:r>
            <a:endParaRPr lang="en-US" sz="2700"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İşgücü piyasasının işleyişi önemlidir</a:t>
            </a:r>
            <a:endParaRPr lang="en-US" sz="2000" dirty="0" smtClean="0"/>
          </a:p>
          <a:p>
            <a:pPr lvl="1"/>
            <a:r>
              <a:rPr lang="tr-TR" sz="1600" dirty="0" smtClean="0"/>
              <a:t>Bireylerin iyi işler bulması ve kabul etmesi için </a:t>
            </a:r>
          </a:p>
          <a:p>
            <a:pPr lvl="1"/>
            <a:r>
              <a:rPr lang="tr-TR" sz="1600" dirty="0" smtClean="0"/>
              <a:t>İşverenlerin nitelikli çalışanlar bulması ve istihdam etmesi için</a:t>
            </a:r>
            <a:endParaRPr lang="en-US" sz="1600" dirty="0" smtClean="0"/>
          </a:p>
          <a:p>
            <a:r>
              <a:rPr lang="tr-TR" sz="2000" dirty="0" smtClean="0"/>
              <a:t>Esnek çalışmanın yaygınlaştırılması</a:t>
            </a:r>
            <a:r>
              <a:rPr lang="en-US" sz="2000" dirty="0" smtClean="0"/>
              <a:t> </a:t>
            </a:r>
          </a:p>
          <a:p>
            <a:r>
              <a:rPr lang="tr-TR" sz="2000" dirty="0" smtClean="0"/>
              <a:t>Kayıt dışı istihdamla mücadelenin devam etmesi</a:t>
            </a:r>
            <a:endParaRPr lang="en-US" sz="2000" dirty="0" smtClean="0"/>
          </a:p>
          <a:p>
            <a:pPr lvl="1"/>
            <a:r>
              <a:rPr lang="tr-TR" sz="1600" dirty="0" smtClean="0"/>
              <a:t>Kanunların etkin biçimde uygulanması ve farkındalık oluşturma kayıt dışı işleri halihazırda azaltmaktadır</a:t>
            </a:r>
          </a:p>
          <a:p>
            <a:pPr lvl="1"/>
            <a:r>
              <a:rPr lang="tr-TR" sz="1600" dirty="0" smtClean="0"/>
              <a:t>Teşviklerin güçlendirilmesi gerekmektedir</a:t>
            </a:r>
            <a:endParaRPr lang="en-US" sz="1600" dirty="0" smtClean="0"/>
          </a:p>
          <a:p>
            <a:r>
              <a:rPr lang="tr-TR" sz="2000" dirty="0" smtClean="0"/>
              <a:t>Aktifleştirme çabaları</a:t>
            </a:r>
            <a:endParaRPr lang="en-US" sz="2000" dirty="0" smtClean="0"/>
          </a:p>
          <a:p>
            <a:pPr lvl="1"/>
            <a:r>
              <a:rPr lang="tr-TR" sz="1600" dirty="0" smtClean="0"/>
              <a:t>İstihdam hizmetlerinin önde ve merkezde yer alması</a:t>
            </a:r>
          </a:p>
          <a:p>
            <a:pPr lvl="1"/>
            <a:r>
              <a:rPr lang="tr-TR" sz="1600" dirty="0" smtClean="0"/>
              <a:t>İş arayanların daha fazla teşvik edilmesi</a:t>
            </a:r>
            <a:endParaRPr lang="en-US" sz="1600" dirty="0" smtClean="0"/>
          </a:p>
          <a:p>
            <a:pPr lvl="1"/>
            <a:r>
              <a:rPr lang="tr-TR" sz="1600" dirty="0" smtClean="0"/>
              <a:t>Doğru kişiye doğru hizmetlerin sunulması</a:t>
            </a:r>
            <a:endParaRPr lang="en-US" sz="1600" dirty="0"/>
          </a:p>
        </p:txBody>
      </p:sp>
      <p:sp>
        <p:nvSpPr>
          <p:cNvPr id="4" name="Slide Number Placeholder 3"/>
          <p:cNvSpPr>
            <a:spLocks noGrp="1"/>
          </p:cNvSpPr>
          <p:nvPr>
            <p:ph type="sldNum" sz="quarter" idx="12"/>
          </p:nvPr>
        </p:nvSpPr>
        <p:spPr/>
        <p:txBody>
          <a:bodyPr/>
          <a:lstStyle/>
          <a:p>
            <a:fld id="{5B7390E5-5D6F-40F6-BBE7-68D542567259}" type="slidenum">
              <a:rPr lang="en-US" smtClean="0"/>
              <a:t>27</a:t>
            </a:fld>
            <a:endParaRPr lang="en-US" dirty="0"/>
          </a:p>
        </p:txBody>
      </p:sp>
    </p:spTree>
    <p:extLst>
      <p:ext uri="{BB962C8B-B14F-4D97-AF65-F5344CB8AC3E}">
        <p14:creationId xmlns:p14="http://schemas.microsoft.com/office/powerpoint/2010/main" val="1338057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p:spPr>
      </p:pic>
      <p:sp>
        <p:nvSpPr>
          <p:cNvPr id="2" name="Title 1"/>
          <p:cNvSpPr>
            <a:spLocks noGrp="1"/>
          </p:cNvSpPr>
          <p:nvPr>
            <p:ph type="title"/>
          </p:nvPr>
        </p:nvSpPr>
        <p:spPr/>
        <p:txBody>
          <a:bodyPr>
            <a:normAutofit/>
          </a:bodyPr>
          <a:lstStyle/>
          <a:p>
            <a:pPr algn="l"/>
            <a:r>
              <a:rPr lang="tr-TR" sz="2800" b="1" dirty="0" smtClean="0">
                <a:solidFill>
                  <a:schemeClr val="bg1"/>
                </a:solidFill>
              </a:rPr>
              <a:t>Ana Mesajlar</a:t>
            </a:r>
            <a:endParaRPr lang="en-US" sz="2800" b="1" dirty="0">
              <a:solidFill>
                <a:schemeClr val="bg1"/>
              </a:solidFill>
            </a:endParaRPr>
          </a:p>
        </p:txBody>
      </p:sp>
      <p:sp>
        <p:nvSpPr>
          <p:cNvPr id="3" name="Content Placeholder 2"/>
          <p:cNvSpPr>
            <a:spLocks noGrp="1"/>
          </p:cNvSpPr>
          <p:nvPr>
            <p:ph idx="1"/>
          </p:nvPr>
        </p:nvSpPr>
        <p:spPr/>
        <p:txBody>
          <a:bodyPr>
            <a:noAutofit/>
          </a:bodyPr>
          <a:lstStyle/>
          <a:p>
            <a:pPr marL="457200" indent="-457200">
              <a:buFont typeface="+mj-lt"/>
              <a:buAutoNum type="arabicPeriod"/>
            </a:pPr>
            <a:r>
              <a:rPr lang="tr-TR" sz="1600" dirty="0"/>
              <a:t>Türkiye ekonomisi, </a:t>
            </a:r>
            <a:r>
              <a:rPr lang="tr-TR" sz="1600" dirty="0" err="1"/>
              <a:t>hanehalklarını</a:t>
            </a:r>
            <a:r>
              <a:rPr lang="tr-TR" sz="1600" dirty="0"/>
              <a:t> daha çok düşük işgücü gelirleri yoluyla etkileyen 2008/9 küresel ekonomik krizinden önemli ölçüde etkilenmiştir.</a:t>
            </a:r>
          </a:p>
          <a:p>
            <a:pPr lvl="1"/>
            <a:r>
              <a:rPr lang="tr-TR" sz="1300" dirty="0" smtClean="0"/>
              <a:t>Krizin </a:t>
            </a:r>
            <a:r>
              <a:rPr lang="tr-TR" sz="1300" dirty="0"/>
              <a:t>toplam istihdam üzerindeki etkisi daha ılımlı iken, </a:t>
            </a:r>
            <a:r>
              <a:rPr lang="tr-TR" sz="1300" dirty="0" smtClean="0"/>
              <a:t>kriz işsizlik </a:t>
            </a:r>
            <a:r>
              <a:rPr lang="tr-TR" sz="1300" dirty="0"/>
              <a:t>oranlarını artırmıştır</a:t>
            </a:r>
          </a:p>
          <a:p>
            <a:pPr lvl="1"/>
            <a:r>
              <a:rPr lang="tr-TR" sz="1300" dirty="0"/>
              <a:t>Asgari ücretlerdeki artış kriz </a:t>
            </a:r>
            <a:r>
              <a:rPr lang="tr-TR" sz="1300" dirty="0" smtClean="0"/>
              <a:t>sırasında kayıtlı sektördeki toplam </a:t>
            </a:r>
            <a:r>
              <a:rPr lang="tr-TR" sz="1300" dirty="0"/>
              <a:t>kazançları </a:t>
            </a:r>
            <a:r>
              <a:rPr lang="tr-TR" sz="1300" dirty="0" smtClean="0"/>
              <a:t>yukarı çekmiştir</a:t>
            </a:r>
            <a:r>
              <a:rPr lang="tr-TR" sz="1300" dirty="0"/>
              <a:t>, kayıt dışı çalışanlar ise </a:t>
            </a:r>
            <a:r>
              <a:rPr lang="tr-TR" sz="1300" dirty="0" smtClean="0"/>
              <a:t>daha düşük </a:t>
            </a:r>
            <a:r>
              <a:rPr lang="tr-TR" sz="1300" dirty="0"/>
              <a:t>ücretler almıştır </a:t>
            </a:r>
          </a:p>
          <a:p>
            <a:pPr>
              <a:buFont typeface="+mj-lt"/>
              <a:buAutoNum type="arabicPeriod"/>
            </a:pPr>
            <a:r>
              <a:rPr lang="tr-TR" sz="1600" dirty="0" smtClean="0"/>
              <a:t>Kriz sonrasında işgücü piyasası tarafından da desteklenen (özellikle kadınların durumunun iyileştiği) hızlı ve güçlü bir ekonomik iyileşme gözlemlenmiştir.</a:t>
            </a:r>
          </a:p>
          <a:p>
            <a:pPr>
              <a:buFont typeface="+mj-lt"/>
              <a:buAutoNum type="arabicPeriod"/>
            </a:pPr>
            <a:r>
              <a:rPr lang="tr-TR" sz="1600" dirty="0" smtClean="0"/>
              <a:t>Kriz süresince kayıtlı çalışanların korunmasına odaklanılması, işgücü piyasasının doğası açısından yerinde bir müdahale olmuştur.</a:t>
            </a:r>
            <a:endParaRPr lang="en-US" sz="1600" dirty="0" smtClean="0"/>
          </a:p>
          <a:p>
            <a:pPr marL="457200" indent="-457200">
              <a:spcAft>
                <a:spcPts val="600"/>
              </a:spcAft>
              <a:buFont typeface="+mj-lt"/>
              <a:buAutoNum type="arabicPeriod"/>
            </a:pPr>
            <a:r>
              <a:rPr lang="tr-TR" sz="1600" dirty="0" smtClean="0"/>
              <a:t>Gelecekteki olası krizlere karşı en iyi politika, gerektiğinde ölçeği değiştirilebilir ve uyarlanabilir mevcut programlardan oluşan bir envanteri hazır bulundurmaktır. </a:t>
            </a:r>
          </a:p>
          <a:p>
            <a:pPr marL="457200" indent="-457200">
              <a:spcAft>
                <a:spcPts val="600"/>
              </a:spcAft>
              <a:buFont typeface="+mj-lt"/>
              <a:buAutoNum type="arabicPeriod"/>
            </a:pPr>
            <a:r>
              <a:rPr lang="tr-TR" sz="1600" dirty="0" smtClean="0"/>
              <a:t>Kayda değer iyileşmeye rağmen, devam eden yapısal dönüşümler ve mevcut düşük-nitelikli işgücü stokunun büyüklüğü, Türk işgücü piyasasındaki temel zorlukları oluşturmaktadır. </a:t>
            </a:r>
          </a:p>
          <a:p>
            <a:pPr marL="457200" indent="-457200">
              <a:spcAft>
                <a:spcPts val="600"/>
              </a:spcAft>
              <a:buFont typeface="+mj-lt"/>
              <a:buAutoNum type="arabicPeriod"/>
            </a:pPr>
            <a:r>
              <a:rPr lang="tr-TR" sz="1600" dirty="0" smtClean="0"/>
              <a:t>Orta vadede Türk ekonomisinin potansiyeline ulaşması ve yüksek gelir düzeyine erişmesi, daha çok ve daha iyi işlerin yaratılmasını gerekmektedir. </a:t>
            </a:r>
            <a:endParaRPr lang="en-US" sz="1600" dirty="0"/>
          </a:p>
        </p:txBody>
      </p:sp>
      <p:sp>
        <p:nvSpPr>
          <p:cNvPr id="6" name="Slide Number Placeholder 5"/>
          <p:cNvSpPr>
            <a:spLocks noGrp="1"/>
          </p:cNvSpPr>
          <p:nvPr>
            <p:ph type="sldNum" sz="quarter" idx="12"/>
          </p:nvPr>
        </p:nvSpPr>
        <p:spPr/>
        <p:txBody>
          <a:bodyPr/>
          <a:lstStyle/>
          <a:p>
            <a:fld id="{5B7390E5-5D6F-40F6-BBE7-68D542567259}" type="slidenum">
              <a:rPr lang="en-US" smtClean="0"/>
              <a:t>3</a:t>
            </a:fld>
            <a:endParaRPr lang="en-US" dirty="0"/>
          </a:p>
        </p:txBody>
      </p:sp>
    </p:spTree>
    <p:extLst>
      <p:ext uri="{BB962C8B-B14F-4D97-AF65-F5344CB8AC3E}">
        <p14:creationId xmlns:p14="http://schemas.microsoft.com/office/powerpoint/2010/main" val="1539873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tr-TR" sz="3200" dirty="0" smtClean="0">
                <a:solidFill>
                  <a:schemeClr val="accent1"/>
                </a:solidFill>
              </a:rPr>
              <a:t>KÜRESEL KRİZ VE İYİLEŞME BOYUNCA İŞGÜCÜ PİYASALARI</a:t>
            </a:r>
            <a:endParaRPr lang="en-US" sz="3200" dirty="0">
              <a:solidFill>
                <a:schemeClr val="accent1"/>
              </a:solidFill>
            </a:endParaRPr>
          </a:p>
        </p:txBody>
      </p:sp>
      <p:pic>
        <p:nvPicPr>
          <p:cNvPr id="7" name="Picture Placeholder 6"/>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27065" b="27065"/>
          <a:stretch>
            <a:fillRect/>
          </a:stretch>
        </p:blipFill>
        <p:spPr/>
      </p:pic>
      <p:sp>
        <p:nvSpPr>
          <p:cNvPr id="8" name="Slide Number Placeholder 7"/>
          <p:cNvSpPr>
            <a:spLocks noGrp="1"/>
          </p:cNvSpPr>
          <p:nvPr>
            <p:ph type="sldNum" sz="quarter" idx="12"/>
          </p:nvPr>
        </p:nvSpPr>
        <p:spPr/>
        <p:txBody>
          <a:bodyPr/>
          <a:lstStyle/>
          <a:p>
            <a:fld id="{5B7390E5-5D6F-40F6-BBE7-68D542567259}" type="slidenum">
              <a:rPr lang="en-US" smtClean="0"/>
              <a:t>4</a:t>
            </a:fld>
            <a:endParaRPr lang="en-US"/>
          </a:p>
        </p:txBody>
      </p:sp>
    </p:spTree>
    <p:extLst>
      <p:ext uri="{BB962C8B-B14F-4D97-AF65-F5344CB8AC3E}">
        <p14:creationId xmlns:p14="http://schemas.microsoft.com/office/powerpoint/2010/main" val="4139514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p:spPr>
      </p:pic>
      <p:sp>
        <p:nvSpPr>
          <p:cNvPr id="2" name="Title 1"/>
          <p:cNvSpPr>
            <a:spLocks noGrp="1"/>
          </p:cNvSpPr>
          <p:nvPr>
            <p:ph type="title"/>
          </p:nvPr>
        </p:nvSpPr>
        <p:spPr/>
        <p:txBody>
          <a:bodyPr>
            <a:noAutofit/>
          </a:bodyPr>
          <a:lstStyle/>
          <a:p>
            <a:pPr algn="l"/>
            <a:r>
              <a:rPr lang="tr-TR" sz="2800" b="1" dirty="0" smtClean="0">
                <a:solidFill>
                  <a:schemeClr val="bg1"/>
                </a:solidFill>
              </a:rPr>
              <a:t>Türk ekonomisi, </a:t>
            </a:r>
            <a:r>
              <a:rPr lang="en-US" sz="2800" b="1" dirty="0" smtClean="0">
                <a:solidFill>
                  <a:schemeClr val="bg1"/>
                </a:solidFill>
              </a:rPr>
              <a:t>2008/9 </a:t>
            </a:r>
            <a:r>
              <a:rPr lang="tr-TR" sz="2800" b="1" dirty="0" smtClean="0">
                <a:solidFill>
                  <a:schemeClr val="bg1"/>
                </a:solidFill>
              </a:rPr>
              <a:t>krizinden önemli ölçüde etkilenmiştir.</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Orta gelir düzeyindeki diğer ülkelerle karşılaştırıldığında, kriz Türkiye’deki büyümeyi ciddi şekilde etkilemiştir. </a:t>
            </a:r>
            <a:endParaRPr lang="en-US" sz="2000" dirty="0"/>
          </a:p>
        </p:txBody>
      </p:sp>
      <p:grpSp>
        <p:nvGrpSpPr>
          <p:cNvPr id="6" name="Group 5"/>
          <p:cNvGrpSpPr/>
          <p:nvPr/>
        </p:nvGrpSpPr>
        <p:grpSpPr>
          <a:xfrm>
            <a:off x="609600" y="2514600"/>
            <a:ext cx="8077200" cy="4191000"/>
            <a:chOff x="609600" y="3352800"/>
            <a:chExt cx="8077200" cy="3174087"/>
          </a:xfrm>
        </p:grpSpPr>
        <p:graphicFrame>
          <p:nvGraphicFramePr>
            <p:cNvPr id="5" name="Chart 4"/>
            <p:cNvGraphicFramePr>
              <a:graphicFrameLocks/>
            </p:cNvGraphicFramePr>
            <p:nvPr>
              <p:extLst>
                <p:ext uri="{D42A27DB-BD31-4B8C-83A1-F6EECF244321}">
                  <p14:modId xmlns:p14="http://schemas.microsoft.com/office/powerpoint/2010/main" val="1853054862"/>
                </p:ext>
              </p:extLst>
            </p:nvPr>
          </p:nvGraphicFramePr>
          <p:xfrm>
            <a:off x="609600" y="3352800"/>
            <a:ext cx="80772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609600" y="6096000"/>
              <a:ext cx="8069838" cy="430887"/>
            </a:xfrm>
            <a:prstGeom prst="rect">
              <a:avLst/>
            </a:prstGeom>
            <a:noFill/>
          </p:spPr>
          <p:txBody>
            <a:bodyPr wrap="none" rtlCol="0">
              <a:spAutoFit/>
            </a:bodyPr>
            <a:lstStyle/>
            <a:p>
              <a:r>
                <a:rPr lang="en-US" sz="1100" dirty="0" smtClean="0"/>
                <a:t>Source: Turkey - </a:t>
              </a:r>
              <a:r>
                <a:rPr lang="en-US" sz="1100" dirty="0"/>
                <a:t>TUIK data and authors’ </a:t>
              </a:r>
              <a:r>
                <a:rPr lang="en-US" sz="1100" dirty="0" smtClean="0"/>
                <a:t>calculations; other countries – </a:t>
              </a:r>
              <a:r>
                <a:rPr lang="en-US" sz="1100" dirty="0" err="1" smtClean="0"/>
                <a:t>Khanna</a:t>
              </a:r>
              <a:r>
                <a:rPr lang="en-US" sz="1100" dirty="0" smtClean="0"/>
                <a:t> et al. (2011), “</a:t>
              </a:r>
              <a:r>
                <a:rPr lang="en-US" sz="1100" dirty="0"/>
                <a:t>Fewer Jobs or Smaller Paychecks</a:t>
              </a:r>
              <a:r>
                <a:rPr lang="en-US" sz="1100" dirty="0" smtClean="0"/>
                <a:t>? Aggregate</a:t>
              </a:r>
            </a:p>
            <a:p>
              <a:r>
                <a:rPr lang="en-US" sz="1100" dirty="0" smtClean="0"/>
                <a:t> </a:t>
              </a:r>
              <a:r>
                <a:rPr lang="en-US" sz="1100" dirty="0"/>
                <a:t>Crisis Impacts in Selected </a:t>
              </a:r>
              <a:r>
                <a:rPr lang="en-US" sz="1100" dirty="0" smtClean="0"/>
                <a:t>Middle-Income Countries,” World Bank Policy Research Working Paper 5791.</a:t>
              </a:r>
              <a:endParaRPr lang="en-US" sz="1100" dirty="0"/>
            </a:p>
          </p:txBody>
        </p:sp>
      </p:grpSp>
      <p:sp>
        <p:nvSpPr>
          <p:cNvPr id="7" name="Slide Number Placeholder 6"/>
          <p:cNvSpPr>
            <a:spLocks noGrp="1"/>
          </p:cNvSpPr>
          <p:nvPr>
            <p:ph type="sldNum" sz="quarter" idx="12"/>
          </p:nvPr>
        </p:nvSpPr>
        <p:spPr/>
        <p:txBody>
          <a:bodyPr/>
          <a:lstStyle/>
          <a:p>
            <a:fld id="{5B7390E5-5D6F-40F6-BBE7-68D542567259}" type="slidenum">
              <a:rPr lang="en-US" smtClean="0"/>
              <a:t>5</a:t>
            </a:fld>
            <a:endParaRPr lang="en-US" dirty="0"/>
          </a:p>
        </p:txBody>
      </p:sp>
    </p:spTree>
    <p:extLst>
      <p:ext uri="{BB962C8B-B14F-4D97-AF65-F5344CB8AC3E}">
        <p14:creationId xmlns:p14="http://schemas.microsoft.com/office/powerpoint/2010/main" val="2110194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p:spPr>
      </p:pic>
      <p:sp>
        <p:nvSpPr>
          <p:cNvPr id="2" name="Title 1"/>
          <p:cNvSpPr>
            <a:spLocks noGrp="1"/>
          </p:cNvSpPr>
          <p:nvPr>
            <p:ph type="title"/>
          </p:nvPr>
        </p:nvSpPr>
        <p:spPr/>
        <p:txBody>
          <a:bodyPr>
            <a:noAutofit/>
          </a:bodyPr>
          <a:lstStyle/>
          <a:p>
            <a:pPr algn="l"/>
            <a:r>
              <a:rPr lang="tr-TR" sz="2800" b="1" dirty="0" smtClean="0">
                <a:solidFill>
                  <a:schemeClr val="bg1"/>
                </a:solidFill>
              </a:rPr>
              <a:t>Kriz </a:t>
            </a:r>
            <a:r>
              <a:rPr lang="tr-TR" sz="2800" b="1" dirty="0" err="1" smtClean="0">
                <a:solidFill>
                  <a:schemeClr val="bg1"/>
                </a:solidFill>
              </a:rPr>
              <a:t>hanehalklarının</a:t>
            </a:r>
            <a:r>
              <a:rPr lang="tr-TR" sz="2800" b="1" dirty="0" smtClean="0">
                <a:solidFill>
                  <a:schemeClr val="bg1"/>
                </a:solidFill>
              </a:rPr>
              <a:t> ücret gelirlerini azaltmış, ancak toplam istihdamı sınırlı şekilde etkilemiştir.</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İşsizlik oranındaki artışa rağmen</a:t>
            </a:r>
            <a:r>
              <a:rPr lang="tr-TR" sz="2000" dirty="0"/>
              <a:t>, krize bağlı olarak istihdam oranında </a:t>
            </a:r>
            <a:r>
              <a:rPr lang="tr-TR" sz="2000" dirty="0" smtClean="0"/>
              <a:t>meydana gelen gerileme oldukça sınırlı kalmıştır. </a:t>
            </a:r>
            <a:endParaRPr lang="en-US" sz="1600" dirty="0"/>
          </a:p>
        </p:txBody>
      </p:sp>
      <p:sp>
        <p:nvSpPr>
          <p:cNvPr id="23" name="Slide Number Placeholder 22"/>
          <p:cNvSpPr>
            <a:spLocks noGrp="1"/>
          </p:cNvSpPr>
          <p:nvPr>
            <p:ph type="sldNum" sz="quarter" idx="12"/>
          </p:nvPr>
        </p:nvSpPr>
        <p:spPr/>
        <p:txBody>
          <a:bodyPr/>
          <a:lstStyle/>
          <a:p>
            <a:fld id="{5B7390E5-5D6F-40F6-BBE7-68D542567259}" type="slidenum">
              <a:rPr lang="en-US" smtClean="0"/>
              <a:t>6</a:t>
            </a:fld>
            <a:endParaRPr lang="en-US" dirty="0"/>
          </a:p>
        </p:txBody>
      </p:sp>
      <p:graphicFrame>
        <p:nvGraphicFramePr>
          <p:cNvPr id="11" name="Chart 1"/>
          <p:cNvGraphicFramePr>
            <a:graphicFrameLocks/>
          </p:cNvGraphicFramePr>
          <p:nvPr>
            <p:extLst>
              <p:ext uri="{D42A27DB-BD31-4B8C-83A1-F6EECF244321}">
                <p14:modId xmlns:p14="http://schemas.microsoft.com/office/powerpoint/2010/main" val="1430805210"/>
              </p:ext>
            </p:extLst>
          </p:nvPr>
        </p:nvGraphicFramePr>
        <p:xfrm>
          <a:off x="971600" y="2636912"/>
          <a:ext cx="7272808" cy="338437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7445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p:spPr>
      </p:pic>
      <p:sp>
        <p:nvSpPr>
          <p:cNvPr id="2" name="Title 1"/>
          <p:cNvSpPr>
            <a:spLocks noGrp="1"/>
          </p:cNvSpPr>
          <p:nvPr>
            <p:ph type="title"/>
          </p:nvPr>
        </p:nvSpPr>
        <p:spPr/>
        <p:txBody>
          <a:bodyPr>
            <a:noAutofit/>
          </a:bodyPr>
          <a:lstStyle/>
          <a:p>
            <a:pPr algn="l"/>
            <a:r>
              <a:rPr lang="tr-TR" sz="2800" b="1" dirty="0" smtClean="0">
                <a:solidFill>
                  <a:schemeClr val="bg1"/>
                </a:solidFill>
              </a:rPr>
              <a:t>Kriz esnasındaki iş kayıpları, daha çok, korunmakta olan kayıtlı ve ücretli sektörlerde yoğunlaşmıştır.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2000" dirty="0" smtClean="0"/>
              <a:t>Kriz, gerek kayıtlı ve ücretli istihdamdaki gerekse imalat sektöründeki büyümeyi etkilemiş, ancak kayıt dışı kendi hesabına çalışma ve tarımdaki ücretsiz aile işçiliği için tampon görevi görmüştür. </a:t>
            </a:r>
            <a:endParaRPr lang="en-US" sz="2000" dirty="0" smtClean="0"/>
          </a:p>
        </p:txBody>
      </p:sp>
      <p:sp>
        <p:nvSpPr>
          <p:cNvPr id="4" name="Slide Number Placeholder 3"/>
          <p:cNvSpPr>
            <a:spLocks noGrp="1"/>
          </p:cNvSpPr>
          <p:nvPr>
            <p:ph type="sldNum" sz="quarter" idx="12"/>
          </p:nvPr>
        </p:nvSpPr>
        <p:spPr/>
        <p:txBody>
          <a:bodyPr/>
          <a:lstStyle/>
          <a:p>
            <a:fld id="{5B7390E5-5D6F-40F6-BBE7-68D542567259}" type="slidenum">
              <a:rPr lang="en-US" smtClean="0"/>
              <a:t>7</a:t>
            </a:fld>
            <a:endParaRPr lang="en-US" dirty="0"/>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367" y="2743200"/>
            <a:ext cx="8610600" cy="3959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681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rcRect t="38763" b="38763"/>
          <a:stretch>
            <a:fillRect/>
          </a:stretch>
        </p:blipFill>
        <p:spPr>
          <a:xfrm>
            <a:off x="0" y="0"/>
            <a:ext cx="9144000" cy="1447800"/>
          </a:xfrm>
        </p:spPr>
      </p:pic>
      <p:sp>
        <p:nvSpPr>
          <p:cNvPr id="2" name="Title 1"/>
          <p:cNvSpPr>
            <a:spLocks noGrp="1"/>
          </p:cNvSpPr>
          <p:nvPr>
            <p:ph type="title"/>
          </p:nvPr>
        </p:nvSpPr>
        <p:spPr/>
        <p:txBody>
          <a:bodyPr>
            <a:noAutofit/>
          </a:bodyPr>
          <a:lstStyle/>
          <a:p>
            <a:pPr algn="l"/>
            <a:r>
              <a:rPr lang="tr-TR" sz="2800" b="1" dirty="0" smtClean="0">
                <a:solidFill>
                  <a:schemeClr val="bg1"/>
                </a:solidFill>
              </a:rPr>
              <a:t>Kayıtlı çalışanların kazançları kriz döneminde artmış, kayıt dışı çalışanların kazançları ise azalmıştır.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en-US" sz="2000" dirty="0" smtClean="0"/>
              <a:t>2008/2009</a:t>
            </a:r>
            <a:r>
              <a:rPr lang="tr-TR" sz="2000" dirty="0" smtClean="0"/>
              <a:t> yıllarında asgari ücrette meydana gelen reel artışlar sonucu hizmet sektöründe kayıtlı  çalışanların gelirleri artarken, kayıt dışı çalışanların gelirleri önemli ölçüde azalmıştır. </a:t>
            </a:r>
            <a:endParaRPr lang="en-US" sz="2000" dirty="0"/>
          </a:p>
        </p:txBody>
      </p:sp>
      <p:sp>
        <p:nvSpPr>
          <p:cNvPr id="4" name="Slide Number Placeholder 3"/>
          <p:cNvSpPr>
            <a:spLocks noGrp="1"/>
          </p:cNvSpPr>
          <p:nvPr>
            <p:ph type="sldNum" sz="quarter" idx="12"/>
          </p:nvPr>
        </p:nvSpPr>
        <p:spPr/>
        <p:txBody>
          <a:bodyPr/>
          <a:lstStyle/>
          <a:p>
            <a:fld id="{5B7390E5-5D6F-40F6-BBE7-68D542567259}" type="slidenum">
              <a:rPr lang="en-US" smtClean="0"/>
              <a:t>8</a:t>
            </a:fld>
            <a:endParaRPr lang="en-US" dirty="0"/>
          </a:p>
        </p:txBody>
      </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70" y="2895600"/>
            <a:ext cx="892253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87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tr-TR" sz="2800" b="1" dirty="0" smtClean="0">
                <a:solidFill>
                  <a:schemeClr val="bg1"/>
                </a:solidFill>
              </a:rPr>
              <a:t>Kentlerde çalışan erkekler işlerini kaybederken, kadın, genç ve düşük eğitimli grupların gelirleri azalmıştır. </a:t>
            </a:r>
            <a:endParaRPr lang="en-US" sz="2800" b="1" dirty="0">
              <a:solidFill>
                <a:schemeClr val="bg1"/>
              </a:solidFill>
            </a:endParaRPr>
          </a:p>
        </p:txBody>
      </p:sp>
      <p:sp>
        <p:nvSpPr>
          <p:cNvPr id="3" name="Content Placeholder 2"/>
          <p:cNvSpPr>
            <a:spLocks noGrp="1"/>
          </p:cNvSpPr>
          <p:nvPr>
            <p:ph idx="1"/>
          </p:nvPr>
        </p:nvSpPr>
        <p:spPr/>
        <p:txBody>
          <a:bodyPr>
            <a:normAutofit/>
          </a:bodyPr>
          <a:lstStyle/>
          <a:p>
            <a:r>
              <a:rPr lang="tr-TR" sz="1800" dirty="0" smtClean="0"/>
              <a:t>İmalat sektöründe kayıtlı işlerde çalışan erkekler işlerini kaybederken, kentli gençlerin işsizlik oranları görece artmıştır. </a:t>
            </a:r>
          </a:p>
          <a:p>
            <a:r>
              <a:rPr lang="tr-TR" sz="1800" dirty="0" smtClean="0"/>
              <a:t>Kriz, eğitim ve tecrübenin getirisini artırmış, kadınlar ve erkekler arasındaki gelir farkını ise derinleştirmiştir. </a:t>
            </a:r>
            <a:endParaRPr lang="en-US" sz="1800" dirty="0"/>
          </a:p>
        </p:txBody>
      </p:sp>
      <p:sp>
        <p:nvSpPr>
          <p:cNvPr id="13" name="Slide Number Placeholder 12"/>
          <p:cNvSpPr>
            <a:spLocks noGrp="1"/>
          </p:cNvSpPr>
          <p:nvPr>
            <p:ph type="sldNum" sz="quarter" idx="12"/>
          </p:nvPr>
        </p:nvSpPr>
        <p:spPr/>
        <p:txBody>
          <a:bodyPr/>
          <a:lstStyle/>
          <a:p>
            <a:fld id="{5B7390E5-5D6F-40F6-BBE7-68D542567259}" type="slidenum">
              <a:rPr lang="en-US" smtClean="0"/>
              <a:t>9</a:t>
            </a:fld>
            <a:endParaRPr lang="en-US" dirty="0"/>
          </a:p>
        </p:txBody>
      </p:sp>
      <p:graphicFrame>
        <p:nvGraphicFramePr>
          <p:cNvPr id="5" name="Chart 1"/>
          <p:cNvGraphicFramePr>
            <a:graphicFrameLocks/>
          </p:cNvGraphicFramePr>
          <p:nvPr>
            <p:extLst>
              <p:ext uri="{D42A27DB-BD31-4B8C-83A1-F6EECF244321}">
                <p14:modId xmlns:p14="http://schemas.microsoft.com/office/powerpoint/2010/main" val="2160276783"/>
              </p:ext>
            </p:extLst>
          </p:nvPr>
        </p:nvGraphicFramePr>
        <p:xfrm>
          <a:off x="755576" y="2996952"/>
          <a:ext cx="7920880"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2894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2124</TotalTime>
  <Words>3668</Words>
  <Application>Microsoft Office PowerPoint</Application>
  <PresentationFormat>On-screen Show (4:3)</PresentationFormat>
  <Paragraphs>296</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Ofis Teması</vt:lpstr>
      <vt:lpstr>TÜRKİYE:  EKONOMİK DALGALANMA BOYUNCA İŞGÜCÜ PİYASALARININ YÖNETİMİ</vt:lpstr>
      <vt:lpstr>Rapor Türkiye’de işgücü piyasaları üzerine devam eden ortak çalışmanın bir bileşenidir. </vt:lpstr>
      <vt:lpstr>Ana Mesajlar</vt:lpstr>
      <vt:lpstr>KÜRESEL KRİZ VE İYİLEŞME BOYUNCA İŞGÜCÜ PİYASALARI</vt:lpstr>
      <vt:lpstr>Türk ekonomisi, 2008/9 krizinden önemli ölçüde etkilenmiştir.</vt:lpstr>
      <vt:lpstr>Kriz hanehalklarının ücret gelirlerini azaltmış, ancak toplam istihdamı sınırlı şekilde etkilemiştir.</vt:lpstr>
      <vt:lpstr>Kriz esnasındaki iş kayıpları, daha çok, korunmakta olan kayıtlı ve ücretli sektörlerde yoğunlaşmıştır. </vt:lpstr>
      <vt:lpstr>Kayıtlı çalışanların kazançları kriz döneminde artmış, kayıt dışı çalışanların kazançları ise azalmıştır. </vt:lpstr>
      <vt:lpstr>Kentlerde çalışan erkekler işlerini kaybederken, kadın, genç ve düşük eğitimli grupların gelirleri azalmıştır. </vt:lpstr>
      <vt:lpstr>Kriz sonrası dönemde hızlı ve güçlü bir iyileşme  meydana gelmiştir.</vt:lpstr>
      <vt:lpstr>Kriz sonrası dönemde kayıtlı ve ücretli işler güçlü bir biçimde toparlanmıştır. </vt:lpstr>
      <vt:lpstr>İyileşme ile birlikte kazançlardaki artış yavaşlarken, gelir eşitsizliği daha da artmıştır. </vt:lpstr>
      <vt:lpstr>Kriz sonrası dönemde işgücü piyasasında kadınların durumları iyileşirken, gençler ve düşük becerililer için iyileşme daha uzun sürmüştür. </vt:lpstr>
      <vt:lpstr>İşgücü piyasası politika seti Türkiye’nin krizi kolay atlatmasına yardımcı olmuştur. </vt:lpstr>
      <vt:lpstr>İşgücü piyasası politika seti Türkiye’nin krizi kolay atlatmasına yardımcı olmuştur.  (Devam)</vt:lpstr>
      <vt:lpstr>DAGALANMA BOYUNCA İŞGÜCÜ PİYASALARININ YÖNETİMİNİN GÜÇLENDİRİLMESİ</vt:lpstr>
      <vt:lpstr>Türkiye’nin krizlere daha iyi müdahale edebilmek için alabileceği önlemler bulunmaktadır. </vt:lpstr>
      <vt:lpstr>Türkiye’nin ekonomik dalgalanma boyunca bir politikalar bütününü daha iyi düzenlemesi için alınabilecek önlemler mevcuttur. </vt:lpstr>
      <vt:lpstr>Türkiye’nin kriz esnasında gelir koruma politikalarını güçlendirmesi için alabileceği önlemler bulunmaktadır. </vt:lpstr>
      <vt:lpstr>TÜRKİYE’DE İstİhdama İlİşkİn sorunlar</vt:lpstr>
      <vt:lpstr>Kayda değer iyileşmeye rağmen, Türkiye’de düşük istihdam oranları hala önemli bir sorundur.</vt:lpstr>
      <vt:lpstr>Kayıt dışı önemli ölçüde azalmıştır, ancak hala alınabilecek önlemler vardır</vt:lpstr>
      <vt:lpstr>Demografi ve kentleşme gelecekte işgücü arzını belirleyen temel etmenler olacaktır. </vt:lpstr>
      <vt:lpstr>İşgücü becerileri istihdam açısından daha da belirleyici olacaktır.</vt:lpstr>
      <vt:lpstr>Türkİye’de verİmlİ İstİhdamIn sağlanmasI</vt:lpstr>
      <vt:lpstr>Çalışma, girişimcilik ve yenilik becerilerinin oluşturulması</vt:lpstr>
      <vt:lpstr>Becerilerin verimli bir biçimde kullanılabilmesi için uygun bir işgücü piyasasının sağlanması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EKONOMİK DALGALANMA BOYUNCA İŞGÜCÜ PİYASALARININ YÖNETİMİ</dc:title>
  <dc:creator>Sinem ÇAPAR DİRİÖZ</dc:creator>
  <cp:lastModifiedBy>Elif Yonca Yukseker</cp:lastModifiedBy>
  <cp:revision>60</cp:revision>
  <cp:lastPrinted>2013-05-27T02:51:08Z</cp:lastPrinted>
  <dcterms:created xsi:type="dcterms:W3CDTF">2013-05-24T12:58:04Z</dcterms:created>
  <dcterms:modified xsi:type="dcterms:W3CDTF">2013-05-27T03:01:33Z</dcterms:modified>
</cp:coreProperties>
</file>