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479" r:id="rId5"/>
    <p:sldId id="436" r:id="rId6"/>
    <p:sldId id="493" r:id="rId7"/>
    <p:sldId id="437" r:id="rId8"/>
    <p:sldId id="435" r:id="rId9"/>
    <p:sldId id="460" r:id="rId10"/>
    <p:sldId id="477" r:id="rId11"/>
    <p:sldId id="494" r:id="rId12"/>
    <p:sldId id="432" r:id="rId13"/>
    <p:sldId id="450" r:id="rId14"/>
    <p:sldId id="489" r:id="rId15"/>
    <p:sldId id="464" r:id="rId16"/>
    <p:sldId id="466" r:id="rId17"/>
    <p:sldId id="490" r:id="rId18"/>
    <p:sldId id="455" r:id="rId19"/>
    <p:sldId id="499" r:id="rId20"/>
    <p:sldId id="491" r:id="rId21"/>
    <p:sldId id="459" r:id="rId22"/>
    <p:sldId id="449" r:id="rId23"/>
    <p:sldId id="440" r:id="rId24"/>
    <p:sldId id="446" r:id="rId25"/>
    <p:sldId id="495" r:id="rId26"/>
    <p:sldId id="496" r:id="rId27"/>
    <p:sldId id="475" r:id="rId28"/>
    <p:sldId id="447" r:id="rId29"/>
    <p:sldId id="480" r:id="rId30"/>
    <p:sldId id="483" r:id="rId31"/>
    <p:sldId id="486" r:id="rId32"/>
    <p:sldId id="484" r:id="rId33"/>
    <p:sldId id="485" r:id="rId34"/>
    <p:sldId id="497" r:id="rId35"/>
    <p:sldId id="441" r:id="rId36"/>
    <p:sldId id="498" r:id="rId3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366CC"/>
    <a:srgbClr val="6699FF"/>
    <a:srgbClr val="59C76E"/>
    <a:srgbClr val="800000"/>
    <a:srgbClr val="95B3D7"/>
    <a:srgbClr val="9999FF"/>
    <a:srgbClr val="B0C8F0"/>
    <a:srgbClr val="163336"/>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1000" autoAdjust="0"/>
  </p:normalViewPr>
  <p:slideViewPr>
    <p:cSldViewPr>
      <p:cViewPr>
        <p:scale>
          <a:sx n="79" d="100"/>
          <a:sy n="79" d="100"/>
        </p:scale>
        <p:origin x="-2604" y="-6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01110-56E3-443A-AF70-2E8E69DC1FCF}" type="doc">
      <dgm:prSet loTypeId="urn:microsoft.com/office/officeart/2005/8/layout/chevron2" loCatId="list" qsTypeId="urn:microsoft.com/office/officeart/2005/8/quickstyle/3d4" qsCatId="3D" csTypeId="urn:microsoft.com/office/officeart/2005/8/colors/accent1_2" csCatId="accent1" phldr="1"/>
      <dgm:spPr/>
      <dgm:t>
        <a:bodyPr/>
        <a:lstStyle/>
        <a:p>
          <a:endParaRPr lang="en-US"/>
        </a:p>
      </dgm:t>
    </dgm:pt>
    <dgm:pt modelId="{02A61EA0-D5B7-4D62-89A4-20E1CF21AE8B}">
      <dgm:prSet phldrT="[Text]" custT="1"/>
      <dgm:spPr/>
      <dgm:t>
        <a:bodyPr/>
        <a:lstStyle/>
        <a:p>
          <a:r>
            <a:rPr lang="en-US" sz="1400" dirty="0" smtClean="0"/>
            <a:t>2</a:t>
          </a:r>
          <a:endParaRPr lang="en-US" sz="1400" dirty="0"/>
        </a:p>
      </dgm:t>
    </dgm:pt>
    <dgm:pt modelId="{5B53EEC2-F38E-4D4E-A2B2-599F262BB598}" type="parTrans" cxnId="{9AB46F15-B4F7-4354-90E3-129EBD4861EC}">
      <dgm:prSet/>
      <dgm:spPr/>
      <dgm:t>
        <a:bodyPr/>
        <a:lstStyle/>
        <a:p>
          <a:endParaRPr lang="en-US"/>
        </a:p>
      </dgm:t>
    </dgm:pt>
    <dgm:pt modelId="{39BA824A-9BFA-4079-B3DA-EFF93E6AAD70}" type="sibTrans" cxnId="{9AB46F15-B4F7-4354-90E3-129EBD4861EC}">
      <dgm:prSet/>
      <dgm:spPr/>
      <dgm:t>
        <a:bodyPr/>
        <a:lstStyle/>
        <a:p>
          <a:endParaRPr lang="en-US"/>
        </a:p>
      </dgm:t>
    </dgm:pt>
    <dgm:pt modelId="{2ADB63A8-C6BA-40B7-925F-DD2ACE3D42CA}">
      <dgm:prSet phldrT="[Text]"/>
      <dgm:spPr>
        <a:solidFill>
          <a:schemeClr val="accent1">
            <a:lumMod val="60000"/>
            <a:lumOff val="40000"/>
            <a:alpha val="90000"/>
          </a:schemeClr>
        </a:solidFill>
      </dgm:spPr>
      <dgm:t>
        <a:bodyPr/>
        <a:lstStyle/>
        <a:p>
          <a:r>
            <a:rPr lang="tr-TR" dirty="0" smtClean="0">
              <a:solidFill>
                <a:schemeClr val="tx1"/>
              </a:solidFill>
            </a:rPr>
            <a:t>Büyüme stratejileri mi yoksa iş stratejileri mi</a:t>
          </a:r>
          <a:r>
            <a:rPr lang="en-US" dirty="0" smtClean="0">
              <a:solidFill>
                <a:schemeClr val="tx1"/>
              </a:solidFill>
            </a:rPr>
            <a:t>?</a:t>
          </a:r>
          <a:endParaRPr lang="en-US" dirty="0">
            <a:solidFill>
              <a:schemeClr val="tx1"/>
            </a:solidFill>
          </a:endParaRPr>
        </a:p>
      </dgm:t>
    </dgm:pt>
    <dgm:pt modelId="{E00BACEE-E61F-429B-9010-088509026FFC}" type="parTrans" cxnId="{99B7013B-51C3-4706-B96F-7401AE21707F}">
      <dgm:prSet/>
      <dgm:spPr/>
      <dgm:t>
        <a:bodyPr/>
        <a:lstStyle/>
        <a:p>
          <a:endParaRPr lang="en-US"/>
        </a:p>
      </dgm:t>
    </dgm:pt>
    <dgm:pt modelId="{D46171AC-0544-423E-9811-3E847A81299E}" type="sibTrans" cxnId="{99B7013B-51C3-4706-B96F-7401AE21707F}">
      <dgm:prSet/>
      <dgm:spPr/>
      <dgm:t>
        <a:bodyPr/>
        <a:lstStyle/>
        <a:p>
          <a:endParaRPr lang="en-US"/>
        </a:p>
      </dgm:t>
    </dgm:pt>
    <dgm:pt modelId="{E3CCCC30-E061-481F-B44A-5402917A665F}">
      <dgm:prSet phldrT="[Text]" custT="1"/>
      <dgm:spPr/>
      <dgm:t>
        <a:bodyPr/>
        <a:lstStyle/>
        <a:p>
          <a:r>
            <a:rPr lang="en-US" sz="1400" dirty="0" smtClean="0"/>
            <a:t>3</a:t>
          </a:r>
          <a:endParaRPr lang="en-US" sz="1400" dirty="0"/>
        </a:p>
      </dgm:t>
    </dgm:pt>
    <dgm:pt modelId="{A0ECF5A2-600D-4E88-9CB9-411678EA4205}" type="parTrans" cxnId="{7458EFF2-6DF3-48FB-8746-5E584C2ECD42}">
      <dgm:prSet/>
      <dgm:spPr/>
      <dgm:t>
        <a:bodyPr/>
        <a:lstStyle/>
        <a:p>
          <a:endParaRPr lang="en-US"/>
        </a:p>
      </dgm:t>
    </dgm:pt>
    <dgm:pt modelId="{9F50FFCD-B340-452C-90F5-1AC845C7A920}" type="sibTrans" cxnId="{7458EFF2-6DF3-48FB-8746-5E584C2ECD42}">
      <dgm:prSet/>
      <dgm:spPr/>
      <dgm:t>
        <a:bodyPr/>
        <a:lstStyle/>
        <a:p>
          <a:endParaRPr lang="en-US"/>
        </a:p>
      </dgm:t>
    </dgm:pt>
    <dgm:pt modelId="{8EE84AE9-365E-4050-8E61-E3E8A63206D3}">
      <dgm:prSet phldrT="[Text]"/>
      <dgm:spPr>
        <a:solidFill>
          <a:schemeClr val="accent1">
            <a:lumMod val="60000"/>
            <a:lumOff val="40000"/>
            <a:alpha val="90000"/>
          </a:schemeClr>
        </a:solidFill>
      </dgm:spPr>
      <dgm:t>
        <a:bodyPr/>
        <a:lstStyle/>
        <a:p>
          <a:r>
            <a:rPr lang="tr-TR" dirty="0" smtClean="0">
              <a:solidFill>
                <a:schemeClr val="tx1"/>
              </a:solidFill>
            </a:rPr>
            <a:t>Girişimcilik teşvik edilebilir mi</a:t>
          </a:r>
          <a:r>
            <a:rPr lang="en-US" dirty="0" smtClean="0">
              <a:solidFill>
                <a:schemeClr val="tx1"/>
              </a:solidFill>
            </a:rPr>
            <a:t>?</a:t>
          </a:r>
          <a:endParaRPr lang="en-US" dirty="0">
            <a:solidFill>
              <a:schemeClr val="tx1"/>
            </a:solidFill>
          </a:endParaRPr>
        </a:p>
      </dgm:t>
    </dgm:pt>
    <dgm:pt modelId="{256925CD-1203-4864-903F-9F8E7A39C545}" type="parTrans" cxnId="{C46E9BD3-CF7D-48D9-86EA-22343DE00A5E}">
      <dgm:prSet/>
      <dgm:spPr/>
      <dgm:t>
        <a:bodyPr/>
        <a:lstStyle/>
        <a:p>
          <a:endParaRPr lang="en-US"/>
        </a:p>
      </dgm:t>
    </dgm:pt>
    <dgm:pt modelId="{85B82441-151B-4FA6-877E-442CF480009D}" type="sibTrans" cxnId="{C46E9BD3-CF7D-48D9-86EA-22343DE00A5E}">
      <dgm:prSet/>
      <dgm:spPr/>
      <dgm:t>
        <a:bodyPr/>
        <a:lstStyle/>
        <a:p>
          <a:endParaRPr lang="en-US"/>
        </a:p>
      </dgm:t>
    </dgm:pt>
    <dgm:pt modelId="{6BC48341-6A75-4A6D-A57A-2D8907FC3E24}">
      <dgm:prSet phldrT="[Text]" custT="1"/>
      <dgm:spPr/>
      <dgm:t>
        <a:bodyPr/>
        <a:lstStyle/>
        <a:p>
          <a:r>
            <a:rPr lang="en-US" sz="1400" dirty="0" smtClean="0"/>
            <a:t>4</a:t>
          </a:r>
          <a:endParaRPr lang="en-US" sz="1400" dirty="0"/>
        </a:p>
      </dgm:t>
    </dgm:pt>
    <dgm:pt modelId="{6FC0C74C-5509-4B90-8AF6-0AF3236C72AF}" type="parTrans" cxnId="{BF25C44A-E97A-4D87-80F0-D4FC3F3DB805}">
      <dgm:prSet/>
      <dgm:spPr/>
      <dgm:t>
        <a:bodyPr/>
        <a:lstStyle/>
        <a:p>
          <a:endParaRPr lang="en-US"/>
        </a:p>
      </dgm:t>
    </dgm:pt>
    <dgm:pt modelId="{E0F94072-E726-4B10-8C3B-1E6B1D630B24}" type="sibTrans" cxnId="{BF25C44A-E97A-4D87-80F0-D4FC3F3DB805}">
      <dgm:prSet/>
      <dgm:spPr/>
      <dgm:t>
        <a:bodyPr/>
        <a:lstStyle/>
        <a:p>
          <a:endParaRPr lang="en-US"/>
        </a:p>
      </dgm:t>
    </dgm:pt>
    <dgm:pt modelId="{A4FCB85B-B5BF-4BBE-90B5-4F6D73246773}">
      <dgm:prSet phldrT="[Text]"/>
      <dgm:spPr>
        <a:solidFill>
          <a:schemeClr val="accent1">
            <a:lumMod val="60000"/>
            <a:lumOff val="40000"/>
            <a:alpha val="90000"/>
          </a:schemeClr>
        </a:solidFill>
      </dgm:spPr>
      <dgm:t>
        <a:bodyPr/>
        <a:lstStyle/>
        <a:p>
          <a:r>
            <a:rPr lang="tr-TR" dirty="0" smtClean="0">
              <a:solidFill>
                <a:schemeClr val="tx1"/>
              </a:solidFill>
            </a:rPr>
            <a:t>Politikalar toplumsal uyuma katkıda bulunabilir mi?</a:t>
          </a:r>
          <a:endParaRPr lang="en-US" dirty="0">
            <a:solidFill>
              <a:schemeClr val="tx1"/>
            </a:solidFill>
          </a:endParaRPr>
        </a:p>
      </dgm:t>
    </dgm:pt>
    <dgm:pt modelId="{93292957-9CBB-4FFE-BAF3-FE046783442C}" type="parTrans" cxnId="{5706D5A3-B46A-442A-A17B-321E88E0EE48}">
      <dgm:prSet/>
      <dgm:spPr/>
      <dgm:t>
        <a:bodyPr/>
        <a:lstStyle/>
        <a:p>
          <a:endParaRPr lang="en-US"/>
        </a:p>
      </dgm:t>
    </dgm:pt>
    <dgm:pt modelId="{BDC7A1CE-27A7-4F0E-97D4-C928BA332E80}" type="sibTrans" cxnId="{5706D5A3-B46A-442A-A17B-321E88E0EE48}">
      <dgm:prSet/>
      <dgm:spPr/>
      <dgm:t>
        <a:bodyPr/>
        <a:lstStyle/>
        <a:p>
          <a:endParaRPr lang="en-US"/>
        </a:p>
      </dgm:t>
    </dgm:pt>
    <dgm:pt modelId="{2E060426-6477-493D-BF43-1FD4CCAADEF8}">
      <dgm:prSet custT="1"/>
      <dgm:spPr/>
      <dgm:t>
        <a:bodyPr/>
        <a:lstStyle/>
        <a:p>
          <a:r>
            <a:rPr lang="en-US" sz="1400" dirty="0" smtClean="0"/>
            <a:t>7</a:t>
          </a:r>
          <a:endParaRPr lang="en-US" sz="1400" dirty="0"/>
        </a:p>
      </dgm:t>
    </dgm:pt>
    <dgm:pt modelId="{9937E2E9-9F19-4928-8659-21B3461DD971}" type="parTrans" cxnId="{5DC7157C-C24F-4615-AF3B-EFD9615CF7D5}">
      <dgm:prSet/>
      <dgm:spPr/>
      <dgm:t>
        <a:bodyPr/>
        <a:lstStyle/>
        <a:p>
          <a:endParaRPr lang="en-US"/>
        </a:p>
      </dgm:t>
    </dgm:pt>
    <dgm:pt modelId="{316CC14B-409E-4086-BA22-9D7D243FDAE8}" type="sibTrans" cxnId="{5DC7157C-C24F-4615-AF3B-EFD9615CF7D5}">
      <dgm:prSet/>
      <dgm:spPr/>
      <dgm:t>
        <a:bodyPr/>
        <a:lstStyle/>
        <a:p>
          <a:endParaRPr lang="en-US"/>
        </a:p>
      </dgm:t>
    </dgm:pt>
    <dgm:pt modelId="{B7D6500B-0B4D-45C5-B050-9EA59F271AD7}">
      <dgm:prSet custT="1"/>
      <dgm:spPr/>
      <dgm:t>
        <a:bodyPr/>
        <a:lstStyle/>
        <a:p>
          <a:r>
            <a:rPr lang="en-US" sz="1400" dirty="0" smtClean="0"/>
            <a:t>9</a:t>
          </a:r>
          <a:endParaRPr lang="en-US" sz="1400" dirty="0"/>
        </a:p>
      </dgm:t>
    </dgm:pt>
    <dgm:pt modelId="{4E3083F4-C227-431B-BB1C-C36404DF2AD5}" type="parTrans" cxnId="{F019A5CF-2BE6-4C99-945B-90E0F6380E62}">
      <dgm:prSet/>
      <dgm:spPr/>
      <dgm:t>
        <a:bodyPr/>
        <a:lstStyle/>
        <a:p>
          <a:endParaRPr lang="en-US"/>
        </a:p>
      </dgm:t>
    </dgm:pt>
    <dgm:pt modelId="{8EA8DE71-33DA-4958-8EDE-DD40C2961487}" type="sibTrans" cxnId="{F019A5CF-2BE6-4C99-945B-90E0F6380E62}">
      <dgm:prSet/>
      <dgm:spPr/>
      <dgm:t>
        <a:bodyPr/>
        <a:lstStyle/>
        <a:p>
          <a:endParaRPr lang="en-US"/>
        </a:p>
      </dgm:t>
    </dgm:pt>
    <dgm:pt modelId="{BFA30681-5888-4636-A90F-1AE5E6DCCE71}">
      <dgm:prSet phldrT="[Text]" custT="1"/>
      <dgm:spPr/>
      <dgm:t>
        <a:bodyPr/>
        <a:lstStyle/>
        <a:p>
          <a:r>
            <a:rPr lang="en-US" sz="1400" dirty="0" smtClean="0"/>
            <a:t>5</a:t>
          </a:r>
          <a:endParaRPr lang="en-US" sz="1400" dirty="0"/>
        </a:p>
      </dgm:t>
    </dgm:pt>
    <dgm:pt modelId="{2D85309C-7486-4BFD-A4BF-32D1E74F901B}" type="sibTrans" cxnId="{46824763-B334-44BC-A3C9-BCBA74EB3B88}">
      <dgm:prSet/>
      <dgm:spPr/>
      <dgm:t>
        <a:bodyPr/>
        <a:lstStyle/>
        <a:p>
          <a:endParaRPr lang="en-US"/>
        </a:p>
      </dgm:t>
    </dgm:pt>
    <dgm:pt modelId="{ABDC4F8C-442A-4231-9BA3-1F24E364FBAE}" type="parTrans" cxnId="{46824763-B334-44BC-A3C9-BCBA74EB3B88}">
      <dgm:prSet/>
      <dgm:spPr/>
      <dgm:t>
        <a:bodyPr/>
        <a:lstStyle/>
        <a:p>
          <a:endParaRPr lang="en-US"/>
        </a:p>
      </dgm:t>
    </dgm:pt>
    <dgm:pt modelId="{8C973171-7839-4B08-85DF-E2B749077039}">
      <dgm:prSet custT="1"/>
      <dgm:spPr/>
      <dgm:t>
        <a:bodyPr/>
        <a:lstStyle/>
        <a:p>
          <a:r>
            <a:rPr lang="en-US" sz="1400" dirty="0" smtClean="0"/>
            <a:t>6</a:t>
          </a:r>
        </a:p>
        <a:p>
          <a:endParaRPr lang="en-US" sz="500" dirty="0"/>
        </a:p>
      </dgm:t>
    </dgm:pt>
    <dgm:pt modelId="{82D51820-0E01-42F6-9131-BDA5AE6C584A}" type="parTrans" cxnId="{4A42A657-5182-4276-A72A-267E1F44A8F0}">
      <dgm:prSet/>
      <dgm:spPr/>
      <dgm:t>
        <a:bodyPr/>
        <a:lstStyle/>
        <a:p>
          <a:endParaRPr lang="en-US"/>
        </a:p>
      </dgm:t>
    </dgm:pt>
    <dgm:pt modelId="{E4F86636-EEC6-469F-B729-F3439852346E}" type="sibTrans" cxnId="{4A42A657-5182-4276-A72A-267E1F44A8F0}">
      <dgm:prSet/>
      <dgm:spPr/>
      <dgm:t>
        <a:bodyPr/>
        <a:lstStyle/>
        <a:p>
          <a:endParaRPr lang="en-US"/>
        </a:p>
      </dgm:t>
    </dgm:pt>
    <dgm:pt modelId="{5ED8C0AD-29F4-48ED-A82B-154017B42A31}">
      <dgm:prSet custT="1"/>
      <dgm:spPr/>
      <dgm:t>
        <a:bodyPr/>
        <a:lstStyle/>
        <a:p>
          <a:r>
            <a:rPr lang="en-US" sz="1400" dirty="0" smtClean="0"/>
            <a:t>8</a:t>
          </a:r>
          <a:endParaRPr lang="en-US" sz="1400" dirty="0"/>
        </a:p>
      </dgm:t>
    </dgm:pt>
    <dgm:pt modelId="{0D049FCE-7B78-4740-95B6-AAF9C0D78486}" type="sibTrans" cxnId="{7A2506F1-67F5-4221-BBB7-6802B3311677}">
      <dgm:prSet/>
      <dgm:spPr/>
      <dgm:t>
        <a:bodyPr/>
        <a:lstStyle/>
        <a:p>
          <a:endParaRPr lang="en-US"/>
        </a:p>
      </dgm:t>
    </dgm:pt>
    <dgm:pt modelId="{6EDF43E1-DA29-483F-B5F5-CE3AC1F3B3B7}" type="parTrans" cxnId="{7A2506F1-67F5-4221-BBB7-6802B3311677}">
      <dgm:prSet/>
      <dgm:spPr/>
      <dgm:t>
        <a:bodyPr/>
        <a:lstStyle/>
        <a:p>
          <a:endParaRPr lang="en-US"/>
        </a:p>
      </dgm:t>
    </dgm:pt>
    <dgm:pt modelId="{09665199-863E-4DCE-981A-D393BFDE8F0C}">
      <dgm:prSet/>
      <dgm:spPr>
        <a:solidFill>
          <a:schemeClr val="accent1">
            <a:lumMod val="60000"/>
            <a:lumOff val="40000"/>
            <a:alpha val="90000"/>
          </a:schemeClr>
        </a:solidFill>
      </dgm:spPr>
      <dgm:t>
        <a:bodyPr/>
        <a:lstStyle/>
        <a:p>
          <a:r>
            <a:rPr lang="tr-TR" dirty="0" smtClean="0">
              <a:solidFill>
                <a:schemeClr val="tx1"/>
              </a:solidFill>
            </a:rPr>
            <a:t>Vasıf mı iş mi</a:t>
          </a:r>
          <a:r>
            <a:rPr lang="en-US" dirty="0" smtClean="0">
              <a:solidFill>
                <a:schemeClr val="tx1"/>
              </a:solidFill>
            </a:rPr>
            <a:t>– </a:t>
          </a:r>
          <a:r>
            <a:rPr lang="tr-TR" dirty="0" smtClean="0">
              <a:solidFill>
                <a:schemeClr val="tx1"/>
              </a:solidFill>
            </a:rPr>
            <a:t>hangisi öncelikli</a:t>
          </a:r>
          <a:r>
            <a:rPr lang="en-US" dirty="0" smtClean="0">
              <a:solidFill>
                <a:schemeClr val="tx1"/>
              </a:solidFill>
            </a:rPr>
            <a:t>? </a:t>
          </a:r>
          <a:endParaRPr lang="en-US" dirty="0">
            <a:solidFill>
              <a:schemeClr val="tx1"/>
            </a:solidFill>
          </a:endParaRPr>
        </a:p>
      </dgm:t>
    </dgm:pt>
    <dgm:pt modelId="{D37E97DB-4D4C-4EC1-B622-05AA15161D2F}" type="parTrans" cxnId="{D593D57B-C897-4B2A-9334-210951454EC6}">
      <dgm:prSet/>
      <dgm:spPr/>
      <dgm:t>
        <a:bodyPr/>
        <a:lstStyle/>
        <a:p>
          <a:endParaRPr lang="en-US"/>
        </a:p>
      </dgm:t>
    </dgm:pt>
    <dgm:pt modelId="{DC31349A-6502-412C-B008-59091A134B91}" type="sibTrans" cxnId="{D593D57B-C897-4B2A-9334-210951454EC6}">
      <dgm:prSet/>
      <dgm:spPr/>
      <dgm:t>
        <a:bodyPr/>
        <a:lstStyle/>
        <a:p>
          <a:endParaRPr lang="en-US"/>
        </a:p>
      </dgm:t>
    </dgm:pt>
    <dgm:pt modelId="{A39BAEE1-DC50-4A17-8068-91153CEBCC16}">
      <dgm:prSet/>
      <dgm:spPr>
        <a:solidFill>
          <a:schemeClr val="accent1">
            <a:lumMod val="60000"/>
            <a:lumOff val="40000"/>
            <a:alpha val="90000"/>
          </a:schemeClr>
        </a:solidFill>
      </dgm:spPr>
      <dgm:t>
        <a:bodyPr/>
        <a:lstStyle/>
        <a:p>
          <a:r>
            <a:rPr lang="tr-TR" dirty="0" smtClean="0">
              <a:solidFill>
                <a:schemeClr val="tx1"/>
              </a:solidFill>
            </a:rPr>
            <a:t>Hedeflenmiş bir yatırım ortamı mı</a:t>
          </a:r>
          <a:r>
            <a:rPr lang="en-US" dirty="0" smtClean="0">
              <a:solidFill>
                <a:schemeClr val="tx1"/>
              </a:solidFill>
            </a:rPr>
            <a:t>? </a:t>
          </a:r>
          <a:endParaRPr lang="en-US" dirty="0">
            <a:solidFill>
              <a:schemeClr val="tx1"/>
            </a:solidFill>
          </a:endParaRPr>
        </a:p>
      </dgm:t>
    </dgm:pt>
    <dgm:pt modelId="{EF7C8EEC-0E3C-4D33-A9E2-9F5C47A4DF50}" type="parTrans" cxnId="{9D97BC19-3779-4780-BA46-C6275B179C1A}">
      <dgm:prSet/>
      <dgm:spPr/>
      <dgm:t>
        <a:bodyPr/>
        <a:lstStyle/>
        <a:p>
          <a:endParaRPr lang="en-US"/>
        </a:p>
      </dgm:t>
    </dgm:pt>
    <dgm:pt modelId="{22F4119D-4217-4FB3-B962-B1A9E2303D22}" type="sibTrans" cxnId="{9D97BC19-3779-4780-BA46-C6275B179C1A}">
      <dgm:prSet/>
      <dgm:spPr/>
      <dgm:t>
        <a:bodyPr/>
        <a:lstStyle/>
        <a:p>
          <a:endParaRPr lang="en-US"/>
        </a:p>
      </dgm:t>
    </dgm:pt>
    <dgm:pt modelId="{4C66398E-5277-48AE-9945-1EC07BBF79B5}">
      <dgm:prSet/>
      <dgm:spPr>
        <a:solidFill>
          <a:schemeClr val="accent1">
            <a:lumMod val="60000"/>
            <a:lumOff val="40000"/>
            <a:alpha val="90000"/>
          </a:schemeClr>
        </a:solidFill>
      </dgm:spPr>
      <dgm:t>
        <a:bodyPr/>
        <a:lstStyle/>
        <a:p>
          <a:r>
            <a:rPr lang="tr-TR" dirty="0" smtClean="0">
              <a:solidFill>
                <a:schemeClr val="tx1"/>
              </a:solidFill>
            </a:rPr>
            <a:t>İş için rekabet mi</a:t>
          </a:r>
          <a:r>
            <a:rPr lang="en-US" dirty="0" smtClean="0">
              <a:solidFill>
                <a:schemeClr val="tx1"/>
              </a:solidFill>
            </a:rPr>
            <a:t>?</a:t>
          </a:r>
          <a:endParaRPr lang="en-US" dirty="0">
            <a:solidFill>
              <a:schemeClr val="tx1"/>
            </a:solidFill>
          </a:endParaRPr>
        </a:p>
      </dgm:t>
    </dgm:pt>
    <dgm:pt modelId="{81D32B34-C1AD-4E48-9A66-C1679D35BBB7}" type="parTrans" cxnId="{2FAB8411-D877-481F-BB77-93CADC138AD3}">
      <dgm:prSet/>
      <dgm:spPr/>
      <dgm:t>
        <a:bodyPr/>
        <a:lstStyle/>
        <a:p>
          <a:endParaRPr lang="en-US"/>
        </a:p>
      </dgm:t>
    </dgm:pt>
    <dgm:pt modelId="{AE8479FA-ED3A-44A6-A3D5-E5C1D099EF01}" type="sibTrans" cxnId="{2FAB8411-D877-481F-BB77-93CADC138AD3}">
      <dgm:prSet/>
      <dgm:spPr/>
      <dgm:t>
        <a:bodyPr/>
        <a:lstStyle/>
        <a:p>
          <a:endParaRPr lang="en-US"/>
        </a:p>
      </dgm:t>
    </dgm:pt>
    <dgm:pt modelId="{A75CEAC4-CB76-4640-9853-E1ED0569FB88}">
      <dgm:prSet/>
      <dgm:spPr>
        <a:solidFill>
          <a:schemeClr val="accent1">
            <a:lumMod val="60000"/>
            <a:lumOff val="40000"/>
            <a:alpha val="90000"/>
          </a:schemeClr>
        </a:solidFill>
      </dgm:spPr>
      <dgm:t>
        <a:bodyPr/>
        <a:lstStyle/>
        <a:p>
          <a:r>
            <a:rPr lang="tr-TR" dirty="0" smtClean="0">
              <a:solidFill>
                <a:schemeClr val="tx1"/>
              </a:solidFill>
            </a:rPr>
            <a:t>Çalışanları mı işleri mi korumalı</a:t>
          </a:r>
          <a:r>
            <a:rPr lang="en-US" dirty="0" smtClean="0">
              <a:solidFill>
                <a:schemeClr val="tx1"/>
              </a:solidFill>
            </a:rPr>
            <a:t>?</a:t>
          </a:r>
          <a:endParaRPr lang="en-US" dirty="0">
            <a:solidFill>
              <a:schemeClr val="tx1"/>
            </a:solidFill>
          </a:endParaRPr>
        </a:p>
      </dgm:t>
    </dgm:pt>
    <dgm:pt modelId="{40CB8458-BC8D-43FC-93C6-A51D1982C91E}" type="parTrans" cxnId="{4D5AE646-886F-4C18-A01C-429D6A620FC5}">
      <dgm:prSet/>
      <dgm:spPr/>
      <dgm:t>
        <a:bodyPr/>
        <a:lstStyle/>
        <a:p>
          <a:endParaRPr lang="en-US"/>
        </a:p>
      </dgm:t>
    </dgm:pt>
    <dgm:pt modelId="{FBA2FB15-0516-46AD-A0FD-3DB0605E53C6}" type="sibTrans" cxnId="{4D5AE646-886F-4C18-A01C-429D6A620FC5}">
      <dgm:prSet/>
      <dgm:spPr/>
      <dgm:t>
        <a:bodyPr/>
        <a:lstStyle/>
        <a:p>
          <a:endParaRPr lang="en-US"/>
        </a:p>
      </dgm:t>
    </dgm:pt>
    <dgm:pt modelId="{B31037E6-C032-4392-9BFA-579E2D12F0F9}">
      <dgm:prSet/>
      <dgm:spPr>
        <a:solidFill>
          <a:schemeClr val="accent1">
            <a:lumMod val="60000"/>
            <a:lumOff val="40000"/>
            <a:alpha val="90000"/>
          </a:schemeClr>
        </a:solidFill>
      </dgm:spPr>
      <dgm:t>
        <a:bodyPr/>
        <a:lstStyle/>
        <a:p>
          <a:r>
            <a:rPr lang="tr-TR" smtClean="0">
              <a:solidFill>
                <a:schemeClr val="tx1"/>
              </a:solidFill>
            </a:rPr>
            <a:t>İşlerin yeniden </a:t>
          </a:r>
          <a:r>
            <a:rPr lang="tr-TR" dirty="0" smtClean="0">
              <a:solidFill>
                <a:schemeClr val="tx1"/>
              </a:solidFill>
            </a:rPr>
            <a:t>tahsisi nasıl hızlandırılabilir</a:t>
          </a:r>
          <a:r>
            <a:rPr lang="en-US" dirty="0" smtClean="0">
              <a:solidFill>
                <a:schemeClr val="tx1"/>
              </a:solidFill>
            </a:rPr>
            <a:t>?</a:t>
          </a:r>
          <a:endParaRPr lang="en-US" dirty="0">
            <a:solidFill>
              <a:schemeClr val="tx1"/>
            </a:solidFill>
          </a:endParaRPr>
        </a:p>
      </dgm:t>
    </dgm:pt>
    <dgm:pt modelId="{DDE5B108-2482-4652-A5B9-98284A9733DC}" type="parTrans" cxnId="{DB114FB5-39BA-40B1-84A0-092015F84FA1}">
      <dgm:prSet/>
      <dgm:spPr/>
      <dgm:t>
        <a:bodyPr/>
        <a:lstStyle/>
        <a:p>
          <a:endParaRPr lang="en-US"/>
        </a:p>
      </dgm:t>
    </dgm:pt>
    <dgm:pt modelId="{FFA579F3-B7F1-430D-996F-82D7DA24F8D2}" type="sibTrans" cxnId="{DB114FB5-39BA-40B1-84A0-092015F84FA1}">
      <dgm:prSet/>
      <dgm:spPr/>
      <dgm:t>
        <a:bodyPr/>
        <a:lstStyle/>
        <a:p>
          <a:endParaRPr lang="en-US"/>
        </a:p>
      </dgm:t>
    </dgm:pt>
    <dgm:pt modelId="{99DEB190-13D5-45FD-B403-268EB18B2053}" type="pres">
      <dgm:prSet presAssocID="{88801110-56E3-443A-AF70-2E8E69DC1FCF}" presName="linearFlow" presStyleCnt="0">
        <dgm:presLayoutVars>
          <dgm:dir/>
          <dgm:animLvl val="lvl"/>
          <dgm:resizeHandles val="exact"/>
        </dgm:presLayoutVars>
      </dgm:prSet>
      <dgm:spPr/>
      <dgm:t>
        <a:bodyPr/>
        <a:lstStyle/>
        <a:p>
          <a:endParaRPr lang="en-US"/>
        </a:p>
      </dgm:t>
    </dgm:pt>
    <dgm:pt modelId="{57B67D2D-2C5D-4241-8517-E2946D055297}" type="pres">
      <dgm:prSet presAssocID="{02A61EA0-D5B7-4D62-89A4-20E1CF21AE8B}" presName="composite" presStyleCnt="0"/>
      <dgm:spPr/>
      <dgm:t>
        <a:bodyPr/>
        <a:lstStyle/>
        <a:p>
          <a:endParaRPr lang="en-US"/>
        </a:p>
      </dgm:t>
    </dgm:pt>
    <dgm:pt modelId="{059B8661-75B6-4D88-806F-2006B9544C87}" type="pres">
      <dgm:prSet presAssocID="{02A61EA0-D5B7-4D62-89A4-20E1CF21AE8B}" presName="parentText" presStyleLbl="alignNode1" presStyleIdx="0" presStyleCnt="8" custLinFactNeighborX="-20433" custLinFactNeighborY="-641">
        <dgm:presLayoutVars>
          <dgm:chMax val="1"/>
          <dgm:bulletEnabled val="1"/>
        </dgm:presLayoutVars>
      </dgm:prSet>
      <dgm:spPr/>
      <dgm:t>
        <a:bodyPr/>
        <a:lstStyle/>
        <a:p>
          <a:endParaRPr lang="en-US"/>
        </a:p>
      </dgm:t>
    </dgm:pt>
    <dgm:pt modelId="{AF247C71-73D4-491B-B413-7FD8AB11B49D}" type="pres">
      <dgm:prSet presAssocID="{02A61EA0-D5B7-4D62-89A4-20E1CF21AE8B}" presName="descendantText" presStyleLbl="alignAcc1" presStyleIdx="0" presStyleCnt="8" custLinFactNeighborX="104" custLinFactNeighborY="-986">
        <dgm:presLayoutVars>
          <dgm:bulletEnabled val="1"/>
        </dgm:presLayoutVars>
      </dgm:prSet>
      <dgm:spPr/>
      <dgm:t>
        <a:bodyPr/>
        <a:lstStyle/>
        <a:p>
          <a:endParaRPr lang="en-US"/>
        </a:p>
      </dgm:t>
    </dgm:pt>
    <dgm:pt modelId="{7017CEA4-0081-459D-9528-ACF70BAE33BF}" type="pres">
      <dgm:prSet presAssocID="{39BA824A-9BFA-4079-B3DA-EFF93E6AAD70}" presName="sp" presStyleCnt="0"/>
      <dgm:spPr/>
      <dgm:t>
        <a:bodyPr/>
        <a:lstStyle/>
        <a:p>
          <a:endParaRPr lang="en-US"/>
        </a:p>
      </dgm:t>
    </dgm:pt>
    <dgm:pt modelId="{7D24D5E1-1016-4DFF-9D7D-D3B21A43EC86}" type="pres">
      <dgm:prSet presAssocID="{E3CCCC30-E061-481F-B44A-5402917A665F}" presName="composite" presStyleCnt="0"/>
      <dgm:spPr/>
      <dgm:t>
        <a:bodyPr/>
        <a:lstStyle/>
        <a:p>
          <a:endParaRPr lang="en-US"/>
        </a:p>
      </dgm:t>
    </dgm:pt>
    <dgm:pt modelId="{7A37EE86-A212-48B4-8A7B-60391CCE0B8F}" type="pres">
      <dgm:prSet presAssocID="{E3CCCC30-E061-481F-B44A-5402917A665F}" presName="parentText" presStyleLbl="alignNode1" presStyleIdx="1" presStyleCnt="8" custLinFactNeighborX="-20433" custLinFactNeighborY="-641">
        <dgm:presLayoutVars>
          <dgm:chMax val="1"/>
          <dgm:bulletEnabled val="1"/>
        </dgm:presLayoutVars>
      </dgm:prSet>
      <dgm:spPr/>
      <dgm:t>
        <a:bodyPr/>
        <a:lstStyle/>
        <a:p>
          <a:endParaRPr lang="en-US"/>
        </a:p>
      </dgm:t>
    </dgm:pt>
    <dgm:pt modelId="{639E9079-4008-4C58-BE12-263B02E83E82}" type="pres">
      <dgm:prSet presAssocID="{E3CCCC30-E061-481F-B44A-5402917A665F}" presName="descendantText" presStyleLbl="alignAcc1" presStyleIdx="1" presStyleCnt="8" custLinFactNeighborX="104" custLinFactNeighborY="-732">
        <dgm:presLayoutVars>
          <dgm:bulletEnabled val="1"/>
        </dgm:presLayoutVars>
      </dgm:prSet>
      <dgm:spPr/>
      <dgm:t>
        <a:bodyPr/>
        <a:lstStyle/>
        <a:p>
          <a:endParaRPr lang="en-US"/>
        </a:p>
      </dgm:t>
    </dgm:pt>
    <dgm:pt modelId="{A6585063-38B2-4767-8843-6DE1333183DD}" type="pres">
      <dgm:prSet presAssocID="{9F50FFCD-B340-452C-90F5-1AC845C7A920}" presName="sp" presStyleCnt="0"/>
      <dgm:spPr/>
      <dgm:t>
        <a:bodyPr/>
        <a:lstStyle/>
        <a:p>
          <a:endParaRPr lang="en-US"/>
        </a:p>
      </dgm:t>
    </dgm:pt>
    <dgm:pt modelId="{8E57E823-CA28-4BE5-A42B-DEE25E0ACCE2}" type="pres">
      <dgm:prSet presAssocID="{6BC48341-6A75-4A6D-A57A-2D8907FC3E24}" presName="composite" presStyleCnt="0"/>
      <dgm:spPr/>
      <dgm:t>
        <a:bodyPr/>
        <a:lstStyle/>
        <a:p>
          <a:endParaRPr lang="en-US"/>
        </a:p>
      </dgm:t>
    </dgm:pt>
    <dgm:pt modelId="{C1E5201E-743A-4FDC-9CF1-B8F16796D234}" type="pres">
      <dgm:prSet presAssocID="{6BC48341-6A75-4A6D-A57A-2D8907FC3E24}" presName="parentText" presStyleLbl="alignNode1" presStyleIdx="2" presStyleCnt="8" custLinFactNeighborX="-20433" custLinFactNeighborY="-641">
        <dgm:presLayoutVars>
          <dgm:chMax val="1"/>
          <dgm:bulletEnabled val="1"/>
        </dgm:presLayoutVars>
      </dgm:prSet>
      <dgm:spPr/>
      <dgm:t>
        <a:bodyPr/>
        <a:lstStyle/>
        <a:p>
          <a:endParaRPr lang="en-US"/>
        </a:p>
      </dgm:t>
    </dgm:pt>
    <dgm:pt modelId="{8A73623A-09DB-458B-A58B-D381B9E344D3}" type="pres">
      <dgm:prSet presAssocID="{6BC48341-6A75-4A6D-A57A-2D8907FC3E24}" presName="descendantText" presStyleLbl="alignAcc1" presStyleIdx="2" presStyleCnt="8" custLinFactNeighborX="104" custLinFactNeighborY="-477">
        <dgm:presLayoutVars>
          <dgm:bulletEnabled val="1"/>
        </dgm:presLayoutVars>
      </dgm:prSet>
      <dgm:spPr/>
      <dgm:t>
        <a:bodyPr/>
        <a:lstStyle/>
        <a:p>
          <a:endParaRPr lang="en-US"/>
        </a:p>
      </dgm:t>
    </dgm:pt>
    <dgm:pt modelId="{0FA77FCA-9076-40E3-ADEA-9E1CC0D3DB02}" type="pres">
      <dgm:prSet presAssocID="{E0F94072-E726-4B10-8C3B-1E6B1D630B24}" presName="sp" presStyleCnt="0"/>
      <dgm:spPr/>
      <dgm:t>
        <a:bodyPr/>
        <a:lstStyle/>
        <a:p>
          <a:endParaRPr lang="en-US"/>
        </a:p>
      </dgm:t>
    </dgm:pt>
    <dgm:pt modelId="{AE15F369-2578-49CF-AE49-7F2C06F08B99}" type="pres">
      <dgm:prSet presAssocID="{BFA30681-5888-4636-A90F-1AE5E6DCCE71}" presName="composite" presStyleCnt="0"/>
      <dgm:spPr/>
      <dgm:t>
        <a:bodyPr/>
        <a:lstStyle/>
        <a:p>
          <a:endParaRPr lang="en-US"/>
        </a:p>
      </dgm:t>
    </dgm:pt>
    <dgm:pt modelId="{723B179A-E487-4264-9705-F3CF9E853334}" type="pres">
      <dgm:prSet presAssocID="{BFA30681-5888-4636-A90F-1AE5E6DCCE71}" presName="parentText" presStyleLbl="alignNode1" presStyleIdx="3" presStyleCnt="8" custLinFactNeighborX="-20433" custLinFactNeighborY="-641">
        <dgm:presLayoutVars>
          <dgm:chMax val="1"/>
          <dgm:bulletEnabled val="1"/>
        </dgm:presLayoutVars>
      </dgm:prSet>
      <dgm:spPr/>
      <dgm:t>
        <a:bodyPr/>
        <a:lstStyle/>
        <a:p>
          <a:endParaRPr lang="en-US"/>
        </a:p>
      </dgm:t>
    </dgm:pt>
    <dgm:pt modelId="{9027AA01-602B-4B2E-A889-8D8C80F31CEA}" type="pres">
      <dgm:prSet presAssocID="{BFA30681-5888-4636-A90F-1AE5E6DCCE71}" presName="descendantText" presStyleLbl="alignAcc1" presStyleIdx="3" presStyleCnt="8" custLinFactNeighborX="31445" custLinFactNeighborY="-986">
        <dgm:presLayoutVars>
          <dgm:bulletEnabled val="1"/>
        </dgm:presLayoutVars>
      </dgm:prSet>
      <dgm:spPr/>
      <dgm:t>
        <a:bodyPr/>
        <a:lstStyle/>
        <a:p>
          <a:endParaRPr lang="en-US"/>
        </a:p>
      </dgm:t>
    </dgm:pt>
    <dgm:pt modelId="{B995B795-3A28-4245-AFC8-A17F599F1893}" type="pres">
      <dgm:prSet presAssocID="{2D85309C-7486-4BFD-A4BF-32D1E74F901B}" presName="sp" presStyleCnt="0"/>
      <dgm:spPr/>
      <dgm:t>
        <a:bodyPr/>
        <a:lstStyle/>
        <a:p>
          <a:endParaRPr lang="en-US"/>
        </a:p>
      </dgm:t>
    </dgm:pt>
    <dgm:pt modelId="{C1BF1278-F2C4-4515-AC88-CCAF09958A15}" type="pres">
      <dgm:prSet presAssocID="{8C973171-7839-4B08-85DF-E2B749077039}" presName="composite" presStyleCnt="0"/>
      <dgm:spPr/>
      <dgm:t>
        <a:bodyPr/>
        <a:lstStyle/>
        <a:p>
          <a:endParaRPr lang="en-US"/>
        </a:p>
      </dgm:t>
    </dgm:pt>
    <dgm:pt modelId="{283996F0-5FB0-4A7B-9803-F288DAEFE427}" type="pres">
      <dgm:prSet presAssocID="{8C973171-7839-4B08-85DF-E2B749077039}" presName="parentText" presStyleLbl="alignNode1" presStyleIdx="4" presStyleCnt="8" custLinFactNeighborX="-20433" custLinFactNeighborY="-641">
        <dgm:presLayoutVars>
          <dgm:chMax val="1"/>
          <dgm:bulletEnabled val="1"/>
        </dgm:presLayoutVars>
      </dgm:prSet>
      <dgm:spPr/>
      <dgm:t>
        <a:bodyPr/>
        <a:lstStyle/>
        <a:p>
          <a:endParaRPr lang="en-US"/>
        </a:p>
      </dgm:t>
    </dgm:pt>
    <dgm:pt modelId="{D4C99943-E012-40E5-ACBA-BD9CF2D02372}" type="pres">
      <dgm:prSet presAssocID="{8C973171-7839-4B08-85DF-E2B749077039}" presName="descendantText" presStyleLbl="alignAcc1" presStyleIdx="4" presStyleCnt="8">
        <dgm:presLayoutVars>
          <dgm:bulletEnabled val="1"/>
        </dgm:presLayoutVars>
      </dgm:prSet>
      <dgm:spPr/>
      <dgm:t>
        <a:bodyPr/>
        <a:lstStyle/>
        <a:p>
          <a:endParaRPr lang="en-US"/>
        </a:p>
      </dgm:t>
    </dgm:pt>
    <dgm:pt modelId="{AE84B71F-C3F3-4CC8-80E8-A0B2F0DD3C73}" type="pres">
      <dgm:prSet presAssocID="{E4F86636-EEC6-469F-B729-F3439852346E}" presName="sp" presStyleCnt="0"/>
      <dgm:spPr/>
      <dgm:t>
        <a:bodyPr/>
        <a:lstStyle/>
        <a:p>
          <a:endParaRPr lang="en-US"/>
        </a:p>
      </dgm:t>
    </dgm:pt>
    <dgm:pt modelId="{9AB4EB7D-F582-41D2-91C6-04926D17482F}" type="pres">
      <dgm:prSet presAssocID="{2E060426-6477-493D-BF43-1FD4CCAADEF8}" presName="composite" presStyleCnt="0"/>
      <dgm:spPr/>
      <dgm:t>
        <a:bodyPr/>
        <a:lstStyle/>
        <a:p>
          <a:endParaRPr lang="en-US"/>
        </a:p>
      </dgm:t>
    </dgm:pt>
    <dgm:pt modelId="{72BDC1BC-9FD6-495C-8B42-2C837F15DE02}" type="pres">
      <dgm:prSet presAssocID="{2E060426-6477-493D-BF43-1FD4CCAADEF8}" presName="parentText" presStyleLbl="alignNode1" presStyleIdx="5" presStyleCnt="8">
        <dgm:presLayoutVars>
          <dgm:chMax val="1"/>
          <dgm:bulletEnabled val="1"/>
        </dgm:presLayoutVars>
      </dgm:prSet>
      <dgm:spPr/>
      <dgm:t>
        <a:bodyPr/>
        <a:lstStyle/>
        <a:p>
          <a:endParaRPr lang="en-US"/>
        </a:p>
      </dgm:t>
    </dgm:pt>
    <dgm:pt modelId="{0DB48ADB-6390-47FA-8E47-18EB3E9F7130}" type="pres">
      <dgm:prSet presAssocID="{2E060426-6477-493D-BF43-1FD4CCAADEF8}" presName="descendantText" presStyleLbl="alignAcc1" presStyleIdx="5" presStyleCnt="8">
        <dgm:presLayoutVars>
          <dgm:bulletEnabled val="1"/>
        </dgm:presLayoutVars>
      </dgm:prSet>
      <dgm:spPr/>
      <dgm:t>
        <a:bodyPr/>
        <a:lstStyle/>
        <a:p>
          <a:endParaRPr lang="en-US"/>
        </a:p>
      </dgm:t>
    </dgm:pt>
    <dgm:pt modelId="{872B2563-4892-4D50-A335-71403C448773}" type="pres">
      <dgm:prSet presAssocID="{316CC14B-409E-4086-BA22-9D7D243FDAE8}" presName="sp" presStyleCnt="0"/>
      <dgm:spPr/>
      <dgm:t>
        <a:bodyPr/>
        <a:lstStyle/>
        <a:p>
          <a:endParaRPr lang="en-US"/>
        </a:p>
      </dgm:t>
    </dgm:pt>
    <dgm:pt modelId="{A0216306-75E7-4AA5-9A01-A67EB76DF6CD}" type="pres">
      <dgm:prSet presAssocID="{5ED8C0AD-29F4-48ED-A82B-154017B42A31}" presName="composite" presStyleCnt="0"/>
      <dgm:spPr/>
      <dgm:t>
        <a:bodyPr/>
        <a:lstStyle/>
        <a:p>
          <a:endParaRPr lang="en-US"/>
        </a:p>
      </dgm:t>
    </dgm:pt>
    <dgm:pt modelId="{61D6687C-AB92-447E-93AE-FB79F7C7E91F}" type="pres">
      <dgm:prSet presAssocID="{5ED8C0AD-29F4-48ED-A82B-154017B42A31}" presName="parentText" presStyleLbl="alignNode1" presStyleIdx="6" presStyleCnt="8">
        <dgm:presLayoutVars>
          <dgm:chMax val="1"/>
          <dgm:bulletEnabled val="1"/>
        </dgm:presLayoutVars>
      </dgm:prSet>
      <dgm:spPr/>
      <dgm:t>
        <a:bodyPr/>
        <a:lstStyle/>
        <a:p>
          <a:endParaRPr lang="en-US"/>
        </a:p>
      </dgm:t>
    </dgm:pt>
    <dgm:pt modelId="{C17EDC8C-70EB-480A-88C0-AEE3B53B2C57}" type="pres">
      <dgm:prSet presAssocID="{5ED8C0AD-29F4-48ED-A82B-154017B42A31}" presName="descendantText" presStyleLbl="alignAcc1" presStyleIdx="6" presStyleCnt="8">
        <dgm:presLayoutVars>
          <dgm:bulletEnabled val="1"/>
        </dgm:presLayoutVars>
      </dgm:prSet>
      <dgm:spPr/>
      <dgm:t>
        <a:bodyPr/>
        <a:lstStyle/>
        <a:p>
          <a:endParaRPr lang="en-US"/>
        </a:p>
      </dgm:t>
    </dgm:pt>
    <dgm:pt modelId="{5DD99B98-EED0-42F5-B845-BD406AFC4645}" type="pres">
      <dgm:prSet presAssocID="{0D049FCE-7B78-4740-95B6-AAF9C0D78486}" presName="sp" presStyleCnt="0"/>
      <dgm:spPr/>
      <dgm:t>
        <a:bodyPr/>
        <a:lstStyle/>
        <a:p>
          <a:endParaRPr lang="en-US"/>
        </a:p>
      </dgm:t>
    </dgm:pt>
    <dgm:pt modelId="{727AB848-3A5E-4FDE-9CF4-BFA3E812CF33}" type="pres">
      <dgm:prSet presAssocID="{B7D6500B-0B4D-45C5-B050-9EA59F271AD7}" presName="composite" presStyleCnt="0"/>
      <dgm:spPr/>
      <dgm:t>
        <a:bodyPr/>
        <a:lstStyle/>
        <a:p>
          <a:endParaRPr lang="en-US"/>
        </a:p>
      </dgm:t>
    </dgm:pt>
    <dgm:pt modelId="{8F689639-1CC4-4D46-8EDC-CE2E7A8DBA0F}" type="pres">
      <dgm:prSet presAssocID="{B7D6500B-0B4D-45C5-B050-9EA59F271AD7}" presName="parentText" presStyleLbl="alignNode1" presStyleIdx="7" presStyleCnt="8">
        <dgm:presLayoutVars>
          <dgm:chMax val="1"/>
          <dgm:bulletEnabled val="1"/>
        </dgm:presLayoutVars>
      </dgm:prSet>
      <dgm:spPr/>
      <dgm:t>
        <a:bodyPr/>
        <a:lstStyle/>
        <a:p>
          <a:endParaRPr lang="en-US"/>
        </a:p>
      </dgm:t>
    </dgm:pt>
    <dgm:pt modelId="{C8A74E5D-69A8-46CE-8BAD-489C3ED1C382}" type="pres">
      <dgm:prSet presAssocID="{B7D6500B-0B4D-45C5-B050-9EA59F271AD7}" presName="descendantText" presStyleLbl="alignAcc1" presStyleIdx="7" presStyleCnt="8">
        <dgm:presLayoutVars>
          <dgm:bulletEnabled val="1"/>
        </dgm:presLayoutVars>
      </dgm:prSet>
      <dgm:spPr/>
      <dgm:t>
        <a:bodyPr/>
        <a:lstStyle/>
        <a:p>
          <a:endParaRPr lang="en-US"/>
        </a:p>
      </dgm:t>
    </dgm:pt>
  </dgm:ptLst>
  <dgm:cxnLst>
    <dgm:cxn modelId="{4A42A657-5182-4276-A72A-267E1F44A8F0}" srcId="{88801110-56E3-443A-AF70-2E8E69DC1FCF}" destId="{8C973171-7839-4B08-85DF-E2B749077039}" srcOrd="4" destOrd="0" parTransId="{82D51820-0E01-42F6-9131-BDA5AE6C584A}" sibTransId="{E4F86636-EEC6-469F-B729-F3439852346E}"/>
    <dgm:cxn modelId="{DB114FB5-39BA-40B1-84A0-092015F84FA1}" srcId="{B7D6500B-0B4D-45C5-B050-9EA59F271AD7}" destId="{B31037E6-C032-4392-9BFA-579E2D12F0F9}" srcOrd="0" destOrd="0" parTransId="{DDE5B108-2482-4652-A5B9-98284A9733DC}" sibTransId="{FFA579F3-B7F1-430D-996F-82D7DA24F8D2}"/>
    <dgm:cxn modelId="{46824763-B334-44BC-A3C9-BCBA74EB3B88}" srcId="{88801110-56E3-443A-AF70-2E8E69DC1FCF}" destId="{BFA30681-5888-4636-A90F-1AE5E6DCCE71}" srcOrd="3" destOrd="0" parTransId="{ABDC4F8C-442A-4231-9BA3-1F24E364FBAE}" sibTransId="{2D85309C-7486-4BFD-A4BF-32D1E74F901B}"/>
    <dgm:cxn modelId="{F8ACD24D-19F0-4C6F-9DC5-CC3974B0358A}" type="presOf" srcId="{2E060426-6477-493D-BF43-1FD4CCAADEF8}" destId="{72BDC1BC-9FD6-495C-8B42-2C837F15DE02}" srcOrd="0" destOrd="0" presId="urn:microsoft.com/office/officeart/2005/8/layout/chevron2"/>
    <dgm:cxn modelId="{99B7013B-51C3-4706-B96F-7401AE21707F}" srcId="{02A61EA0-D5B7-4D62-89A4-20E1CF21AE8B}" destId="{2ADB63A8-C6BA-40B7-925F-DD2ACE3D42CA}" srcOrd="0" destOrd="0" parTransId="{E00BACEE-E61F-429B-9010-088509026FFC}" sibTransId="{D46171AC-0544-423E-9811-3E847A81299E}"/>
    <dgm:cxn modelId="{E8274A0E-F91C-4172-9E94-0866DA62E69E}" type="presOf" srcId="{02A61EA0-D5B7-4D62-89A4-20E1CF21AE8B}" destId="{059B8661-75B6-4D88-806F-2006B9544C87}" srcOrd="0" destOrd="0" presId="urn:microsoft.com/office/officeart/2005/8/layout/chevron2"/>
    <dgm:cxn modelId="{7A2506F1-67F5-4221-BBB7-6802B3311677}" srcId="{88801110-56E3-443A-AF70-2E8E69DC1FCF}" destId="{5ED8C0AD-29F4-48ED-A82B-154017B42A31}" srcOrd="6" destOrd="0" parTransId="{6EDF43E1-DA29-483F-B5F5-CE3AC1F3B3B7}" sibTransId="{0D049FCE-7B78-4740-95B6-AAF9C0D78486}"/>
    <dgm:cxn modelId="{BD096253-D7B6-4781-A84E-CFBA4FEE8DD0}" type="presOf" srcId="{A39BAEE1-DC50-4A17-8068-91153CEBCC16}" destId="{D4C99943-E012-40E5-ACBA-BD9CF2D02372}" srcOrd="0" destOrd="0" presId="urn:microsoft.com/office/officeart/2005/8/layout/chevron2"/>
    <dgm:cxn modelId="{BF25C44A-E97A-4D87-80F0-D4FC3F3DB805}" srcId="{88801110-56E3-443A-AF70-2E8E69DC1FCF}" destId="{6BC48341-6A75-4A6D-A57A-2D8907FC3E24}" srcOrd="2" destOrd="0" parTransId="{6FC0C74C-5509-4B90-8AF6-0AF3236C72AF}" sibTransId="{E0F94072-E726-4B10-8C3B-1E6B1D630B24}"/>
    <dgm:cxn modelId="{D85433B0-616F-4C34-A8B7-AC4203A90EDA}" type="presOf" srcId="{4C66398E-5277-48AE-9945-1EC07BBF79B5}" destId="{0DB48ADB-6390-47FA-8E47-18EB3E9F7130}" srcOrd="0" destOrd="0" presId="urn:microsoft.com/office/officeart/2005/8/layout/chevron2"/>
    <dgm:cxn modelId="{FD3D6739-75C3-4C8D-8864-8E2BEA31C39A}" type="presOf" srcId="{B7D6500B-0B4D-45C5-B050-9EA59F271AD7}" destId="{8F689639-1CC4-4D46-8EDC-CE2E7A8DBA0F}" srcOrd="0" destOrd="0" presId="urn:microsoft.com/office/officeart/2005/8/layout/chevron2"/>
    <dgm:cxn modelId="{D0029F51-5F18-43FB-BAD9-447DE5BCEE5E}" type="presOf" srcId="{88801110-56E3-443A-AF70-2E8E69DC1FCF}" destId="{99DEB190-13D5-45FD-B403-268EB18B2053}" srcOrd="0" destOrd="0" presId="urn:microsoft.com/office/officeart/2005/8/layout/chevron2"/>
    <dgm:cxn modelId="{2F7ECBC8-A5DF-49AE-BA41-25B04862C07B}" type="presOf" srcId="{09665199-863E-4DCE-981A-D393BFDE8F0C}" destId="{9027AA01-602B-4B2E-A889-8D8C80F31CEA}" srcOrd="0" destOrd="0" presId="urn:microsoft.com/office/officeart/2005/8/layout/chevron2"/>
    <dgm:cxn modelId="{02834DBE-9BBC-494E-AA90-C7767A86FD60}" type="presOf" srcId="{2ADB63A8-C6BA-40B7-925F-DD2ACE3D42CA}" destId="{AF247C71-73D4-491B-B413-7FD8AB11B49D}" srcOrd="0" destOrd="0" presId="urn:microsoft.com/office/officeart/2005/8/layout/chevron2"/>
    <dgm:cxn modelId="{031A856A-2ACF-4F19-B837-808F9E79B48C}" type="presOf" srcId="{B31037E6-C032-4392-9BFA-579E2D12F0F9}" destId="{C8A74E5D-69A8-46CE-8BAD-489C3ED1C382}" srcOrd="0" destOrd="0" presId="urn:microsoft.com/office/officeart/2005/8/layout/chevron2"/>
    <dgm:cxn modelId="{C46E9BD3-CF7D-48D9-86EA-22343DE00A5E}" srcId="{E3CCCC30-E061-481F-B44A-5402917A665F}" destId="{8EE84AE9-365E-4050-8E61-E3E8A63206D3}" srcOrd="0" destOrd="0" parTransId="{256925CD-1203-4864-903F-9F8E7A39C545}" sibTransId="{85B82441-151B-4FA6-877E-442CF480009D}"/>
    <dgm:cxn modelId="{DCBCFD33-045D-43A3-B2A4-86D6D178288F}" type="presOf" srcId="{8C973171-7839-4B08-85DF-E2B749077039}" destId="{283996F0-5FB0-4A7B-9803-F288DAEFE427}" srcOrd="0" destOrd="0" presId="urn:microsoft.com/office/officeart/2005/8/layout/chevron2"/>
    <dgm:cxn modelId="{F91FB1BF-3BA2-4A17-AD19-15263D8EF78A}" type="presOf" srcId="{BFA30681-5888-4636-A90F-1AE5E6DCCE71}" destId="{723B179A-E487-4264-9705-F3CF9E853334}" srcOrd="0" destOrd="0" presId="urn:microsoft.com/office/officeart/2005/8/layout/chevron2"/>
    <dgm:cxn modelId="{5706D5A3-B46A-442A-A17B-321E88E0EE48}" srcId="{6BC48341-6A75-4A6D-A57A-2D8907FC3E24}" destId="{A4FCB85B-B5BF-4BBE-90B5-4F6D73246773}" srcOrd="0" destOrd="0" parTransId="{93292957-9CBB-4FFE-BAF3-FE046783442C}" sibTransId="{BDC7A1CE-27A7-4F0E-97D4-C928BA332E80}"/>
    <dgm:cxn modelId="{7458EFF2-6DF3-48FB-8746-5E584C2ECD42}" srcId="{88801110-56E3-443A-AF70-2E8E69DC1FCF}" destId="{E3CCCC30-E061-481F-B44A-5402917A665F}" srcOrd="1" destOrd="0" parTransId="{A0ECF5A2-600D-4E88-9CB9-411678EA4205}" sibTransId="{9F50FFCD-B340-452C-90F5-1AC845C7A920}"/>
    <dgm:cxn modelId="{B470FF1F-AB46-47BE-9F37-026422922908}" type="presOf" srcId="{A4FCB85B-B5BF-4BBE-90B5-4F6D73246773}" destId="{8A73623A-09DB-458B-A58B-D381B9E344D3}" srcOrd="0" destOrd="0" presId="urn:microsoft.com/office/officeart/2005/8/layout/chevron2"/>
    <dgm:cxn modelId="{BAA1112D-A193-4400-85F5-1D221B83EF7B}" type="presOf" srcId="{E3CCCC30-E061-481F-B44A-5402917A665F}" destId="{7A37EE86-A212-48B4-8A7B-60391CCE0B8F}" srcOrd="0" destOrd="0" presId="urn:microsoft.com/office/officeart/2005/8/layout/chevron2"/>
    <dgm:cxn modelId="{DA108758-BB00-4EC7-86E5-FEF939EF7C49}" type="presOf" srcId="{8EE84AE9-365E-4050-8E61-E3E8A63206D3}" destId="{639E9079-4008-4C58-BE12-263B02E83E82}" srcOrd="0" destOrd="0" presId="urn:microsoft.com/office/officeart/2005/8/layout/chevron2"/>
    <dgm:cxn modelId="{2FAB8411-D877-481F-BB77-93CADC138AD3}" srcId="{2E060426-6477-493D-BF43-1FD4CCAADEF8}" destId="{4C66398E-5277-48AE-9945-1EC07BBF79B5}" srcOrd="0" destOrd="0" parTransId="{81D32B34-C1AD-4E48-9A66-C1679D35BBB7}" sibTransId="{AE8479FA-ED3A-44A6-A3D5-E5C1D099EF01}"/>
    <dgm:cxn modelId="{E5BF8624-ECC9-425D-AFA0-6392E1E89FE2}" type="presOf" srcId="{A75CEAC4-CB76-4640-9853-E1ED0569FB88}" destId="{C17EDC8C-70EB-480A-88C0-AEE3B53B2C57}" srcOrd="0" destOrd="0" presId="urn:microsoft.com/office/officeart/2005/8/layout/chevron2"/>
    <dgm:cxn modelId="{5DC7157C-C24F-4615-AF3B-EFD9615CF7D5}" srcId="{88801110-56E3-443A-AF70-2E8E69DC1FCF}" destId="{2E060426-6477-493D-BF43-1FD4CCAADEF8}" srcOrd="5" destOrd="0" parTransId="{9937E2E9-9F19-4928-8659-21B3461DD971}" sibTransId="{316CC14B-409E-4086-BA22-9D7D243FDAE8}"/>
    <dgm:cxn modelId="{9D97BC19-3779-4780-BA46-C6275B179C1A}" srcId="{8C973171-7839-4B08-85DF-E2B749077039}" destId="{A39BAEE1-DC50-4A17-8068-91153CEBCC16}" srcOrd="0" destOrd="0" parTransId="{EF7C8EEC-0E3C-4D33-A9E2-9F5C47A4DF50}" sibTransId="{22F4119D-4217-4FB3-B962-B1A9E2303D22}"/>
    <dgm:cxn modelId="{340D6913-CBC2-42B5-9FE1-E56C090B7289}" type="presOf" srcId="{6BC48341-6A75-4A6D-A57A-2D8907FC3E24}" destId="{C1E5201E-743A-4FDC-9CF1-B8F16796D234}" srcOrd="0" destOrd="0" presId="urn:microsoft.com/office/officeart/2005/8/layout/chevron2"/>
    <dgm:cxn modelId="{9AB46F15-B4F7-4354-90E3-129EBD4861EC}" srcId="{88801110-56E3-443A-AF70-2E8E69DC1FCF}" destId="{02A61EA0-D5B7-4D62-89A4-20E1CF21AE8B}" srcOrd="0" destOrd="0" parTransId="{5B53EEC2-F38E-4D4E-A2B2-599F262BB598}" sibTransId="{39BA824A-9BFA-4079-B3DA-EFF93E6AAD70}"/>
    <dgm:cxn modelId="{8383C2CD-A31A-42FD-8B6B-CDFD6E64DF73}" type="presOf" srcId="{5ED8C0AD-29F4-48ED-A82B-154017B42A31}" destId="{61D6687C-AB92-447E-93AE-FB79F7C7E91F}" srcOrd="0" destOrd="0" presId="urn:microsoft.com/office/officeart/2005/8/layout/chevron2"/>
    <dgm:cxn modelId="{D593D57B-C897-4B2A-9334-210951454EC6}" srcId="{BFA30681-5888-4636-A90F-1AE5E6DCCE71}" destId="{09665199-863E-4DCE-981A-D393BFDE8F0C}" srcOrd="0" destOrd="0" parTransId="{D37E97DB-4D4C-4EC1-B622-05AA15161D2F}" sibTransId="{DC31349A-6502-412C-B008-59091A134B91}"/>
    <dgm:cxn modelId="{F019A5CF-2BE6-4C99-945B-90E0F6380E62}" srcId="{88801110-56E3-443A-AF70-2E8E69DC1FCF}" destId="{B7D6500B-0B4D-45C5-B050-9EA59F271AD7}" srcOrd="7" destOrd="0" parTransId="{4E3083F4-C227-431B-BB1C-C36404DF2AD5}" sibTransId="{8EA8DE71-33DA-4958-8EDE-DD40C2961487}"/>
    <dgm:cxn modelId="{4D5AE646-886F-4C18-A01C-429D6A620FC5}" srcId="{5ED8C0AD-29F4-48ED-A82B-154017B42A31}" destId="{A75CEAC4-CB76-4640-9853-E1ED0569FB88}" srcOrd="0" destOrd="0" parTransId="{40CB8458-BC8D-43FC-93C6-A51D1982C91E}" sibTransId="{FBA2FB15-0516-46AD-A0FD-3DB0605E53C6}"/>
    <dgm:cxn modelId="{7D0DBD9E-8C6F-4189-9FCC-548257B19D3A}" type="presParOf" srcId="{99DEB190-13D5-45FD-B403-268EB18B2053}" destId="{57B67D2D-2C5D-4241-8517-E2946D055297}" srcOrd="0" destOrd="0" presId="urn:microsoft.com/office/officeart/2005/8/layout/chevron2"/>
    <dgm:cxn modelId="{913F3730-68C9-40EA-ABEC-FD975460C442}" type="presParOf" srcId="{57B67D2D-2C5D-4241-8517-E2946D055297}" destId="{059B8661-75B6-4D88-806F-2006B9544C87}" srcOrd="0" destOrd="0" presId="urn:microsoft.com/office/officeart/2005/8/layout/chevron2"/>
    <dgm:cxn modelId="{EDBAD9F9-B2AC-4BE4-BF0A-65A63D00F018}" type="presParOf" srcId="{57B67D2D-2C5D-4241-8517-E2946D055297}" destId="{AF247C71-73D4-491B-B413-7FD8AB11B49D}" srcOrd="1" destOrd="0" presId="urn:microsoft.com/office/officeart/2005/8/layout/chevron2"/>
    <dgm:cxn modelId="{331B481A-E909-49C3-BD7A-3DE5A243C2EE}" type="presParOf" srcId="{99DEB190-13D5-45FD-B403-268EB18B2053}" destId="{7017CEA4-0081-459D-9528-ACF70BAE33BF}" srcOrd="1" destOrd="0" presId="urn:microsoft.com/office/officeart/2005/8/layout/chevron2"/>
    <dgm:cxn modelId="{C7FDF85A-98A0-450A-90F7-66026DFFA8BE}" type="presParOf" srcId="{99DEB190-13D5-45FD-B403-268EB18B2053}" destId="{7D24D5E1-1016-4DFF-9D7D-D3B21A43EC86}" srcOrd="2" destOrd="0" presId="urn:microsoft.com/office/officeart/2005/8/layout/chevron2"/>
    <dgm:cxn modelId="{108FF64E-5894-4005-83CA-221A07CA3190}" type="presParOf" srcId="{7D24D5E1-1016-4DFF-9D7D-D3B21A43EC86}" destId="{7A37EE86-A212-48B4-8A7B-60391CCE0B8F}" srcOrd="0" destOrd="0" presId="urn:microsoft.com/office/officeart/2005/8/layout/chevron2"/>
    <dgm:cxn modelId="{01A9931F-5B2D-4F35-8163-0580B060802A}" type="presParOf" srcId="{7D24D5E1-1016-4DFF-9D7D-D3B21A43EC86}" destId="{639E9079-4008-4C58-BE12-263B02E83E82}" srcOrd="1" destOrd="0" presId="urn:microsoft.com/office/officeart/2005/8/layout/chevron2"/>
    <dgm:cxn modelId="{62F52891-202D-4FE7-9ED0-06122F873C50}" type="presParOf" srcId="{99DEB190-13D5-45FD-B403-268EB18B2053}" destId="{A6585063-38B2-4767-8843-6DE1333183DD}" srcOrd="3" destOrd="0" presId="urn:microsoft.com/office/officeart/2005/8/layout/chevron2"/>
    <dgm:cxn modelId="{DC5CBC6A-64FF-4FE7-A4F7-1DE82F4BD53B}" type="presParOf" srcId="{99DEB190-13D5-45FD-B403-268EB18B2053}" destId="{8E57E823-CA28-4BE5-A42B-DEE25E0ACCE2}" srcOrd="4" destOrd="0" presId="urn:microsoft.com/office/officeart/2005/8/layout/chevron2"/>
    <dgm:cxn modelId="{73735209-B29B-44FB-B681-F21A2AAED723}" type="presParOf" srcId="{8E57E823-CA28-4BE5-A42B-DEE25E0ACCE2}" destId="{C1E5201E-743A-4FDC-9CF1-B8F16796D234}" srcOrd="0" destOrd="0" presId="urn:microsoft.com/office/officeart/2005/8/layout/chevron2"/>
    <dgm:cxn modelId="{0B93B320-D26E-4FE2-BE17-70C44C7CB5AC}" type="presParOf" srcId="{8E57E823-CA28-4BE5-A42B-DEE25E0ACCE2}" destId="{8A73623A-09DB-458B-A58B-D381B9E344D3}" srcOrd="1" destOrd="0" presId="urn:microsoft.com/office/officeart/2005/8/layout/chevron2"/>
    <dgm:cxn modelId="{407B9200-3A2C-474D-859C-E601F6006916}" type="presParOf" srcId="{99DEB190-13D5-45FD-B403-268EB18B2053}" destId="{0FA77FCA-9076-40E3-ADEA-9E1CC0D3DB02}" srcOrd="5" destOrd="0" presId="urn:microsoft.com/office/officeart/2005/8/layout/chevron2"/>
    <dgm:cxn modelId="{DF6E3DBC-6AC3-4CB8-9532-EDB4EEE9C0D6}" type="presParOf" srcId="{99DEB190-13D5-45FD-B403-268EB18B2053}" destId="{AE15F369-2578-49CF-AE49-7F2C06F08B99}" srcOrd="6" destOrd="0" presId="urn:microsoft.com/office/officeart/2005/8/layout/chevron2"/>
    <dgm:cxn modelId="{EC6D6733-980F-4945-A53E-ADE50A5B4E92}" type="presParOf" srcId="{AE15F369-2578-49CF-AE49-7F2C06F08B99}" destId="{723B179A-E487-4264-9705-F3CF9E853334}" srcOrd="0" destOrd="0" presId="urn:microsoft.com/office/officeart/2005/8/layout/chevron2"/>
    <dgm:cxn modelId="{51510098-6624-4876-8227-2D6CEC42BEA4}" type="presParOf" srcId="{AE15F369-2578-49CF-AE49-7F2C06F08B99}" destId="{9027AA01-602B-4B2E-A889-8D8C80F31CEA}" srcOrd="1" destOrd="0" presId="urn:microsoft.com/office/officeart/2005/8/layout/chevron2"/>
    <dgm:cxn modelId="{BA636720-9604-462B-8B57-DFD89F79732A}" type="presParOf" srcId="{99DEB190-13D5-45FD-B403-268EB18B2053}" destId="{B995B795-3A28-4245-AFC8-A17F599F1893}" srcOrd="7" destOrd="0" presId="urn:microsoft.com/office/officeart/2005/8/layout/chevron2"/>
    <dgm:cxn modelId="{7B4FB8F6-FD95-47D8-9B37-FB9583B20445}" type="presParOf" srcId="{99DEB190-13D5-45FD-B403-268EB18B2053}" destId="{C1BF1278-F2C4-4515-AC88-CCAF09958A15}" srcOrd="8" destOrd="0" presId="urn:microsoft.com/office/officeart/2005/8/layout/chevron2"/>
    <dgm:cxn modelId="{96C52C7F-2F3A-45B3-ABC5-63B72065D07D}" type="presParOf" srcId="{C1BF1278-F2C4-4515-AC88-CCAF09958A15}" destId="{283996F0-5FB0-4A7B-9803-F288DAEFE427}" srcOrd="0" destOrd="0" presId="urn:microsoft.com/office/officeart/2005/8/layout/chevron2"/>
    <dgm:cxn modelId="{63AE1C55-1845-46EE-8C2C-3E491C0E8B79}" type="presParOf" srcId="{C1BF1278-F2C4-4515-AC88-CCAF09958A15}" destId="{D4C99943-E012-40E5-ACBA-BD9CF2D02372}" srcOrd="1" destOrd="0" presId="urn:microsoft.com/office/officeart/2005/8/layout/chevron2"/>
    <dgm:cxn modelId="{9B3BB3BA-EADD-41F3-8E97-50AF1F9C7DDC}" type="presParOf" srcId="{99DEB190-13D5-45FD-B403-268EB18B2053}" destId="{AE84B71F-C3F3-4CC8-80E8-A0B2F0DD3C73}" srcOrd="9" destOrd="0" presId="urn:microsoft.com/office/officeart/2005/8/layout/chevron2"/>
    <dgm:cxn modelId="{04788A96-2F98-4121-8F5D-A5C8986B0F4D}" type="presParOf" srcId="{99DEB190-13D5-45FD-B403-268EB18B2053}" destId="{9AB4EB7D-F582-41D2-91C6-04926D17482F}" srcOrd="10" destOrd="0" presId="urn:microsoft.com/office/officeart/2005/8/layout/chevron2"/>
    <dgm:cxn modelId="{A78F3F85-2D7E-4DF8-8395-A0A0378794CA}" type="presParOf" srcId="{9AB4EB7D-F582-41D2-91C6-04926D17482F}" destId="{72BDC1BC-9FD6-495C-8B42-2C837F15DE02}" srcOrd="0" destOrd="0" presId="urn:microsoft.com/office/officeart/2005/8/layout/chevron2"/>
    <dgm:cxn modelId="{2CB0693D-A6C9-4D64-8B60-5346112EDB26}" type="presParOf" srcId="{9AB4EB7D-F582-41D2-91C6-04926D17482F}" destId="{0DB48ADB-6390-47FA-8E47-18EB3E9F7130}" srcOrd="1" destOrd="0" presId="urn:microsoft.com/office/officeart/2005/8/layout/chevron2"/>
    <dgm:cxn modelId="{F2C30948-62E6-4198-9DA5-869363467DFE}" type="presParOf" srcId="{99DEB190-13D5-45FD-B403-268EB18B2053}" destId="{872B2563-4892-4D50-A335-71403C448773}" srcOrd="11" destOrd="0" presId="urn:microsoft.com/office/officeart/2005/8/layout/chevron2"/>
    <dgm:cxn modelId="{3153F48B-83B0-4CEF-9562-8CDC1496626F}" type="presParOf" srcId="{99DEB190-13D5-45FD-B403-268EB18B2053}" destId="{A0216306-75E7-4AA5-9A01-A67EB76DF6CD}" srcOrd="12" destOrd="0" presId="urn:microsoft.com/office/officeart/2005/8/layout/chevron2"/>
    <dgm:cxn modelId="{DD421DAD-EB77-4234-94B3-F5037EA5948E}" type="presParOf" srcId="{A0216306-75E7-4AA5-9A01-A67EB76DF6CD}" destId="{61D6687C-AB92-447E-93AE-FB79F7C7E91F}" srcOrd="0" destOrd="0" presId="urn:microsoft.com/office/officeart/2005/8/layout/chevron2"/>
    <dgm:cxn modelId="{FBE0FC71-6E0B-4411-A8AE-4EE12D1F0E12}" type="presParOf" srcId="{A0216306-75E7-4AA5-9A01-A67EB76DF6CD}" destId="{C17EDC8C-70EB-480A-88C0-AEE3B53B2C57}" srcOrd="1" destOrd="0" presId="urn:microsoft.com/office/officeart/2005/8/layout/chevron2"/>
    <dgm:cxn modelId="{F1397949-C3DB-4B2D-A3CB-95C207DF1522}" type="presParOf" srcId="{99DEB190-13D5-45FD-B403-268EB18B2053}" destId="{5DD99B98-EED0-42F5-B845-BD406AFC4645}" srcOrd="13" destOrd="0" presId="urn:microsoft.com/office/officeart/2005/8/layout/chevron2"/>
    <dgm:cxn modelId="{2161A440-BB6C-4B7C-88CD-A7FFA851BB59}" type="presParOf" srcId="{99DEB190-13D5-45FD-B403-268EB18B2053}" destId="{727AB848-3A5E-4FDE-9CF4-BFA3E812CF33}" srcOrd="14" destOrd="0" presId="urn:microsoft.com/office/officeart/2005/8/layout/chevron2"/>
    <dgm:cxn modelId="{4BEDC933-7155-4927-A142-F930E1D9D071}" type="presParOf" srcId="{727AB848-3A5E-4FDE-9CF4-BFA3E812CF33}" destId="{8F689639-1CC4-4D46-8EDC-CE2E7A8DBA0F}" srcOrd="0" destOrd="0" presId="urn:microsoft.com/office/officeart/2005/8/layout/chevron2"/>
    <dgm:cxn modelId="{BB460031-DD35-4E4C-96D4-AA50C18FF21C}" type="presParOf" srcId="{727AB848-3A5E-4FDE-9CF4-BFA3E812CF33}" destId="{C8A74E5D-69A8-46CE-8BAD-489C3ED1C38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B8661-75B6-4D88-806F-2006B9544C87}">
      <dsp:nvSpPr>
        <dsp:cNvPr id="0" name=""/>
        <dsp:cNvSpPr/>
      </dsp:nvSpPr>
      <dsp:spPr>
        <a:xfrm rot="5400000">
          <a:off x="-79912" y="79914"/>
          <a:ext cx="532749" cy="372924"/>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2</a:t>
          </a:r>
          <a:endParaRPr lang="en-US" sz="1400" kern="1200" dirty="0"/>
        </a:p>
      </dsp:txBody>
      <dsp:txXfrm rot="-5400000">
        <a:off x="1" y="186463"/>
        <a:ext cx="372924" cy="159825"/>
      </dsp:txXfrm>
    </dsp:sp>
    <dsp:sp modelId="{AF247C71-73D4-491B-B413-7FD8AB11B49D}">
      <dsp:nvSpPr>
        <dsp:cNvPr id="0" name=""/>
        <dsp:cNvSpPr/>
      </dsp:nvSpPr>
      <dsp:spPr>
        <a:xfrm rot="5400000">
          <a:off x="4204227" y="-3831302"/>
          <a:ext cx="346468" cy="8009075"/>
        </a:xfrm>
        <a:prstGeom prst="round2SameRect">
          <a:avLst/>
        </a:prstGeom>
        <a:solidFill>
          <a:schemeClr val="accent1">
            <a:lumMod val="60000"/>
            <a:lumOff val="40000"/>
            <a:alpha val="9000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solidFill>
                <a:schemeClr val="tx1"/>
              </a:solidFill>
            </a:rPr>
            <a:t>Büyüme stratejileri mi yoksa iş stratejileri mi</a:t>
          </a:r>
          <a:r>
            <a:rPr lang="en-US" sz="2000" kern="1200" dirty="0" smtClean="0">
              <a:solidFill>
                <a:schemeClr val="tx1"/>
              </a:solidFill>
            </a:rPr>
            <a:t>?</a:t>
          </a:r>
          <a:endParaRPr lang="en-US" sz="2000" kern="1200" dirty="0">
            <a:solidFill>
              <a:schemeClr val="tx1"/>
            </a:solidFill>
          </a:endParaRPr>
        </a:p>
      </dsp:txBody>
      <dsp:txXfrm rot="-5400000">
        <a:off x="372924" y="16914"/>
        <a:ext cx="7992162" cy="312642"/>
      </dsp:txXfrm>
    </dsp:sp>
    <dsp:sp modelId="{7A37EE86-A212-48B4-8A7B-60391CCE0B8F}">
      <dsp:nvSpPr>
        <dsp:cNvPr id="0" name=""/>
        <dsp:cNvSpPr/>
      </dsp:nvSpPr>
      <dsp:spPr>
        <a:xfrm rot="5400000">
          <a:off x="-79912" y="536231"/>
          <a:ext cx="532749" cy="372924"/>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3</a:t>
          </a:r>
          <a:endParaRPr lang="en-US" sz="1400" kern="1200" dirty="0"/>
        </a:p>
      </dsp:txBody>
      <dsp:txXfrm rot="-5400000">
        <a:off x="1" y="642780"/>
        <a:ext cx="372924" cy="159825"/>
      </dsp:txXfrm>
    </dsp:sp>
    <dsp:sp modelId="{639E9079-4008-4C58-BE12-263B02E83E82}">
      <dsp:nvSpPr>
        <dsp:cNvPr id="0" name=""/>
        <dsp:cNvSpPr/>
      </dsp:nvSpPr>
      <dsp:spPr>
        <a:xfrm rot="5400000">
          <a:off x="4204318" y="-3374195"/>
          <a:ext cx="346286" cy="8009075"/>
        </a:xfrm>
        <a:prstGeom prst="round2SameRect">
          <a:avLst/>
        </a:prstGeom>
        <a:solidFill>
          <a:schemeClr val="accent1">
            <a:lumMod val="60000"/>
            <a:lumOff val="40000"/>
            <a:alpha val="9000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solidFill>
                <a:schemeClr val="tx1"/>
              </a:solidFill>
            </a:rPr>
            <a:t>Girişimcilik teşvik edilebilir mi</a:t>
          </a:r>
          <a:r>
            <a:rPr lang="en-US" sz="2000" kern="1200" dirty="0" smtClean="0">
              <a:solidFill>
                <a:schemeClr val="tx1"/>
              </a:solidFill>
            </a:rPr>
            <a:t>?</a:t>
          </a:r>
          <a:endParaRPr lang="en-US" sz="2000" kern="1200" dirty="0">
            <a:solidFill>
              <a:schemeClr val="tx1"/>
            </a:solidFill>
          </a:endParaRPr>
        </a:p>
      </dsp:txBody>
      <dsp:txXfrm rot="-5400000">
        <a:off x="372924" y="474103"/>
        <a:ext cx="7992171" cy="312478"/>
      </dsp:txXfrm>
    </dsp:sp>
    <dsp:sp modelId="{C1E5201E-743A-4FDC-9CF1-B8F16796D234}">
      <dsp:nvSpPr>
        <dsp:cNvPr id="0" name=""/>
        <dsp:cNvSpPr/>
      </dsp:nvSpPr>
      <dsp:spPr>
        <a:xfrm rot="5400000">
          <a:off x="-79912" y="992547"/>
          <a:ext cx="532749" cy="372924"/>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4</a:t>
          </a:r>
          <a:endParaRPr lang="en-US" sz="1400" kern="1200" dirty="0"/>
        </a:p>
      </dsp:txBody>
      <dsp:txXfrm rot="-5400000">
        <a:off x="1" y="1099096"/>
        <a:ext cx="372924" cy="159825"/>
      </dsp:txXfrm>
    </dsp:sp>
    <dsp:sp modelId="{8A73623A-09DB-458B-A58B-D381B9E344D3}">
      <dsp:nvSpPr>
        <dsp:cNvPr id="0" name=""/>
        <dsp:cNvSpPr/>
      </dsp:nvSpPr>
      <dsp:spPr>
        <a:xfrm rot="5400000">
          <a:off x="4204318" y="-2916995"/>
          <a:ext cx="346286" cy="8009075"/>
        </a:xfrm>
        <a:prstGeom prst="round2SameRect">
          <a:avLst/>
        </a:prstGeom>
        <a:solidFill>
          <a:schemeClr val="accent1">
            <a:lumMod val="60000"/>
            <a:lumOff val="40000"/>
            <a:alpha val="9000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solidFill>
                <a:schemeClr val="tx1"/>
              </a:solidFill>
            </a:rPr>
            <a:t>Politikalar toplumsal uyuma katkıda bulunabilir mi?</a:t>
          </a:r>
          <a:endParaRPr lang="en-US" sz="2000" kern="1200" dirty="0">
            <a:solidFill>
              <a:schemeClr val="tx1"/>
            </a:solidFill>
          </a:endParaRPr>
        </a:p>
      </dsp:txBody>
      <dsp:txXfrm rot="-5400000">
        <a:off x="372924" y="931303"/>
        <a:ext cx="7992171" cy="312478"/>
      </dsp:txXfrm>
    </dsp:sp>
    <dsp:sp modelId="{723B179A-E487-4264-9705-F3CF9E853334}">
      <dsp:nvSpPr>
        <dsp:cNvPr id="0" name=""/>
        <dsp:cNvSpPr/>
      </dsp:nvSpPr>
      <dsp:spPr>
        <a:xfrm rot="5400000">
          <a:off x="-79912" y="1448864"/>
          <a:ext cx="532749" cy="372924"/>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5</a:t>
          </a:r>
          <a:endParaRPr lang="en-US" sz="1400" kern="1200" dirty="0"/>
        </a:p>
      </dsp:txBody>
      <dsp:txXfrm rot="-5400000">
        <a:off x="1" y="1555413"/>
        <a:ext cx="372924" cy="159825"/>
      </dsp:txXfrm>
    </dsp:sp>
    <dsp:sp modelId="{9027AA01-602B-4B2E-A889-8D8C80F31CEA}">
      <dsp:nvSpPr>
        <dsp:cNvPr id="0" name=""/>
        <dsp:cNvSpPr/>
      </dsp:nvSpPr>
      <dsp:spPr>
        <a:xfrm rot="5400000">
          <a:off x="4204318" y="-2462441"/>
          <a:ext cx="346286" cy="8009075"/>
        </a:xfrm>
        <a:prstGeom prst="round2SameRect">
          <a:avLst/>
        </a:prstGeom>
        <a:solidFill>
          <a:schemeClr val="accent1">
            <a:lumMod val="60000"/>
            <a:lumOff val="40000"/>
            <a:alpha val="9000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solidFill>
                <a:schemeClr val="tx1"/>
              </a:solidFill>
            </a:rPr>
            <a:t>Vasıf mı iş mi</a:t>
          </a:r>
          <a:r>
            <a:rPr lang="en-US" sz="2000" kern="1200" dirty="0" smtClean="0">
              <a:solidFill>
                <a:schemeClr val="tx1"/>
              </a:solidFill>
            </a:rPr>
            <a:t>– </a:t>
          </a:r>
          <a:r>
            <a:rPr lang="tr-TR" sz="2000" kern="1200" dirty="0" smtClean="0">
              <a:solidFill>
                <a:schemeClr val="tx1"/>
              </a:solidFill>
            </a:rPr>
            <a:t>hangisi öncelikli</a:t>
          </a:r>
          <a:r>
            <a:rPr lang="en-US" sz="2000" kern="1200" dirty="0" smtClean="0">
              <a:solidFill>
                <a:schemeClr val="tx1"/>
              </a:solidFill>
            </a:rPr>
            <a:t>? </a:t>
          </a:r>
          <a:endParaRPr lang="en-US" sz="2000" kern="1200" dirty="0">
            <a:solidFill>
              <a:schemeClr val="tx1"/>
            </a:solidFill>
          </a:endParaRPr>
        </a:p>
      </dsp:txBody>
      <dsp:txXfrm rot="-5400000">
        <a:off x="372924" y="1385857"/>
        <a:ext cx="7992171" cy="312478"/>
      </dsp:txXfrm>
    </dsp:sp>
    <dsp:sp modelId="{283996F0-5FB0-4A7B-9803-F288DAEFE427}">
      <dsp:nvSpPr>
        <dsp:cNvPr id="0" name=""/>
        <dsp:cNvSpPr/>
      </dsp:nvSpPr>
      <dsp:spPr>
        <a:xfrm rot="5400000">
          <a:off x="-79912" y="1905181"/>
          <a:ext cx="532749" cy="372924"/>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6</a:t>
          </a:r>
        </a:p>
        <a:p>
          <a:pPr lvl="0" algn="ctr" defTabSz="622300">
            <a:lnSpc>
              <a:spcPct val="90000"/>
            </a:lnSpc>
            <a:spcBef>
              <a:spcPct val="0"/>
            </a:spcBef>
            <a:spcAft>
              <a:spcPct val="35000"/>
            </a:spcAft>
          </a:pPr>
          <a:endParaRPr lang="en-US" sz="500" kern="1200" dirty="0"/>
        </a:p>
      </dsp:txBody>
      <dsp:txXfrm rot="-5400000">
        <a:off x="1" y="2011730"/>
        <a:ext cx="372924" cy="159825"/>
      </dsp:txXfrm>
    </dsp:sp>
    <dsp:sp modelId="{D4C99943-E012-40E5-ACBA-BD9CF2D02372}">
      <dsp:nvSpPr>
        <dsp:cNvPr id="0" name=""/>
        <dsp:cNvSpPr/>
      </dsp:nvSpPr>
      <dsp:spPr>
        <a:xfrm rot="5400000">
          <a:off x="4204318" y="-2002710"/>
          <a:ext cx="346286" cy="8009075"/>
        </a:xfrm>
        <a:prstGeom prst="round2SameRect">
          <a:avLst/>
        </a:prstGeom>
        <a:solidFill>
          <a:schemeClr val="accent1">
            <a:lumMod val="60000"/>
            <a:lumOff val="40000"/>
            <a:alpha val="9000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solidFill>
                <a:schemeClr val="tx1"/>
              </a:solidFill>
            </a:rPr>
            <a:t>Hedeflenmiş bir yatırım ortamı mı</a:t>
          </a:r>
          <a:r>
            <a:rPr lang="en-US" sz="2000" kern="1200" dirty="0" smtClean="0">
              <a:solidFill>
                <a:schemeClr val="tx1"/>
              </a:solidFill>
            </a:rPr>
            <a:t>? </a:t>
          </a:r>
          <a:endParaRPr lang="en-US" sz="2000" kern="1200" dirty="0">
            <a:solidFill>
              <a:schemeClr val="tx1"/>
            </a:solidFill>
          </a:endParaRPr>
        </a:p>
      </dsp:txBody>
      <dsp:txXfrm rot="-5400000">
        <a:off x="372924" y="1845588"/>
        <a:ext cx="7992171" cy="312478"/>
      </dsp:txXfrm>
    </dsp:sp>
    <dsp:sp modelId="{72BDC1BC-9FD6-495C-8B42-2C837F15DE02}">
      <dsp:nvSpPr>
        <dsp:cNvPr id="0" name=""/>
        <dsp:cNvSpPr/>
      </dsp:nvSpPr>
      <dsp:spPr>
        <a:xfrm rot="5400000">
          <a:off x="-79912" y="2364912"/>
          <a:ext cx="532749" cy="372924"/>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7</a:t>
          </a:r>
          <a:endParaRPr lang="en-US" sz="1400" kern="1200" dirty="0"/>
        </a:p>
      </dsp:txBody>
      <dsp:txXfrm rot="-5400000">
        <a:off x="1" y="2471461"/>
        <a:ext cx="372924" cy="159825"/>
      </dsp:txXfrm>
    </dsp:sp>
    <dsp:sp modelId="{0DB48ADB-6390-47FA-8E47-18EB3E9F7130}">
      <dsp:nvSpPr>
        <dsp:cNvPr id="0" name=""/>
        <dsp:cNvSpPr/>
      </dsp:nvSpPr>
      <dsp:spPr>
        <a:xfrm rot="5400000">
          <a:off x="4204318" y="-1546393"/>
          <a:ext cx="346286" cy="8009075"/>
        </a:xfrm>
        <a:prstGeom prst="round2SameRect">
          <a:avLst/>
        </a:prstGeom>
        <a:solidFill>
          <a:schemeClr val="accent1">
            <a:lumMod val="60000"/>
            <a:lumOff val="40000"/>
            <a:alpha val="9000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solidFill>
                <a:schemeClr val="tx1"/>
              </a:solidFill>
            </a:rPr>
            <a:t>İş için rekabet mi</a:t>
          </a:r>
          <a:r>
            <a:rPr lang="en-US" sz="2000" kern="1200" dirty="0" smtClean="0">
              <a:solidFill>
                <a:schemeClr val="tx1"/>
              </a:solidFill>
            </a:rPr>
            <a:t>?</a:t>
          </a:r>
          <a:endParaRPr lang="en-US" sz="2000" kern="1200" dirty="0">
            <a:solidFill>
              <a:schemeClr val="tx1"/>
            </a:solidFill>
          </a:endParaRPr>
        </a:p>
      </dsp:txBody>
      <dsp:txXfrm rot="-5400000">
        <a:off x="372924" y="2301905"/>
        <a:ext cx="7992171" cy="312478"/>
      </dsp:txXfrm>
    </dsp:sp>
    <dsp:sp modelId="{61D6687C-AB92-447E-93AE-FB79F7C7E91F}">
      <dsp:nvSpPr>
        <dsp:cNvPr id="0" name=""/>
        <dsp:cNvSpPr/>
      </dsp:nvSpPr>
      <dsp:spPr>
        <a:xfrm rot="5400000">
          <a:off x="-79912" y="2821229"/>
          <a:ext cx="532749" cy="372924"/>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8</a:t>
          </a:r>
          <a:endParaRPr lang="en-US" sz="1400" kern="1200" dirty="0"/>
        </a:p>
      </dsp:txBody>
      <dsp:txXfrm rot="-5400000">
        <a:off x="1" y="2927778"/>
        <a:ext cx="372924" cy="159825"/>
      </dsp:txXfrm>
    </dsp:sp>
    <dsp:sp modelId="{C17EDC8C-70EB-480A-88C0-AEE3B53B2C57}">
      <dsp:nvSpPr>
        <dsp:cNvPr id="0" name=""/>
        <dsp:cNvSpPr/>
      </dsp:nvSpPr>
      <dsp:spPr>
        <a:xfrm rot="5400000">
          <a:off x="4204318" y="-1090077"/>
          <a:ext cx="346286" cy="8009075"/>
        </a:xfrm>
        <a:prstGeom prst="round2SameRect">
          <a:avLst/>
        </a:prstGeom>
        <a:solidFill>
          <a:schemeClr val="accent1">
            <a:lumMod val="60000"/>
            <a:lumOff val="40000"/>
            <a:alpha val="9000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solidFill>
                <a:schemeClr val="tx1"/>
              </a:solidFill>
            </a:rPr>
            <a:t>Çalışanları mı işleri mi korumalı</a:t>
          </a:r>
          <a:r>
            <a:rPr lang="en-US" sz="2000" kern="1200" dirty="0" smtClean="0">
              <a:solidFill>
                <a:schemeClr val="tx1"/>
              </a:solidFill>
            </a:rPr>
            <a:t>?</a:t>
          </a:r>
          <a:endParaRPr lang="en-US" sz="2000" kern="1200" dirty="0">
            <a:solidFill>
              <a:schemeClr val="tx1"/>
            </a:solidFill>
          </a:endParaRPr>
        </a:p>
      </dsp:txBody>
      <dsp:txXfrm rot="-5400000">
        <a:off x="372924" y="2758221"/>
        <a:ext cx="7992171" cy="312478"/>
      </dsp:txXfrm>
    </dsp:sp>
    <dsp:sp modelId="{8F689639-1CC4-4D46-8EDC-CE2E7A8DBA0F}">
      <dsp:nvSpPr>
        <dsp:cNvPr id="0" name=""/>
        <dsp:cNvSpPr/>
      </dsp:nvSpPr>
      <dsp:spPr>
        <a:xfrm rot="5400000">
          <a:off x="-79912" y="3277546"/>
          <a:ext cx="532749" cy="372924"/>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9</a:t>
          </a:r>
          <a:endParaRPr lang="en-US" sz="1400" kern="1200" dirty="0"/>
        </a:p>
      </dsp:txBody>
      <dsp:txXfrm rot="-5400000">
        <a:off x="1" y="3384095"/>
        <a:ext cx="372924" cy="159825"/>
      </dsp:txXfrm>
    </dsp:sp>
    <dsp:sp modelId="{C8A74E5D-69A8-46CE-8BAD-489C3ED1C382}">
      <dsp:nvSpPr>
        <dsp:cNvPr id="0" name=""/>
        <dsp:cNvSpPr/>
      </dsp:nvSpPr>
      <dsp:spPr>
        <a:xfrm rot="5400000">
          <a:off x="4204318" y="-633760"/>
          <a:ext cx="346286" cy="8009075"/>
        </a:xfrm>
        <a:prstGeom prst="round2SameRect">
          <a:avLst/>
        </a:prstGeom>
        <a:solidFill>
          <a:schemeClr val="accent1">
            <a:lumMod val="60000"/>
            <a:lumOff val="40000"/>
            <a:alpha val="9000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smtClean="0">
              <a:solidFill>
                <a:schemeClr val="tx1"/>
              </a:solidFill>
            </a:rPr>
            <a:t>İşlerin yeniden </a:t>
          </a:r>
          <a:r>
            <a:rPr lang="tr-TR" sz="2000" kern="1200" dirty="0" smtClean="0">
              <a:solidFill>
                <a:schemeClr val="tx1"/>
              </a:solidFill>
            </a:rPr>
            <a:t>tahsisi nasıl hızlandırılabilir</a:t>
          </a:r>
          <a:r>
            <a:rPr lang="en-US" sz="2000" kern="1200" dirty="0" smtClean="0">
              <a:solidFill>
                <a:schemeClr val="tx1"/>
              </a:solidFill>
            </a:rPr>
            <a:t>?</a:t>
          </a:r>
          <a:endParaRPr lang="en-US" sz="2000" kern="1200" dirty="0">
            <a:solidFill>
              <a:schemeClr val="tx1"/>
            </a:solidFill>
          </a:endParaRPr>
        </a:p>
      </dsp:txBody>
      <dsp:txXfrm rot="-5400000">
        <a:off x="372924" y="3214538"/>
        <a:ext cx="7992171" cy="3124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3177" tIns="46589" rIns="93177" bIns="46589" rtlCol="0"/>
          <a:lstStyle>
            <a:lvl1pPr algn="r">
              <a:defRPr sz="1200"/>
            </a:lvl1pPr>
          </a:lstStyle>
          <a:p>
            <a:fld id="{B5EA38ED-E3B7-44A5-A84A-72225F285B0D}" type="datetimeFigureOut">
              <a:rPr lang="en-US" smtClean="0"/>
              <a:pPr/>
              <a:t>2/27/2013</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3177" tIns="46589" rIns="93177" bIns="46589" rtlCol="0" anchor="b"/>
          <a:lstStyle>
            <a:lvl1pPr algn="r">
              <a:defRPr sz="1200"/>
            </a:lvl1pPr>
          </a:lstStyle>
          <a:p>
            <a:fld id="{9AB39FF1-F132-4721-9C81-D84284C9E68E}" type="slidenum">
              <a:rPr lang="en-US" smtClean="0"/>
              <a:pPr/>
              <a:t>‹#›</a:t>
            </a:fld>
            <a:endParaRPr lang="en-US"/>
          </a:p>
        </p:txBody>
      </p:sp>
    </p:spTree>
    <p:extLst>
      <p:ext uri="{BB962C8B-B14F-4D97-AF65-F5344CB8AC3E}">
        <p14:creationId xmlns:p14="http://schemas.microsoft.com/office/powerpoint/2010/main" val="2602572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C80CBFB3-6C11-4010-954F-887297F4306B}" type="datetimeFigureOut">
              <a:rPr lang="en-US" smtClean="0"/>
              <a:pPr/>
              <a:t>2/27/2013</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61A23175-5BBA-4640-AC99-21135FB3AA99}" type="slidenum">
              <a:rPr lang="en-US" smtClean="0"/>
              <a:pPr/>
              <a:t>‹#›</a:t>
            </a:fld>
            <a:endParaRPr lang="en-US" dirty="0"/>
          </a:p>
        </p:txBody>
      </p:sp>
    </p:spTree>
    <p:extLst>
      <p:ext uri="{BB962C8B-B14F-4D97-AF65-F5344CB8AC3E}">
        <p14:creationId xmlns:p14="http://schemas.microsoft.com/office/powerpoint/2010/main" val="304472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İstihdam</a:t>
            </a:r>
            <a:endParaRPr lang="tr-TR" dirty="0"/>
          </a:p>
        </p:txBody>
      </p:sp>
      <p:sp>
        <p:nvSpPr>
          <p:cNvPr id="4" name="Slayt Numarası Yer Tutucusu 3"/>
          <p:cNvSpPr>
            <a:spLocks noGrp="1"/>
          </p:cNvSpPr>
          <p:nvPr>
            <p:ph type="sldNum" sz="quarter" idx="10"/>
          </p:nvPr>
        </p:nvSpPr>
        <p:spPr/>
        <p:txBody>
          <a:bodyPr/>
          <a:lstStyle/>
          <a:p>
            <a:fld id="{61A23175-5BBA-4640-AC99-21135FB3AA99}" type="slidenum">
              <a:rPr lang="en-US" smtClean="0"/>
              <a:pPr/>
              <a:t>1</a:t>
            </a:fld>
            <a:endParaRPr lang="en-US" dirty="0"/>
          </a:p>
        </p:txBody>
      </p:sp>
    </p:spTree>
    <p:extLst>
      <p:ext uri="{BB962C8B-B14F-4D97-AF65-F5344CB8AC3E}">
        <p14:creationId xmlns:p14="http://schemas.microsoft.com/office/powerpoint/2010/main" val="2630635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tr-TR" sz="1200" i="1" kern="1200" dirty="0" smtClean="0">
                <a:solidFill>
                  <a:schemeClr val="tx1"/>
                </a:solidFill>
                <a:latin typeface="+mn-lt"/>
                <a:ea typeface="+mn-ea"/>
                <a:cs typeface="+mn-cs"/>
              </a:rPr>
              <a:t>Artı</a:t>
            </a:r>
            <a:r>
              <a:rPr lang="tr-TR" sz="1200" i="1" kern="1200" baseline="0" dirty="0" smtClean="0">
                <a:solidFill>
                  <a:schemeClr val="tx1"/>
                </a:solidFill>
                <a:latin typeface="+mn-lt"/>
                <a:ea typeface="+mn-ea"/>
                <a:cs typeface="+mn-cs"/>
              </a:rPr>
              <a:t> değerler ve transferler</a:t>
            </a:r>
            <a:r>
              <a:rPr lang="en-US"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Ayrımcılık ve eşit olmayan pazar gücü, ilgili işin ürettiği çıktıya nazara fazlasıyla düşük veya yüksek</a:t>
            </a:r>
            <a:r>
              <a:rPr lang="tr-TR" sz="1200" kern="1200" baseline="0" dirty="0" smtClean="0">
                <a:solidFill>
                  <a:schemeClr val="tx1"/>
                </a:solidFill>
                <a:latin typeface="+mn-lt"/>
                <a:ea typeface="+mn-ea"/>
                <a:cs typeface="+mn-cs"/>
              </a:rPr>
              <a:t> maaşlarla sonuçlanabilir. Düşük maaş durumunda işveren kazançlı çıkar, yüksek maaş durumundaysa cezalandırılmış olur. Maaşların hükümetin ayırdığı fonlardan karşılanması durumunda, bunun faturasının vergi ödeyenlere kesilmesi gibi bir durum ortaya çıkar.</a:t>
            </a:r>
            <a:endParaRPr lang="tr-TR" sz="1200" kern="1200" dirty="0" smtClean="0">
              <a:solidFill>
                <a:schemeClr val="tx1"/>
              </a:solidFill>
              <a:latin typeface="+mn-lt"/>
              <a:ea typeface="+mn-ea"/>
              <a:cs typeface="+mn-cs"/>
            </a:endParaRPr>
          </a:p>
          <a:p>
            <a:pPr lvl="0"/>
            <a:endParaRPr lang="tr-TR" sz="1200" kern="1200" dirty="0" smtClean="0">
              <a:solidFill>
                <a:schemeClr val="tx1"/>
              </a:solidFill>
              <a:latin typeface="+mn-lt"/>
              <a:ea typeface="+mn-ea"/>
              <a:cs typeface="+mn-cs"/>
            </a:endParaRPr>
          </a:p>
          <a:p>
            <a:pPr lvl="0"/>
            <a:r>
              <a:rPr lang="tr-TR" sz="1200" i="1" kern="1200" dirty="0" smtClean="0">
                <a:solidFill>
                  <a:schemeClr val="tx1"/>
                </a:solidFill>
                <a:latin typeface="+mn-lt"/>
                <a:ea typeface="+mn-ea"/>
                <a:cs typeface="+mn-cs"/>
              </a:rPr>
              <a:t>Hane halkı tahsisleri</a:t>
            </a:r>
            <a:r>
              <a:rPr lang="en-US"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Bir</a:t>
            </a:r>
            <a:r>
              <a:rPr lang="tr-TR" sz="1200" kern="1200" baseline="0" dirty="0" smtClean="0">
                <a:solidFill>
                  <a:schemeClr val="tx1"/>
                </a:solidFill>
                <a:latin typeface="+mn-lt"/>
                <a:ea typeface="+mn-ea"/>
                <a:cs typeface="+mn-cs"/>
              </a:rPr>
              <a:t> işi olmak ve hane halkı bütçesine katkıda bulunmak, iş sahibinin evdeki statüsünü değiştirebilir ve onun bütçenin nerelere harcanacağı konusundaki söz hakkını güçlendirebilir. İş sahibi olan kadınsa, yiyecek ve çocuklara harcanan paralar artabilir, bu da çocuk refahını artırabilir. </a:t>
            </a:r>
          </a:p>
          <a:p>
            <a:pPr lvl="0"/>
            <a:endParaRPr lang="en-US" sz="1200" kern="1200" dirty="0" smtClean="0">
              <a:solidFill>
                <a:schemeClr val="tx1"/>
              </a:solidFill>
              <a:latin typeface="+mn-lt"/>
              <a:ea typeface="+mn-ea"/>
              <a:cs typeface="+mn-cs"/>
            </a:endParaRPr>
          </a:p>
          <a:p>
            <a:r>
              <a:rPr lang="tr-TR" sz="1200" i="1" kern="1200" dirty="0" smtClean="0">
                <a:solidFill>
                  <a:schemeClr val="tx1"/>
                </a:solidFill>
                <a:latin typeface="+mn-lt"/>
                <a:ea typeface="+mn-ea"/>
                <a:cs typeface="+mn-cs"/>
              </a:rPr>
              <a:t>Yoksulluğun</a:t>
            </a:r>
            <a:r>
              <a:rPr lang="tr-TR" sz="1200" i="1" kern="1200" baseline="0" dirty="0" smtClean="0">
                <a:solidFill>
                  <a:schemeClr val="tx1"/>
                </a:solidFill>
                <a:latin typeface="+mn-lt"/>
                <a:ea typeface="+mn-ea"/>
                <a:cs typeface="+mn-cs"/>
              </a:rPr>
              <a:t> azalması</a:t>
            </a:r>
            <a:r>
              <a:rPr lang="en-US"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Başkalarının refahı, diğerkam kaygılardan</a:t>
            </a:r>
            <a:r>
              <a:rPr lang="tr-TR" sz="1200" kern="1200" baseline="0" dirty="0" smtClean="0">
                <a:solidFill>
                  <a:schemeClr val="tx1"/>
                </a:solidFill>
                <a:latin typeface="+mn-lt"/>
                <a:ea typeface="+mn-ea"/>
                <a:cs typeface="+mn-cs"/>
              </a:rPr>
              <a:t> etkilenebilir. İnsanlar (kendi kazançları veya tüketimleri değişmeden), işlerin, başkalarının yoksulluğunu ortadan kaldırdığı bir toplumda yaşamak istiyor olabilirler.</a:t>
            </a:r>
          </a:p>
        </p:txBody>
      </p:sp>
      <p:sp>
        <p:nvSpPr>
          <p:cNvPr id="4" name="Slide Number Placeholder 3"/>
          <p:cNvSpPr>
            <a:spLocks noGrp="1"/>
          </p:cNvSpPr>
          <p:nvPr>
            <p:ph type="sldNum" sz="quarter" idx="10"/>
          </p:nvPr>
        </p:nvSpPr>
        <p:spPr/>
        <p:txBody>
          <a:bodyPr/>
          <a:lstStyle/>
          <a:p>
            <a:fld id="{61A23175-5BBA-4640-AC99-21135FB3AA9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tr-TR" sz="1200" i="1" kern="1200" dirty="0" smtClean="0">
                <a:solidFill>
                  <a:schemeClr val="tx1"/>
                </a:solidFill>
                <a:latin typeface="+mn-lt"/>
                <a:ea typeface="+mn-ea"/>
                <a:cs typeface="+mn-cs"/>
              </a:rPr>
              <a:t>Yerel ekonomiler</a:t>
            </a:r>
            <a:r>
              <a:rPr lang="en-US"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Verimlilik sadece şirketlerin iç etkinliğine</a:t>
            </a:r>
            <a:r>
              <a:rPr lang="tr-TR" sz="1200" kern="1200" baseline="0" dirty="0" smtClean="0">
                <a:solidFill>
                  <a:schemeClr val="tx1"/>
                </a:solidFill>
                <a:latin typeface="+mn-lt"/>
                <a:ea typeface="+mn-ea"/>
                <a:cs typeface="+mn-cs"/>
              </a:rPr>
              <a:t> değil diğer şirketlere olan yakınlığına da bağlıdır. Tedarikçilerle ve kişilerle etkileşim halinde öğrenme ve taklit, ve daha büyük bir çalışan havuzundan faydalanarak becerilerin daha iyi eşleşmesi, sisteme eklenen her bir işin, diğer işleri daha verimli kılmasına yol açar.</a:t>
            </a:r>
          </a:p>
          <a:p>
            <a:pPr lvl="0"/>
            <a:endParaRPr lang="en-US" sz="1200" kern="1200" dirty="0" smtClean="0">
              <a:solidFill>
                <a:schemeClr val="tx1"/>
              </a:solidFill>
              <a:latin typeface="+mn-lt"/>
              <a:ea typeface="+mn-ea"/>
              <a:cs typeface="+mn-cs"/>
            </a:endParaRPr>
          </a:p>
          <a:p>
            <a:pPr lvl="0"/>
            <a:r>
              <a:rPr lang="tr-TR" sz="1200" i="1" kern="1200" dirty="0" smtClean="0">
                <a:solidFill>
                  <a:schemeClr val="tx1"/>
                </a:solidFill>
                <a:latin typeface="+mn-lt"/>
                <a:ea typeface="+mn-ea"/>
                <a:cs typeface="+mn-cs"/>
              </a:rPr>
              <a:t>Küresel entegrasyon</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Bilgi birikimi, uluslar arası</a:t>
            </a:r>
            <a:r>
              <a:rPr lang="tr-TR" sz="1200" kern="1200" baseline="0" dirty="0" smtClean="0">
                <a:solidFill>
                  <a:schemeClr val="tx1"/>
                </a:solidFill>
                <a:latin typeface="+mn-lt"/>
                <a:ea typeface="+mn-ea"/>
                <a:cs typeface="+mn-cs"/>
              </a:rPr>
              <a:t> ticaret  ve küresel değer zincirlerine katılımla da ortaya çıkar. İhraç piyasalarında çalışan şirketler daha verimli olma eğilimindedirler ve böyle olmakla, öteki, kendilerinden daha az verimli şirketleri iş dünyasının dışına iterler. Bu birikimler ve yaratıcı tahribat, toplaşma verimliliğini artırır. </a:t>
            </a:r>
          </a:p>
          <a:p>
            <a:pPr lvl="0"/>
            <a:endParaRPr lang="tr-TR" sz="1200" kern="1200" dirty="0" smtClean="0">
              <a:solidFill>
                <a:schemeClr val="tx1"/>
              </a:solidFill>
              <a:latin typeface="+mn-lt"/>
              <a:ea typeface="+mn-ea"/>
              <a:cs typeface="+mn-cs"/>
            </a:endParaRPr>
          </a:p>
          <a:p>
            <a:r>
              <a:rPr lang="tr-TR" sz="1200" i="1" kern="1200" dirty="0" smtClean="0">
                <a:solidFill>
                  <a:schemeClr val="tx1"/>
                </a:solidFill>
                <a:latin typeface="+mn-lt"/>
                <a:ea typeface="+mn-ea"/>
                <a:cs typeface="+mn-cs"/>
              </a:rPr>
              <a:t>Çevresel</a:t>
            </a:r>
            <a:r>
              <a:rPr lang="tr-TR" sz="1200" i="1" kern="1200" baseline="0" dirty="0" smtClean="0">
                <a:solidFill>
                  <a:schemeClr val="tx1"/>
                </a:solidFill>
                <a:latin typeface="+mn-lt"/>
                <a:ea typeface="+mn-ea"/>
                <a:cs typeface="+mn-cs"/>
              </a:rPr>
              <a:t> etkiler</a:t>
            </a:r>
            <a:r>
              <a:rPr lang="en-US"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İşler,</a:t>
            </a:r>
            <a:r>
              <a:rPr lang="tr-TR" sz="1200" kern="1200" baseline="0" dirty="0" smtClean="0">
                <a:solidFill>
                  <a:schemeClr val="tx1"/>
                </a:solidFill>
                <a:latin typeface="+mn-lt"/>
                <a:ea typeface="+mn-ea"/>
                <a:cs typeface="+mn-cs"/>
              </a:rPr>
              <a:t> çevreye zarar veriyorsa veya kıt kaynakları aşırı kullanıyorsa, ekonomide faal olan diğerlerinin verimi üzerinde olumsuz etki yaparlar. Ancak çevre üzerinde olumlu etkileri de olabilir; orman ve benzeri ortak kaynakları yöneten işlerde olduğu gibi.</a:t>
            </a:r>
          </a:p>
        </p:txBody>
      </p:sp>
      <p:sp>
        <p:nvSpPr>
          <p:cNvPr id="4" name="Slide Number Placeholder 3"/>
          <p:cNvSpPr>
            <a:spLocks noGrp="1"/>
          </p:cNvSpPr>
          <p:nvPr>
            <p:ph type="sldNum" sz="quarter" idx="10"/>
          </p:nvPr>
        </p:nvSpPr>
        <p:spPr/>
        <p:txBody>
          <a:bodyPr/>
          <a:lstStyle/>
          <a:p>
            <a:fld id="{61A23175-5BBA-4640-AC99-21135FB3AA9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23175-5BBA-4640-AC99-21135FB3AA9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World Development Report 2013 The World Bank  3/13/2012</a:t>
            </a:r>
            <a:endParaRPr lang="en-US" dirty="0"/>
          </a:p>
        </p:txBody>
      </p:sp>
      <p:sp>
        <p:nvSpPr>
          <p:cNvPr id="5" name="Footer Placeholder 4"/>
          <p:cNvSpPr>
            <a:spLocks noGrp="1"/>
          </p:cNvSpPr>
          <p:nvPr>
            <p:ph type="ftr" sz="quarter" idx="11"/>
          </p:nvPr>
        </p:nvSpPr>
        <p:spPr/>
        <p:txBody>
          <a:bodyPr/>
          <a:lstStyle/>
          <a:p>
            <a:r>
              <a:rPr lang="en-US" smtClean="0"/>
              <a:t>Moving jobs to center stage</a:t>
            </a:r>
            <a:endParaRPr lang="en-US" dirty="0"/>
          </a:p>
        </p:txBody>
      </p:sp>
      <p:sp>
        <p:nvSpPr>
          <p:cNvPr id="6" name="Slide Number Placeholder 5"/>
          <p:cNvSpPr>
            <a:spLocks noGrp="1"/>
          </p:cNvSpPr>
          <p:nvPr>
            <p:ph type="sldNum" sz="quarter" idx="12"/>
          </p:nvPr>
        </p:nvSpPr>
        <p:spPr/>
        <p:txBody>
          <a:bodyPr/>
          <a:lstStyle/>
          <a:p>
            <a:fld id="{0D1E6DC6-3290-47D5-AC23-9E87652BBC3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World Development Report 2013 The World Bank  3/13/2012</a:t>
            </a:r>
            <a:endParaRPr lang="en-US" dirty="0"/>
          </a:p>
        </p:txBody>
      </p:sp>
      <p:sp>
        <p:nvSpPr>
          <p:cNvPr id="5" name="Footer Placeholder 4"/>
          <p:cNvSpPr>
            <a:spLocks noGrp="1"/>
          </p:cNvSpPr>
          <p:nvPr>
            <p:ph type="ftr" sz="quarter" idx="11"/>
          </p:nvPr>
        </p:nvSpPr>
        <p:spPr/>
        <p:txBody>
          <a:bodyPr/>
          <a:lstStyle/>
          <a:p>
            <a:r>
              <a:rPr lang="en-US" smtClean="0"/>
              <a:t>Moving jobs to center stage</a:t>
            </a:r>
            <a:endParaRPr lang="en-US" dirty="0"/>
          </a:p>
        </p:txBody>
      </p:sp>
      <p:sp>
        <p:nvSpPr>
          <p:cNvPr id="6" name="Slide Number Placeholder 5"/>
          <p:cNvSpPr>
            <a:spLocks noGrp="1"/>
          </p:cNvSpPr>
          <p:nvPr>
            <p:ph type="sldNum" sz="quarter" idx="12"/>
          </p:nvPr>
        </p:nvSpPr>
        <p:spPr/>
        <p:txBody>
          <a:bodyPr/>
          <a:lstStyle/>
          <a:p>
            <a:fld id="{0D1E6DC6-3290-47D5-AC23-9E87652BBC3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World Development Report 2013 The World Bank  3/13/2012</a:t>
            </a:r>
            <a:endParaRPr lang="en-US" dirty="0"/>
          </a:p>
        </p:txBody>
      </p:sp>
      <p:sp>
        <p:nvSpPr>
          <p:cNvPr id="5" name="Footer Placeholder 4"/>
          <p:cNvSpPr>
            <a:spLocks noGrp="1"/>
          </p:cNvSpPr>
          <p:nvPr>
            <p:ph type="ftr" sz="quarter" idx="11"/>
          </p:nvPr>
        </p:nvSpPr>
        <p:spPr/>
        <p:txBody>
          <a:bodyPr/>
          <a:lstStyle/>
          <a:p>
            <a:r>
              <a:rPr lang="en-US" smtClean="0"/>
              <a:t>Moving jobs to center stage</a:t>
            </a:r>
            <a:endParaRPr lang="en-US" dirty="0"/>
          </a:p>
        </p:txBody>
      </p:sp>
      <p:sp>
        <p:nvSpPr>
          <p:cNvPr id="6" name="Slide Number Placeholder 5"/>
          <p:cNvSpPr>
            <a:spLocks noGrp="1"/>
          </p:cNvSpPr>
          <p:nvPr>
            <p:ph type="sldNum" sz="quarter" idx="12"/>
          </p:nvPr>
        </p:nvSpPr>
        <p:spPr/>
        <p:txBody>
          <a:bodyPr/>
          <a:lstStyle/>
          <a:p>
            <a:fld id="{0D1E6DC6-3290-47D5-AC23-9E87652BBC3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World Development Report 2013 The World Bank  3/13/2012</a:t>
            </a:r>
            <a:endParaRPr lang="en-US" dirty="0"/>
          </a:p>
        </p:txBody>
      </p:sp>
      <p:sp>
        <p:nvSpPr>
          <p:cNvPr id="5" name="Footer Placeholder 4"/>
          <p:cNvSpPr>
            <a:spLocks noGrp="1"/>
          </p:cNvSpPr>
          <p:nvPr>
            <p:ph type="ftr" sz="quarter" idx="11"/>
          </p:nvPr>
        </p:nvSpPr>
        <p:spPr/>
        <p:txBody>
          <a:bodyPr/>
          <a:lstStyle/>
          <a:p>
            <a:r>
              <a:rPr lang="en-US" smtClean="0"/>
              <a:t>Moving jobs to center stage</a:t>
            </a:r>
            <a:endParaRPr lang="en-US" dirty="0"/>
          </a:p>
        </p:txBody>
      </p:sp>
      <p:sp>
        <p:nvSpPr>
          <p:cNvPr id="6" name="Slide Number Placeholder 5"/>
          <p:cNvSpPr>
            <a:spLocks noGrp="1"/>
          </p:cNvSpPr>
          <p:nvPr>
            <p:ph type="sldNum" sz="quarter" idx="12"/>
          </p:nvPr>
        </p:nvSpPr>
        <p:spPr/>
        <p:txBody>
          <a:bodyPr/>
          <a:lstStyle/>
          <a:p>
            <a:fld id="{0D1E6DC6-3290-47D5-AC23-9E87652BBC3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World Development Report 2013 The World Bank  3/13/2012</a:t>
            </a:r>
            <a:endParaRPr lang="en-US" dirty="0"/>
          </a:p>
        </p:txBody>
      </p:sp>
      <p:sp>
        <p:nvSpPr>
          <p:cNvPr id="5" name="Footer Placeholder 4"/>
          <p:cNvSpPr>
            <a:spLocks noGrp="1"/>
          </p:cNvSpPr>
          <p:nvPr>
            <p:ph type="ftr" sz="quarter" idx="11"/>
          </p:nvPr>
        </p:nvSpPr>
        <p:spPr/>
        <p:txBody>
          <a:bodyPr/>
          <a:lstStyle/>
          <a:p>
            <a:r>
              <a:rPr lang="en-US" smtClean="0"/>
              <a:t>Moving jobs to center stage</a:t>
            </a:r>
            <a:endParaRPr lang="en-US" dirty="0"/>
          </a:p>
        </p:txBody>
      </p:sp>
      <p:sp>
        <p:nvSpPr>
          <p:cNvPr id="6" name="Slide Number Placeholder 5"/>
          <p:cNvSpPr>
            <a:spLocks noGrp="1"/>
          </p:cNvSpPr>
          <p:nvPr>
            <p:ph type="sldNum" sz="quarter" idx="12"/>
          </p:nvPr>
        </p:nvSpPr>
        <p:spPr/>
        <p:txBody>
          <a:bodyPr/>
          <a:lstStyle/>
          <a:p>
            <a:fld id="{0D1E6DC6-3290-47D5-AC23-9E87652BBC3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World Development Report 2013 The World Bank  3/13/2012</a:t>
            </a:r>
            <a:endParaRPr lang="en-US" dirty="0"/>
          </a:p>
        </p:txBody>
      </p:sp>
      <p:sp>
        <p:nvSpPr>
          <p:cNvPr id="6" name="Footer Placeholder 5"/>
          <p:cNvSpPr>
            <a:spLocks noGrp="1"/>
          </p:cNvSpPr>
          <p:nvPr>
            <p:ph type="ftr" sz="quarter" idx="11"/>
          </p:nvPr>
        </p:nvSpPr>
        <p:spPr/>
        <p:txBody>
          <a:bodyPr/>
          <a:lstStyle/>
          <a:p>
            <a:r>
              <a:rPr lang="en-US" smtClean="0"/>
              <a:t>Moving jobs to center stage</a:t>
            </a:r>
            <a:endParaRPr lang="en-US" dirty="0"/>
          </a:p>
        </p:txBody>
      </p:sp>
      <p:sp>
        <p:nvSpPr>
          <p:cNvPr id="7" name="Slide Number Placeholder 6"/>
          <p:cNvSpPr>
            <a:spLocks noGrp="1"/>
          </p:cNvSpPr>
          <p:nvPr>
            <p:ph type="sldNum" sz="quarter" idx="12"/>
          </p:nvPr>
        </p:nvSpPr>
        <p:spPr/>
        <p:txBody>
          <a:bodyPr/>
          <a:lstStyle/>
          <a:p>
            <a:fld id="{0D1E6DC6-3290-47D5-AC23-9E87652BBC3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World Development Report 2013 The World Bank  3/13/2012</a:t>
            </a:r>
            <a:endParaRPr lang="en-US" dirty="0"/>
          </a:p>
        </p:txBody>
      </p:sp>
      <p:sp>
        <p:nvSpPr>
          <p:cNvPr id="8" name="Footer Placeholder 7"/>
          <p:cNvSpPr>
            <a:spLocks noGrp="1"/>
          </p:cNvSpPr>
          <p:nvPr>
            <p:ph type="ftr" sz="quarter" idx="11"/>
          </p:nvPr>
        </p:nvSpPr>
        <p:spPr/>
        <p:txBody>
          <a:bodyPr/>
          <a:lstStyle/>
          <a:p>
            <a:r>
              <a:rPr lang="en-US" smtClean="0"/>
              <a:t>Moving jobs to center stage</a:t>
            </a:r>
            <a:endParaRPr lang="en-US" dirty="0"/>
          </a:p>
        </p:txBody>
      </p:sp>
      <p:sp>
        <p:nvSpPr>
          <p:cNvPr id="9" name="Slide Number Placeholder 8"/>
          <p:cNvSpPr>
            <a:spLocks noGrp="1"/>
          </p:cNvSpPr>
          <p:nvPr>
            <p:ph type="sldNum" sz="quarter" idx="12"/>
          </p:nvPr>
        </p:nvSpPr>
        <p:spPr/>
        <p:txBody>
          <a:bodyPr/>
          <a:lstStyle/>
          <a:p>
            <a:fld id="{0D1E6DC6-3290-47D5-AC23-9E87652BBC3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World Development Report 2013 The World Bank  3/13/2012</a:t>
            </a:r>
            <a:endParaRPr lang="en-US" dirty="0"/>
          </a:p>
        </p:txBody>
      </p:sp>
      <p:sp>
        <p:nvSpPr>
          <p:cNvPr id="4" name="Footer Placeholder 3"/>
          <p:cNvSpPr>
            <a:spLocks noGrp="1"/>
          </p:cNvSpPr>
          <p:nvPr>
            <p:ph type="ftr" sz="quarter" idx="11"/>
          </p:nvPr>
        </p:nvSpPr>
        <p:spPr/>
        <p:txBody>
          <a:bodyPr/>
          <a:lstStyle/>
          <a:p>
            <a:r>
              <a:rPr lang="en-US" smtClean="0"/>
              <a:t>Moving jobs to center stage</a:t>
            </a:r>
            <a:endParaRPr lang="en-US" dirty="0"/>
          </a:p>
        </p:txBody>
      </p:sp>
      <p:sp>
        <p:nvSpPr>
          <p:cNvPr id="5" name="Slide Number Placeholder 4"/>
          <p:cNvSpPr>
            <a:spLocks noGrp="1"/>
          </p:cNvSpPr>
          <p:nvPr>
            <p:ph type="sldNum" sz="quarter" idx="12"/>
          </p:nvPr>
        </p:nvSpPr>
        <p:spPr/>
        <p:txBody>
          <a:bodyPr/>
          <a:lstStyle/>
          <a:p>
            <a:fld id="{0D1E6DC6-3290-47D5-AC23-9E87652BBC3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World Development Report 2013 The World Bank  3/13/2012</a:t>
            </a:r>
            <a:endParaRPr lang="en-US" dirty="0"/>
          </a:p>
        </p:txBody>
      </p:sp>
      <p:sp>
        <p:nvSpPr>
          <p:cNvPr id="3" name="Footer Placeholder 2"/>
          <p:cNvSpPr>
            <a:spLocks noGrp="1"/>
          </p:cNvSpPr>
          <p:nvPr>
            <p:ph type="ftr" sz="quarter" idx="11"/>
          </p:nvPr>
        </p:nvSpPr>
        <p:spPr/>
        <p:txBody>
          <a:bodyPr/>
          <a:lstStyle/>
          <a:p>
            <a:r>
              <a:rPr lang="en-US" smtClean="0"/>
              <a:t>Moving jobs to center stage</a:t>
            </a:r>
            <a:endParaRPr lang="en-US" dirty="0"/>
          </a:p>
        </p:txBody>
      </p:sp>
      <p:sp>
        <p:nvSpPr>
          <p:cNvPr id="4" name="Slide Number Placeholder 3"/>
          <p:cNvSpPr>
            <a:spLocks noGrp="1"/>
          </p:cNvSpPr>
          <p:nvPr>
            <p:ph type="sldNum" sz="quarter" idx="12"/>
          </p:nvPr>
        </p:nvSpPr>
        <p:spPr/>
        <p:txBody>
          <a:bodyPr/>
          <a:lstStyle/>
          <a:p>
            <a:fld id="{0D1E6DC6-3290-47D5-AC23-9E87652BBC3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World Development Report 2013 The World Bank  3/13/2012</a:t>
            </a:r>
            <a:endParaRPr lang="en-US" dirty="0"/>
          </a:p>
        </p:txBody>
      </p:sp>
      <p:sp>
        <p:nvSpPr>
          <p:cNvPr id="6" name="Footer Placeholder 5"/>
          <p:cNvSpPr>
            <a:spLocks noGrp="1"/>
          </p:cNvSpPr>
          <p:nvPr>
            <p:ph type="ftr" sz="quarter" idx="11"/>
          </p:nvPr>
        </p:nvSpPr>
        <p:spPr/>
        <p:txBody>
          <a:bodyPr/>
          <a:lstStyle/>
          <a:p>
            <a:r>
              <a:rPr lang="en-US" smtClean="0"/>
              <a:t>Moving jobs to center stage</a:t>
            </a:r>
            <a:endParaRPr lang="en-US" dirty="0"/>
          </a:p>
        </p:txBody>
      </p:sp>
      <p:sp>
        <p:nvSpPr>
          <p:cNvPr id="7" name="Slide Number Placeholder 6"/>
          <p:cNvSpPr>
            <a:spLocks noGrp="1"/>
          </p:cNvSpPr>
          <p:nvPr>
            <p:ph type="sldNum" sz="quarter" idx="12"/>
          </p:nvPr>
        </p:nvSpPr>
        <p:spPr/>
        <p:txBody>
          <a:bodyPr/>
          <a:lstStyle/>
          <a:p>
            <a:fld id="{0D1E6DC6-3290-47D5-AC23-9E87652BBC3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World Development Report 2013 The World Bank  3/13/2012</a:t>
            </a:r>
            <a:endParaRPr lang="en-US" dirty="0"/>
          </a:p>
        </p:txBody>
      </p:sp>
      <p:sp>
        <p:nvSpPr>
          <p:cNvPr id="6" name="Footer Placeholder 5"/>
          <p:cNvSpPr>
            <a:spLocks noGrp="1"/>
          </p:cNvSpPr>
          <p:nvPr>
            <p:ph type="ftr" sz="quarter" idx="11"/>
          </p:nvPr>
        </p:nvSpPr>
        <p:spPr/>
        <p:txBody>
          <a:bodyPr/>
          <a:lstStyle/>
          <a:p>
            <a:r>
              <a:rPr lang="en-US" smtClean="0"/>
              <a:t>Moving jobs to center stage</a:t>
            </a:r>
            <a:endParaRPr lang="en-US" dirty="0"/>
          </a:p>
        </p:txBody>
      </p:sp>
      <p:sp>
        <p:nvSpPr>
          <p:cNvPr id="7" name="Slide Number Placeholder 6"/>
          <p:cNvSpPr>
            <a:spLocks noGrp="1"/>
          </p:cNvSpPr>
          <p:nvPr>
            <p:ph type="sldNum" sz="quarter" idx="12"/>
          </p:nvPr>
        </p:nvSpPr>
        <p:spPr/>
        <p:txBody>
          <a:bodyPr/>
          <a:lstStyle/>
          <a:p>
            <a:fld id="{0D1E6DC6-3290-47D5-AC23-9E87652BBC3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lumMod val="95000"/>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World Development Report 2013 The World Bank  3/13/2012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Moving jobs to center stage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E6DC6-3290-47D5-AC23-9E87652BBC3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lgn="l" rtl="0"/>
            <a:r>
              <a:rPr lang="en-US" sz="1200" kern="1200" smtClean="0">
                <a:solidFill>
                  <a:prstClr val="black">
                    <a:tint val="75000"/>
                  </a:prstClr>
                </a:solidFill>
                <a:latin typeface="Calibri"/>
                <a:ea typeface="+mn-ea"/>
                <a:cs typeface="+mn-cs"/>
              </a:rPr>
              <a:t>World Development Report 2013 The World Bank  3/13/2012</a:t>
            </a:r>
            <a:endParaRPr lang="en-US" sz="1200"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r>
              <a:rPr lang="en-US" sz="1200" kern="1200" smtClean="0">
                <a:solidFill>
                  <a:prstClr val="black">
                    <a:tint val="75000"/>
                  </a:prstClr>
                </a:solidFill>
                <a:latin typeface="Calibri"/>
                <a:ea typeface="+mn-ea"/>
                <a:cs typeface="+mn-cs"/>
              </a:rPr>
              <a:t>Moving jobs to center stage</a:t>
            </a:r>
            <a:endParaRPr lang="en-US" sz="1200" kern="1200" dirty="0">
              <a:solidFill>
                <a:prstClr val="black">
                  <a:tint val="75000"/>
                </a:prstClr>
              </a:solidFill>
              <a:latin typeface="Calibri"/>
              <a:ea typeface="+mn-ea"/>
              <a:cs typeface="+mn-cs"/>
            </a:endParaRPr>
          </a:p>
        </p:txBody>
      </p:sp>
      <p:pic>
        <p:nvPicPr>
          <p:cNvPr id="1026"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0"/>
            <a:ext cx="9144000" cy="687677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lgn="r" rtl="0"/>
            <a:fld id="{0D1E6DC6-3290-47D5-AC23-9E87652BBC36}" type="slidenum">
              <a:rPr lang="en-US" sz="1200" kern="1200" smtClean="0">
                <a:solidFill>
                  <a:prstClr val="black">
                    <a:tint val="75000"/>
                  </a:prstClr>
                </a:solidFill>
                <a:latin typeface="Calibri"/>
                <a:ea typeface="+mn-ea"/>
                <a:cs typeface="+mn-cs"/>
              </a:rPr>
              <a:pPr algn="r" rtl="0"/>
              <a:t>1</a:t>
            </a:fld>
            <a:endParaRPr lang="en-US" sz="1200"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02274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4800" y="6096000"/>
            <a:ext cx="5257800" cy="307777"/>
          </a:xfrm>
          <a:prstGeom prst="rect">
            <a:avLst/>
          </a:prstGeom>
          <a:noFill/>
        </p:spPr>
        <p:txBody>
          <a:bodyPr wrap="square" rtlCol="0">
            <a:spAutoFit/>
          </a:bodyPr>
          <a:lstStyle/>
          <a:p>
            <a:r>
              <a:rPr lang="tr-TR" sz="1400" dirty="0" smtClean="0">
                <a:solidFill>
                  <a:schemeClr val="accent1">
                    <a:lumMod val="75000"/>
                  </a:schemeClr>
                </a:solidFill>
              </a:rPr>
              <a:t>Kaynak</a:t>
            </a:r>
            <a:r>
              <a:rPr lang="en-US" sz="1400" dirty="0">
                <a:solidFill>
                  <a:schemeClr val="accent1">
                    <a:lumMod val="75000"/>
                  </a:schemeClr>
                </a:solidFill>
              </a:rPr>
              <a:t>: </a:t>
            </a:r>
            <a:r>
              <a:rPr lang="tr-TR" sz="1400" dirty="0" smtClean="0">
                <a:solidFill>
                  <a:schemeClr val="accent1">
                    <a:lumMod val="75000"/>
                  </a:schemeClr>
                </a:solidFill>
              </a:rPr>
              <a:t>DKR </a:t>
            </a:r>
            <a:r>
              <a:rPr lang="en-US" sz="1400" dirty="0" smtClean="0">
                <a:solidFill>
                  <a:schemeClr val="accent1">
                    <a:lumMod val="75000"/>
                  </a:schemeClr>
                </a:solidFill>
              </a:rPr>
              <a:t>2013</a:t>
            </a:r>
            <a:r>
              <a:rPr lang="tr-TR" sz="1400" dirty="0" smtClean="0">
                <a:solidFill>
                  <a:schemeClr val="accent1">
                    <a:lumMod val="75000"/>
                  </a:schemeClr>
                </a:solidFill>
              </a:rPr>
              <a:t> için </a:t>
            </a:r>
            <a:r>
              <a:rPr lang="en-US" sz="1400" dirty="0" err="1" smtClean="0">
                <a:solidFill>
                  <a:schemeClr val="accent1">
                    <a:lumMod val="75000"/>
                  </a:schemeClr>
                </a:solidFill>
              </a:rPr>
              <a:t>Inchauste</a:t>
            </a:r>
            <a:r>
              <a:rPr lang="en-US" sz="1400" dirty="0" smtClean="0">
                <a:solidFill>
                  <a:schemeClr val="accent1">
                    <a:lumMod val="75000"/>
                  </a:schemeClr>
                </a:solidFill>
              </a:rPr>
              <a:t> </a:t>
            </a:r>
            <a:r>
              <a:rPr lang="tr-TR" sz="1400" dirty="0" err="1" smtClean="0">
                <a:solidFill>
                  <a:schemeClr val="accent1">
                    <a:lumMod val="75000"/>
                  </a:schemeClr>
                </a:solidFill>
              </a:rPr>
              <a:t>vd</a:t>
            </a:r>
            <a:r>
              <a:rPr lang="tr-TR" sz="1400" dirty="0" smtClean="0">
                <a:solidFill>
                  <a:schemeClr val="accent1">
                    <a:lumMod val="75000"/>
                  </a:schemeClr>
                </a:solidFill>
              </a:rPr>
              <a:t>. </a:t>
            </a:r>
            <a:r>
              <a:rPr lang="en-US" sz="1400" dirty="0" smtClean="0">
                <a:solidFill>
                  <a:schemeClr val="accent1">
                    <a:lumMod val="75000"/>
                  </a:schemeClr>
                </a:solidFill>
              </a:rPr>
              <a:t>201</a:t>
            </a:r>
            <a:r>
              <a:rPr lang="tr-TR" sz="1400" dirty="0" smtClean="0">
                <a:solidFill>
                  <a:schemeClr val="accent1">
                    <a:lumMod val="75000"/>
                  </a:schemeClr>
                </a:solidFill>
              </a:rPr>
              <a:t>2.</a:t>
            </a:r>
            <a:endParaRPr lang="en-US" sz="1400" dirty="0">
              <a:solidFill>
                <a:schemeClr val="accent1">
                  <a:lumMod val="75000"/>
                </a:schemeClr>
              </a:solidFill>
            </a:endParaRPr>
          </a:p>
        </p:txBody>
      </p:sp>
      <p:sp>
        <p:nvSpPr>
          <p:cNvPr id="18" name="Content Placeholder 2"/>
          <p:cNvSpPr txBox="1">
            <a:spLocks/>
          </p:cNvSpPr>
          <p:nvPr/>
        </p:nvSpPr>
        <p:spPr>
          <a:xfrm>
            <a:off x="0" y="609600"/>
            <a:ext cx="9144000" cy="685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tr-TR" sz="3200" dirty="0" smtClean="0">
                <a:solidFill>
                  <a:schemeClr val="tx2"/>
                </a:solidFill>
              </a:rPr>
              <a:t>İş hane halkını yoksulluktan kurtarır</a:t>
            </a:r>
            <a:endParaRPr lang="en-US" sz="3200" dirty="0" smtClean="0">
              <a:solidFill>
                <a:schemeClr val="tx2"/>
              </a:solidFill>
            </a:endParaRP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16"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1"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chemeClr val="bg1"/>
              </a:solidFill>
              <a:effectLst/>
              <a:uLnTx/>
              <a:uFillTx/>
              <a:latin typeface="+mn-lt"/>
              <a:ea typeface="+mn-ea"/>
              <a:cs typeface="+mn-cs"/>
            </a:endParaRPr>
          </a:p>
        </p:txBody>
      </p:sp>
      <p:sp>
        <p:nvSpPr>
          <p:cNvPr id="22"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4"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İstihdam ve yaşam standartları</a:t>
            </a:r>
            <a:endParaRPr lang="en-US" b="1" i="1" dirty="0">
              <a:solidFill>
                <a:schemeClr val="bg1"/>
              </a:solidFill>
            </a:endParaRPr>
          </a:p>
        </p:txBody>
      </p:sp>
      <p:pic>
        <p:nvPicPr>
          <p:cNvPr id="1026" name="Picture 2"/>
          <p:cNvPicPr>
            <a:picLocks noChangeAspect="1" noChangeArrowheads="1"/>
          </p:cNvPicPr>
          <p:nvPr/>
        </p:nvPicPr>
        <p:blipFill>
          <a:blip r:embed="rId4" cstate="print"/>
          <a:srcRect/>
          <a:stretch>
            <a:fillRect/>
          </a:stretch>
        </p:blipFill>
        <p:spPr bwMode="auto">
          <a:xfrm>
            <a:off x="0" y="1447800"/>
            <a:ext cx="91440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E6DC6-3290-47D5-AC23-9E87652BBC36}" type="slidenum">
              <a:rPr lang="en-US" smtClean="0"/>
              <a:pPr/>
              <a:t>11</a:t>
            </a:fld>
            <a:endParaRPr lang="en-US" dirty="0"/>
          </a:p>
        </p:txBody>
      </p:sp>
      <p:sp>
        <p:nvSpPr>
          <p:cNvPr id="7" name="Content Placeholder 2"/>
          <p:cNvSpPr>
            <a:spLocks noGrp="1"/>
          </p:cNvSpPr>
          <p:nvPr>
            <p:ph idx="1"/>
          </p:nvPr>
        </p:nvSpPr>
        <p:spPr>
          <a:xfrm>
            <a:off x="762000" y="685800"/>
            <a:ext cx="8077200" cy="762000"/>
          </a:xfrm>
        </p:spPr>
        <p:txBody>
          <a:bodyPr>
            <a:normAutofit fontScale="85000" lnSpcReduction="20000"/>
          </a:bodyPr>
          <a:lstStyle/>
          <a:p>
            <a:pPr marL="0" indent="0" algn="ctr">
              <a:lnSpc>
                <a:spcPct val="80000"/>
              </a:lnSpc>
              <a:buNone/>
            </a:pPr>
            <a:r>
              <a:rPr lang="tr-TR" sz="3600" b="1" dirty="0" smtClean="0">
                <a:solidFill>
                  <a:schemeClr val="accent5">
                    <a:lumMod val="50000"/>
                  </a:schemeClr>
                </a:solidFill>
              </a:rPr>
              <a:t>Bazı işler yaşam standartlarını </a:t>
            </a:r>
          </a:p>
          <a:p>
            <a:pPr marL="0" indent="0" algn="ctr">
              <a:lnSpc>
                <a:spcPct val="80000"/>
              </a:lnSpc>
              <a:buNone/>
            </a:pPr>
            <a:r>
              <a:rPr lang="tr-TR" sz="3600" b="1" dirty="0" smtClean="0">
                <a:solidFill>
                  <a:schemeClr val="accent5">
                    <a:lumMod val="50000"/>
                  </a:schemeClr>
                </a:solidFill>
              </a:rPr>
              <a:t>daha da iyileştirir</a:t>
            </a:r>
            <a:endParaRPr lang="en-US" sz="3600" b="1" dirty="0" smtClean="0">
              <a:solidFill>
                <a:schemeClr val="accent5">
                  <a:lumMod val="50000"/>
                </a:schemeClr>
              </a:solidFill>
            </a:endParaRPr>
          </a:p>
        </p:txBody>
      </p:sp>
      <p:sp>
        <p:nvSpPr>
          <p:cNvPr id="8" name="Content Placeholder 2"/>
          <p:cNvSpPr txBox="1">
            <a:spLocks/>
          </p:cNvSpPr>
          <p:nvPr/>
        </p:nvSpPr>
        <p:spPr>
          <a:xfrm>
            <a:off x="457200" y="1524000"/>
            <a:ext cx="8458200" cy="4114800"/>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lang="tr-TR" sz="2800" b="1" dirty="0" smtClean="0">
                <a:solidFill>
                  <a:schemeClr val="accent5">
                    <a:lumMod val="50000"/>
                  </a:schemeClr>
                </a:solidFill>
              </a:rPr>
              <a:t>Başkalarının gelirleri</a:t>
            </a:r>
            <a:r>
              <a:rPr lang="en-US" sz="2800" b="1" dirty="0" smtClean="0">
                <a:solidFill>
                  <a:schemeClr val="accent5">
                    <a:lumMod val="50000"/>
                  </a:schemeClr>
                </a:solidFill>
              </a:rPr>
              <a:t>. </a:t>
            </a:r>
            <a:r>
              <a:rPr lang="tr-TR" sz="2800" dirty="0" smtClean="0">
                <a:solidFill>
                  <a:schemeClr val="accent1">
                    <a:lumMod val="50000"/>
                  </a:schemeClr>
                </a:solidFill>
              </a:rPr>
              <a:t>Ayrımcılık ve eşit olmayan pazarlık gücü bozulmalara neden olabilir.</a:t>
            </a:r>
            <a:r>
              <a:rPr lang="en-US" sz="2800" dirty="0" smtClean="0">
                <a:solidFill>
                  <a:schemeClr val="accent1">
                    <a:lumMod val="50000"/>
                  </a:schemeClr>
                </a:solidFill>
              </a:rPr>
              <a:t> </a:t>
            </a:r>
          </a:p>
          <a:p>
            <a:pPr marL="342900" indent="-342900">
              <a:spcBef>
                <a:spcPct val="20000"/>
              </a:spcBef>
              <a:buFont typeface="Arial" pitchFamily="34" charset="0"/>
              <a:buChar char="•"/>
            </a:pPr>
            <a:r>
              <a:rPr lang="tr-TR" sz="2800" b="1" dirty="0" smtClean="0">
                <a:solidFill>
                  <a:schemeClr val="accent1">
                    <a:lumMod val="50000"/>
                  </a:schemeClr>
                </a:solidFill>
              </a:rPr>
              <a:t>Hane halkı kaynak tah</a:t>
            </a:r>
            <a:r>
              <a:rPr lang="en-US" sz="2800" b="1" dirty="0" smtClean="0">
                <a:solidFill>
                  <a:schemeClr val="accent1">
                    <a:lumMod val="50000"/>
                  </a:schemeClr>
                </a:solidFill>
              </a:rPr>
              <a:t>s</a:t>
            </a:r>
            <a:r>
              <a:rPr lang="tr-TR" sz="2800" b="1" dirty="0" smtClean="0">
                <a:solidFill>
                  <a:schemeClr val="accent1">
                    <a:lumMod val="50000"/>
                  </a:schemeClr>
                </a:solidFill>
              </a:rPr>
              <a:t>i</a:t>
            </a:r>
            <a:r>
              <a:rPr lang="en-US" sz="2800" b="1" dirty="0" smtClean="0">
                <a:solidFill>
                  <a:schemeClr val="accent1">
                    <a:lumMod val="50000"/>
                  </a:schemeClr>
                </a:solidFill>
              </a:rPr>
              <a:t>s</a:t>
            </a:r>
            <a:r>
              <a:rPr lang="tr-TR" sz="2800" b="1" dirty="0" smtClean="0">
                <a:solidFill>
                  <a:schemeClr val="accent1">
                    <a:lumMod val="50000"/>
                  </a:schemeClr>
                </a:solidFill>
              </a:rPr>
              <a:t>i</a:t>
            </a:r>
            <a:r>
              <a:rPr lang="en-US" sz="2800" b="1" dirty="0" smtClean="0">
                <a:solidFill>
                  <a:schemeClr val="accent1">
                    <a:lumMod val="50000"/>
                  </a:schemeClr>
                </a:solidFill>
              </a:rPr>
              <a:t>. </a:t>
            </a:r>
            <a:r>
              <a:rPr lang="tr-TR" sz="2800" dirty="0" smtClean="0">
                <a:solidFill>
                  <a:schemeClr val="accent1">
                    <a:lumMod val="50000"/>
                  </a:schemeClr>
                </a:solidFill>
              </a:rPr>
              <a:t>Kadın istihdamı pazarlık gücünü değiştirebilir, çocuklara yatırımı artırabilir.</a:t>
            </a:r>
            <a:endParaRPr lang="en-US" sz="2800" dirty="0" smtClean="0">
              <a:solidFill>
                <a:schemeClr val="accent1">
                  <a:lumMod val="50000"/>
                </a:schemeClr>
              </a:solidFill>
            </a:endParaRPr>
          </a:p>
          <a:p>
            <a:pPr marL="342900" indent="-342900">
              <a:spcBef>
                <a:spcPct val="20000"/>
              </a:spcBef>
              <a:buFont typeface="Arial" pitchFamily="34" charset="0"/>
              <a:buChar char="•"/>
            </a:pPr>
            <a:r>
              <a:rPr lang="tr-TR" sz="2800" b="1" dirty="0" smtClean="0">
                <a:solidFill>
                  <a:schemeClr val="accent1">
                    <a:lumMod val="50000"/>
                  </a:schemeClr>
                </a:solidFill>
              </a:rPr>
              <a:t>Yoksulluğun azalması</a:t>
            </a:r>
            <a:r>
              <a:rPr lang="en-US" sz="2800" dirty="0" smtClean="0">
                <a:solidFill>
                  <a:schemeClr val="accent1">
                    <a:lumMod val="50000"/>
                  </a:schemeClr>
                </a:solidFill>
              </a:rPr>
              <a:t>. </a:t>
            </a:r>
            <a:r>
              <a:rPr lang="tr-TR" sz="2800" dirty="0" smtClean="0">
                <a:solidFill>
                  <a:schemeClr val="accent1">
                    <a:lumMod val="50000"/>
                  </a:schemeClr>
                </a:solidFill>
              </a:rPr>
              <a:t>Yoksulluğu azaltan iş bireyler kadar toplumun da yararınadır</a:t>
            </a:r>
            <a:r>
              <a:rPr lang="en-US" sz="2800" dirty="0" smtClean="0">
                <a:solidFill>
                  <a:schemeClr val="accent1">
                    <a:lumMod val="50000"/>
                  </a:schemeClr>
                </a:solidFill>
              </a:rPr>
              <a:t>.</a:t>
            </a:r>
            <a:br>
              <a:rPr lang="en-US" sz="2800" dirty="0" smtClean="0">
                <a:solidFill>
                  <a:schemeClr val="accent1">
                    <a:lumMod val="50000"/>
                  </a:schemeClr>
                </a:solidFill>
              </a:rPr>
            </a:br>
            <a:endParaRPr lang="en-US" sz="2800" dirty="0" smtClean="0">
              <a:solidFill>
                <a:schemeClr val="accent1">
                  <a:lumMod val="50000"/>
                </a:schemeClr>
              </a:solidFill>
            </a:endParaRPr>
          </a:p>
        </p:txBody>
      </p:sp>
      <p:sp>
        <p:nvSpPr>
          <p:cNvPr id="10"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11"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15"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chemeClr val="bg1"/>
              </a:solidFill>
              <a:effectLst/>
              <a:uLnTx/>
              <a:uFillTx/>
              <a:latin typeface="+mn-lt"/>
              <a:ea typeface="+mn-ea"/>
              <a:cs typeface="+mn-cs"/>
            </a:endParaRPr>
          </a:p>
        </p:txBody>
      </p:sp>
      <p:sp>
        <p:nvSpPr>
          <p:cNvPr id="16"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7"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İstihdam ve yaşam standartları</a:t>
            </a:r>
            <a:endParaRPr lang="en-US" b="1" i="1" dirty="0">
              <a:solidFill>
                <a:schemeClr val="bg1"/>
              </a:solidFill>
            </a:endParaRPr>
          </a:p>
        </p:txBody>
      </p:sp>
    </p:spTree>
    <p:extLst>
      <p:ext uri="{BB962C8B-B14F-4D97-AF65-F5344CB8AC3E}">
        <p14:creationId xmlns:p14="http://schemas.microsoft.com/office/powerpoint/2010/main" val="3840917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0" y="685800"/>
            <a:ext cx="9144000" cy="685800"/>
          </a:xfrm>
          <a:prstGeom prst="rect">
            <a:avLst/>
          </a:prstGeom>
        </p:spPr>
        <p:txBody>
          <a:bodyPr vert="horz" lIns="91440" tIns="45720" rIns="91440" bIns="45720" rtlCol="0">
            <a:noAutofit/>
          </a:bodyPr>
          <a:lstStyle/>
          <a:p>
            <a:pPr lvl="0" algn="ctr">
              <a:spcBef>
                <a:spcPct val="20000"/>
              </a:spcBef>
            </a:pPr>
            <a:r>
              <a:rPr lang="tr-TR" sz="3200" dirty="0" smtClean="0">
                <a:solidFill>
                  <a:schemeClr val="tx2"/>
                </a:solidFill>
              </a:rPr>
              <a:t>İş yaratma ve tahribi her yerde olur</a:t>
            </a:r>
            <a:r>
              <a:rPr lang="en-US" sz="3200" dirty="0" smtClean="0">
                <a:solidFill>
                  <a:schemeClr val="tx2"/>
                </a:solidFill>
              </a:rPr>
              <a:t> </a:t>
            </a:r>
          </a:p>
        </p:txBody>
      </p:sp>
      <p:sp>
        <p:nvSpPr>
          <p:cNvPr id="21" name="Slide Number Placeholder 3"/>
          <p:cNvSpPr>
            <a:spLocks noGrp="1"/>
          </p:cNvSpPr>
          <p:nvPr>
            <p:ph type="sldNum" sz="quarter" idx="12"/>
          </p:nvPr>
        </p:nvSpPr>
        <p:spPr>
          <a:xfrm>
            <a:off x="2895600" y="6492875"/>
            <a:ext cx="3429000" cy="365125"/>
          </a:xfrm>
          <a:solidFill>
            <a:srgbClr val="12313A"/>
          </a:solidFill>
        </p:spPr>
        <p:txBody>
          <a:bodyPr/>
          <a:lstStyle/>
          <a:p>
            <a:pPr algn="ctr"/>
            <a:fld id="{0D1E6DC6-3290-47D5-AC23-9E87652BBC36}" type="slidenum">
              <a:rPr lang="en-US" smtClean="0">
                <a:solidFill>
                  <a:schemeClr val="bg1"/>
                </a:solidFill>
              </a:rPr>
              <a:pPr algn="ctr"/>
              <a:t>12</a:t>
            </a:fld>
            <a:endParaRPr lang="en-US" dirty="0">
              <a:solidFill>
                <a:schemeClr val="bg1"/>
              </a:solidFill>
            </a:endParaRPr>
          </a:p>
        </p:txBody>
      </p:sp>
      <p:sp>
        <p:nvSpPr>
          <p:cNvPr id="22"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İstihdam ve verimlilik</a:t>
            </a:r>
            <a:endParaRPr lang="en-US" b="1" i="1" dirty="0">
              <a:solidFill>
                <a:schemeClr val="bg1"/>
              </a:solidFill>
            </a:endParaRPr>
          </a:p>
        </p:txBody>
      </p:sp>
      <p:sp>
        <p:nvSpPr>
          <p:cNvPr id="25" name="TextBox 24"/>
          <p:cNvSpPr txBox="1"/>
          <p:nvPr/>
        </p:nvSpPr>
        <p:spPr>
          <a:xfrm>
            <a:off x="3124200" y="4419600"/>
            <a:ext cx="1371600" cy="369332"/>
          </a:xfrm>
          <a:prstGeom prst="rect">
            <a:avLst/>
          </a:prstGeom>
          <a:solidFill>
            <a:schemeClr val="bg1"/>
          </a:solidFill>
        </p:spPr>
        <p:txBody>
          <a:bodyPr wrap="square" rtlCol="0">
            <a:spAutoFit/>
          </a:bodyPr>
          <a:lstStyle/>
          <a:p>
            <a:r>
              <a:rPr lang="en-US" dirty="0" smtClean="0"/>
              <a:t>     </a:t>
            </a:r>
            <a:endParaRPr lang="en-US" dirty="0"/>
          </a:p>
        </p:txBody>
      </p:sp>
      <p:sp>
        <p:nvSpPr>
          <p:cNvPr id="19"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8"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Kalkınma Raporu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Bankası</a:t>
            </a:r>
            <a:endParaRPr kumimoji="0" lang="en-US" sz="800" b="1" i="1"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4"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15" name="TextBox 14"/>
          <p:cNvSpPr txBox="1"/>
          <p:nvPr/>
        </p:nvSpPr>
        <p:spPr>
          <a:xfrm>
            <a:off x="0" y="6172200"/>
            <a:ext cx="8153400" cy="307777"/>
          </a:xfrm>
          <a:prstGeom prst="rect">
            <a:avLst/>
          </a:prstGeom>
          <a:noFill/>
        </p:spPr>
        <p:txBody>
          <a:bodyPr wrap="square" rtlCol="0">
            <a:spAutoFit/>
          </a:bodyPr>
          <a:lstStyle/>
          <a:p>
            <a:r>
              <a:rPr lang="tr-TR" sz="1400" dirty="0" smtClean="0">
                <a:solidFill>
                  <a:schemeClr val="accent1">
                    <a:lumMod val="75000"/>
                  </a:schemeClr>
                </a:solidFill>
              </a:rPr>
              <a:t>Kaynak</a:t>
            </a:r>
            <a:r>
              <a:rPr lang="en-US" sz="1400" dirty="0">
                <a:solidFill>
                  <a:schemeClr val="accent1">
                    <a:lumMod val="75000"/>
                  </a:schemeClr>
                </a:solidFill>
              </a:rPr>
              <a:t>: </a:t>
            </a:r>
            <a:r>
              <a:rPr lang="en-US" sz="1400" dirty="0" err="1">
                <a:solidFill>
                  <a:schemeClr val="accent1">
                    <a:lumMod val="75000"/>
                  </a:schemeClr>
                </a:solidFill>
              </a:rPr>
              <a:t>Bartelsman</a:t>
            </a:r>
            <a:r>
              <a:rPr lang="en-US" sz="1400" dirty="0">
                <a:solidFill>
                  <a:schemeClr val="accent1">
                    <a:lumMod val="75000"/>
                  </a:schemeClr>
                </a:solidFill>
              </a:rPr>
              <a:t>, </a:t>
            </a:r>
            <a:r>
              <a:rPr lang="en-US" sz="1400" dirty="0" err="1" smtClean="0">
                <a:solidFill>
                  <a:schemeClr val="accent1">
                    <a:lumMod val="75000"/>
                  </a:schemeClr>
                </a:solidFill>
              </a:rPr>
              <a:t>Haltiwanger</a:t>
            </a:r>
            <a:r>
              <a:rPr lang="tr-TR" sz="1400" dirty="0" smtClean="0">
                <a:solidFill>
                  <a:schemeClr val="accent1">
                    <a:lumMod val="75000"/>
                  </a:schemeClr>
                </a:solidFill>
              </a:rPr>
              <a:t> ve </a:t>
            </a:r>
            <a:r>
              <a:rPr lang="en-US" sz="1400" dirty="0" err="1" smtClean="0">
                <a:solidFill>
                  <a:schemeClr val="accent1">
                    <a:lumMod val="75000"/>
                  </a:schemeClr>
                </a:solidFill>
              </a:rPr>
              <a:t>Scarpetta</a:t>
            </a:r>
            <a:r>
              <a:rPr lang="en-US" sz="1400" dirty="0" smtClean="0">
                <a:solidFill>
                  <a:schemeClr val="accent1">
                    <a:lumMod val="75000"/>
                  </a:schemeClr>
                </a:solidFill>
              </a:rPr>
              <a:t> </a:t>
            </a:r>
            <a:r>
              <a:rPr lang="en-US" sz="1400" dirty="0">
                <a:solidFill>
                  <a:schemeClr val="accent1">
                    <a:lumMod val="75000"/>
                  </a:schemeClr>
                </a:solidFill>
              </a:rPr>
              <a:t>(2009), </a:t>
            </a:r>
            <a:r>
              <a:rPr lang="tr-TR" sz="1400" dirty="0" smtClean="0">
                <a:solidFill>
                  <a:schemeClr val="accent1">
                    <a:lumMod val="75000"/>
                  </a:schemeClr>
                </a:solidFill>
              </a:rPr>
              <a:t>ve </a:t>
            </a:r>
            <a:r>
              <a:rPr lang="en-US" sz="1400" dirty="0" err="1" smtClean="0">
                <a:solidFill>
                  <a:schemeClr val="accent1">
                    <a:lumMod val="75000"/>
                  </a:schemeClr>
                </a:solidFill>
              </a:rPr>
              <a:t>Shiferaw</a:t>
            </a:r>
            <a:r>
              <a:rPr lang="en-US" sz="1400" dirty="0" smtClean="0">
                <a:solidFill>
                  <a:schemeClr val="accent1">
                    <a:lumMod val="75000"/>
                  </a:schemeClr>
                </a:solidFill>
              </a:rPr>
              <a:t> </a:t>
            </a:r>
            <a:r>
              <a:rPr lang="tr-TR" sz="1400" dirty="0" smtClean="0">
                <a:solidFill>
                  <a:schemeClr val="accent1">
                    <a:lumMod val="75000"/>
                  </a:schemeClr>
                </a:solidFill>
              </a:rPr>
              <a:t>ve </a:t>
            </a:r>
            <a:r>
              <a:rPr lang="en-US" sz="1400" dirty="0" err="1" smtClean="0">
                <a:solidFill>
                  <a:schemeClr val="accent1">
                    <a:lumMod val="75000"/>
                  </a:schemeClr>
                </a:solidFill>
              </a:rPr>
              <a:t>Bedi</a:t>
            </a:r>
            <a:r>
              <a:rPr lang="en-US" sz="1400" dirty="0" smtClean="0">
                <a:solidFill>
                  <a:schemeClr val="accent1">
                    <a:lumMod val="75000"/>
                  </a:schemeClr>
                </a:solidFill>
              </a:rPr>
              <a:t> </a:t>
            </a:r>
            <a:r>
              <a:rPr lang="en-US" sz="1400" dirty="0">
                <a:solidFill>
                  <a:schemeClr val="tx2">
                    <a:lumMod val="75000"/>
                  </a:schemeClr>
                </a:solidFill>
              </a:rPr>
              <a:t>(2010</a:t>
            </a:r>
            <a:r>
              <a:rPr lang="en-US" sz="1400" dirty="0" smtClean="0">
                <a:solidFill>
                  <a:schemeClr val="tx2">
                    <a:lumMod val="75000"/>
                  </a:schemeClr>
                </a:solidFill>
              </a:rPr>
              <a:t>)</a:t>
            </a:r>
            <a:r>
              <a:rPr lang="tr-TR" sz="1400" dirty="0" smtClean="0">
                <a:solidFill>
                  <a:schemeClr val="tx2">
                    <a:lumMod val="75000"/>
                  </a:schemeClr>
                </a:solidFill>
              </a:rPr>
              <a:t> dayalı DKR</a:t>
            </a:r>
            <a:r>
              <a:rPr lang="en-US" sz="1400" dirty="0" smtClean="0">
                <a:solidFill>
                  <a:schemeClr val="accent1">
                    <a:lumMod val="75000"/>
                  </a:schemeClr>
                </a:solidFill>
              </a:rPr>
              <a:t> 2013 </a:t>
            </a:r>
            <a:r>
              <a:rPr lang="tr-TR" sz="1400" dirty="0" smtClean="0">
                <a:solidFill>
                  <a:schemeClr val="accent1">
                    <a:lumMod val="75000"/>
                  </a:schemeClr>
                </a:solidFill>
              </a:rPr>
              <a:t> ekibi.</a:t>
            </a:r>
            <a:endParaRPr lang="en-US" sz="1400" dirty="0">
              <a:solidFill>
                <a:schemeClr val="tx2">
                  <a:lumMod val="75000"/>
                </a:schemeClr>
              </a:solidFill>
            </a:endParaRPr>
          </a:p>
        </p:txBody>
      </p:sp>
      <p:pic>
        <p:nvPicPr>
          <p:cNvPr id="33801" name="Picture 9"/>
          <p:cNvPicPr>
            <a:picLocks noChangeAspect="1" noChangeArrowheads="1"/>
          </p:cNvPicPr>
          <p:nvPr/>
        </p:nvPicPr>
        <p:blipFill>
          <a:blip r:embed="rId4" cstate="print"/>
          <a:srcRect/>
          <a:stretch>
            <a:fillRect/>
          </a:stretch>
        </p:blipFill>
        <p:spPr bwMode="auto">
          <a:xfrm>
            <a:off x="1518" y="1524000"/>
            <a:ext cx="9142482" cy="4648200"/>
          </a:xfrm>
          <a:prstGeom prst="rect">
            <a:avLst/>
          </a:prstGeom>
          <a:noFill/>
          <a:ln w="9525">
            <a:noFill/>
            <a:miter lim="800000"/>
            <a:headEnd/>
            <a:tailEnd/>
          </a:ln>
        </p:spPr>
      </p:pic>
      <p:sp>
        <p:nvSpPr>
          <p:cNvPr id="4" name="Metin kutusu 3"/>
          <p:cNvSpPr txBox="1"/>
          <p:nvPr/>
        </p:nvSpPr>
        <p:spPr>
          <a:xfrm>
            <a:off x="7467600" y="1828800"/>
            <a:ext cx="1524000" cy="3693319"/>
          </a:xfrm>
          <a:prstGeom prst="rect">
            <a:avLst/>
          </a:prstGeom>
          <a:noFill/>
        </p:spPr>
        <p:txBody>
          <a:bodyPr wrap="square" rtlCol="0">
            <a:spAutoFit/>
          </a:bodyPr>
          <a:lstStyle/>
          <a:p>
            <a:r>
              <a:rPr lang="tr-TR" dirty="0" smtClean="0"/>
              <a:t>YALNIZCA İMALAT SEKTÖRÜ</a:t>
            </a:r>
          </a:p>
          <a:p>
            <a:r>
              <a:rPr lang="tr-TR" dirty="0" err="1" smtClean="0"/>
              <a:t>Etyopya</a:t>
            </a:r>
            <a:endParaRPr lang="tr-TR" dirty="0" smtClean="0"/>
          </a:p>
          <a:p>
            <a:r>
              <a:rPr lang="tr-TR" dirty="0" smtClean="0"/>
              <a:t>Endonezya</a:t>
            </a:r>
          </a:p>
          <a:p>
            <a:r>
              <a:rPr lang="tr-TR" dirty="0" smtClean="0"/>
              <a:t>Brezilya</a:t>
            </a:r>
          </a:p>
          <a:p>
            <a:r>
              <a:rPr lang="tr-TR" dirty="0" smtClean="0"/>
              <a:t>Şili</a:t>
            </a:r>
          </a:p>
          <a:p>
            <a:r>
              <a:rPr lang="tr-TR" dirty="0" smtClean="0"/>
              <a:t>Tayvan, Çin</a:t>
            </a:r>
          </a:p>
          <a:p>
            <a:r>
              <a:rPr lang="tr-TR" dirty="0" smtClean="0"/>
              <a:t>Kolombiya</a:t>
            </a:r>
          </a:p>
          <a:p>
            <a:r>
              <a:rPr lang="tr-TR" dirty="0" err="1" smtClean="0"/>
              <a:t>Venezüela</a:t>
            </a:r>
            <a:endParaRPr lang="tr-TR" dirty="0" smtClean="0"/>
          </a:p>
          <a:p>
            <a:r>
              <a:rPr lang="tr-TR" dirty="0" smtClean="0"/>
              <a:t>Endüstriyel ekonomiler (ortalama)</a:t>
            </a:r>
            <a:endParaRPr lang="tr-TR"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 y="1295400"/>
            <a:ext cx="43529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1" y="1295401"/>
            <a:ext cx="4876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0" y="381000"/>
            <a:ext cx="9144000" cy="914400"/>
          </a:xfrm>
          <a:prstGeom prst="rect">
            <a:avLst/>
          </a:prstGeom>
        </p:spPr>
        <p:txBody>
          <a:bodyPr vert="horz" lIns="91440" tIns="45720" rIns="91440" bIns="45720" rtlCol="0">
            <a:noAutofit/>
          </a:bodyPr>
          <a:lstStyle/>
          <a:p>
            <a:pPr marL="342900" lvl="0" indent="-342900" algn="ctr">
              <a:spcBef>
                <a:spcPct val="20000"/>
              </a:spcBef>
              <a:defRPr/>
            </a:pPr>
            <a:r>
              <a:rPr lang="tr-TR" sz="2600" dirty="0" smtClean="0">
                <a:solidFill>
                  <a:schemeClr val="tx2"/>
                </a:solidFill>
              </a:rPr>
              <a:t>Gelişmekte olan ülkelerde mikro girişimlerin </a:t>
            </a:r>
          </a:p>
          <a:p>
            <a:pPr marL="342900" lvl="0" indent="-342900" algn="ctr">
              <a:spcBef>
                <a:spcPct val="20000"/>
              </a:spcBef>
              <a:defRPr/>
            </a:pPr>
            <a:r>
              <a:rPr lang="tr-TR" sz="2600" dirty="0" smtClean="0">
                <a:solidFill>
                  <a:schemeClr val="tx2"/>
                </a:solidFill>
              </a:rPr>
              <a:t>istihdamdaki payı daha yüksek</a:t>
            </a:r>
            <a:endParaRPr kumimoji="0" lang="en-US" sz="2600" b="0" u="none" strike="noStrike" kern="1200" cap="none" spc="0" normalizeH="0" noProof="0" dirty="0" smtClean="0">
              <a:ln>
                <a:noFill/>
              </a:ln>
              <a:solidFill>
                <a:schemeClr val="tx2"/>
              </a:solidFill>
              <a:effectLst/>
              <a:uLnTx/>
              <a:uFillTx/>
            </a:endParaRP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16"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1"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chemeClr val="bg1"/>
              </a:solidFill>
              <a:effectLst/>
              <a:uLnTx/>
              <a:uFillTx/>
              <a:latin typeface="+mn-lt"/>
              <a:ea typeface="+mn-ea"/>
              <a:cs typeface="+mn-cs"/>
            </a:endParaRPr>
          </a:p>
        </p:txBody>
      </p:sp>
      <p:sp>
        <p:nvSpPr>
          <p:cNvPr id="22"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4"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İstihdam ve verimlilik</a:t>
            </a:r>
            <a:endParaRPr lang="en-US" b="1" i="1" dirty="0">
              <a:solidFill>
                <a:schemeClr val="bg1"/>
              </a:solidFill>
            </a:endParaRPr>
          </a:p>
        </p:txBody>
      </p:sp>
      <p:pic>
        <p:nvPicPr>
          <p:cNvPr id="5122" name="Picture 2"/>
          <p:cNvPicPr>
            <a:picLocks noChangeAspect="1" noChangeArrowheads="1"/>
          </p:cNvPicPr>
          <p:nvPr/>
        </p:nvPicPr>
        <p:blipFill>
          <a:blip r:embed="rId4" cstate="print"/>
          <a:srcRect/>
          <a:stretch>
            <a:fillRect/>
          </a:stretch>
        </p:blipFill>
        <p:spPr bwMode="auto">
          <a:xfrm>
            <a:off x="0" y="1524000"/>
            <a:ext cx="9144000" cy="4945886"/>
          </a:xfrm>
          <a:prstGeom prst="rect">
            <a:avLst/>
          </a:prstGeom>
          <a:noFill/>
          <a:ln w="9525">
            <a:noFill/>
            <a:miter lim="800000"/>
            <a:headEnd/>
            <a:tailEnd/>
          </a:ln>
        </p:spPr>
      </p:pic>
      <p:sp>
        <p:nvSpPr>
          <p:cNvPr id="3" name="Metin kutusu 2"/>
          <p:cNvSpPr txBox="1"/>
          <p:nvPr/>
        </p:nvSpPr>
        <p:spPr>
          <a:xfrm>
            <a:off x="5181600" y="4617154"/>
            <a:ext cx="3200400" cy="923330"/>
          </a:xfrm>
          <a:prstGeom prst="rect">
            <a:avLst/>
          </a:prstGeom>
          <a:noFill/>
        </p:spPr>
        <p:txBody>
          <a:bodyPr wrap="square" rtlCol="0">
            <a:spAutoFit/>
          </a:bodyPr>
          <a:lstStyle/>
          <a:p>
            <a:r>
              <a:rPr lang="tr-TR" dirty="0"/>
              <a:t>i</a:t>
            </a:r>
            <a:r>
              <a:rPr lang="tr-TR" dirty="0" smtClean="0"/>
              <a:t>stihdam payı, %</a:t>
            </a:r>
          </a:p>
          <a:p>
            <a:r>
              <a:rPr lang="tr-TR" dirty="0"/>
              <a:t>i</a:t>
            </a:r>
            <a:r>
              <a:rPr lang="tr-TR" dirty="0" smtClean="0"/>
              <a:t>malat sektörü </a:t>
            </a:r>
          </a:p>
          <a:p>
            <a:r>
              <a:rPr lang="tr-TR" dirty="0" smtClean="0"/>
              <a:t>hizmet sektörü</a:t>
            </a:r>
            <a:endParaRPr lang="tr-TR" dirty="0"/>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9144000" cy="517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E6DC6-3290-47D5-AC23-9E87652BBC36}" type="slidenum">
              <a:rPr lang="en-US" smtClean="0"/>
              <a:pPr/>
              <a:t>14</a:t>
            </a:fld>
            <a:endParaRPr lang="en-US" dirty="0"/>
          </a:p>
        </p:txBody>
      </p:sp>
      <p:sp>
        <p:nvSpPr>
          <p:cNvPr id="7" name="Content Placeholder 2"/>
          <p:cNvSpPr>
            <a:spLocks noGrp="1"/>
          </p:cNvSpPr>
          <p:nvPr>
            <p:ph idx="1"/>
          </p:nvPr>
        </p:nvSpPr>
        <p:spPr>
          <a:xfrm>
            <a:off x="762000" y="609600"/>
            <a:ext cx="8077200" cy="914400"/>
          </a:xfrm>
        </p:spPr>
        <p:txBody>
          <a:bodyPr>
            <a:normAutofit/>
          </a:bodyPr>
          <a:lstStyle/>
          <a:p>
            <a:pPr marL="0" indent="0" algn="ctr">
              <a:lnSpc>
                <a:spcPct val="80000"/>
              </a:lnSpc>
              <a:buNone/>
            </a:pPr>
            <a:r>
              <a:rPr lang="tr-TR" sz="3600" b="1" dirty="0" smtClean="0">
                <a:solidFill>
                  <a:schemeClr val="accent5">
                    <a:lumMod val="50000"/>
                  </a:schemeClr>
                </a:solidFill>
              </a:rPr>
              <a:t>Bazı işler daha yüksek verimlilik sağlar</a:t>
            </a:r>
            <a:endParaRPr lang="en-US" sz="3600" b="1" dirty="0" smtClean="0">
              <a:solidFill>
                <a:schemeClr val="accent5">
                  <a:lumMod val="50000"/>
                </a:schemeClr>
              </a:solidFill>
            </a:endParaRPr>
          </a:p>
        </p:txBody>
      </p:sp>
      <p:sp>
        <p:nvSpPr>
          <p:cNvPr id="8" name="Content Placeholder 2"/>
          <p:cNvSpPr txBox="1">
            <a:spLocks/>
          </p:cNvSpPr>
          <p:nvPr/>
        </p:nvSpPr>
        <p:spPr>
          <a:xfrm>
            <a:off x="457200" y="1447800"/>
            <a:ext cx="8458200" cy="4114800"/>
          </a:xfrm>
          <a:prstGeom prst="rect">
            <a:avLst/>
          </a:prstGeom>
        </p:spPr>
        <p:txBody>
          <a:bodyPr vert="horz" lIns="91440" tIns="45720" rIns="91440" bIns="45720" rtlCol="0">
            <a:noAutofit/>
          </a:bodyPr>
          <a:lstStyle/>
          <a:p>
            <a:pPr marL="342900" lvl="0" indent="-342900">
              <a:spcBef>
                <a:spcPct val="20000"/>
              </a:spcBef>
              <a:buFont typeface="Wingdings" pitchFamily="2" charset="2"/>
              <a:buChar char="§"/>
            </a:pPr>
            <a:r>
              <a:rPr lang="tr-TR" sz="2800" b="1" dirty="0" smtClean="0">
                <a:solidFill>
                  <a:schemeClr val="accent1">
                    <a:lumMod val="50000"/>
                  </a:schemeClr>
                </a:solidFill>
              </a:rPr>
              <a:t>Kümelenme Ekonomileri</a:t>
            </a:r>
            <a:r>
              <a:rPr lang="en-US" sz="2800" dirty="0" smtClean="0">
                <a:solidFill>
                  <a:schemeClr val="accent1">
                    <a:lumMod val="50000"/>
                  </a:schemeClr>
                </a:solidFill>
              </a:rPr>
              <a:t>. </a:t>
            </a:r>
            <a:r>
              <a:rPr lang="tr-TR" sz="2800" dirty="0" smtClean="0">
                <a:solidFill>
                  <a:schemeClr val="accent1">
                    <a:lumMod val="50000"/>
                  </a:schemeClr>
                </a:solidFill>
              </a:rPr>
              <a:t>Öğrenme ve taklit; bilginin dağılması, fikir alışverişi ve daha iyi eşleşmeler yoluyla </a:t>
            </a:r>
            <a:r>
              <a:rPr lang="tr-TR" sz="2800" i="1" dirty="0" smtClean="0">
                <a:solidFill>
                  <a:schemeClr val="accent1">
                    <a:lumMod val="50000"/>
                  </a:schemeClr>
                </a:solidFill>
              </a:rPr>
              <a:t>kentlerde</a:t>
            </a:r>
            <a:r>
              <a:rPr lang="en-US" sz="2800" dirty="0" smtClean="0">
                <a:solidFill>
                  <a:schemeClr val="accent1">
                    <a:lumMod val="50000"/>
                  </a:schemeClr>
                </a:solidFill>
              </a:rPr>
              <a:t>; </a:t>
            </a:r>
            <a:r>
              <a:rPr lang="tr-TR" sz="2800" dirty="0" smtClean="0">
                <a:solidFill>
                  <a:schemeClr val="accent1">
                    <a:lumMod val="50000"/>
                  </a:schemeClr>
                </a:solidFill>
              </a:rPr>
              <a:t>ve uzmanlaşma, kamu hizmetlerinin paylaşımı ve koordinasyon yoluyla </a:t>
            </a:r>
            <a:r>
              <a:rPr lang="tr-TR" sz="2800" i="1" dirty="0" smtClean="0">
                <a:solidFill>
                  <a:schemeClr val="accent1">
                    <a:lumMod val="50000"/>
                  </a:schemeClr>
                </a:solidFill>
              </a:rPr>
              <a:t>endüstriyel kümelerde </a:t>
            </a:r>
            <a:r>
              <a:rPr lang="tr-TR" sz="2800" dirty="0" smtClean="0">
                <a:solidFill>
                  <a:schemeClr val="accent1">
                    <a:lumMod val="50000"/>
                  </a:schemeClr>
                </a:solidFill>
              </a:rPr>
              <a:t>yaşanır</a:t>
            </a:r>
            <a:r>
              <a:rPr lang="en-US" sz="2800" dirty="0" smtClean="0">
                <a:solidFill>
                  <a:schemeClr val="accent1">
                    <a:lumMod val="50000"/>
                  </a:schemeClr>
                </a:solidFill>
              </a:rPr>
              <a:t>.</a:t>
            </a:r>
          </a:p>
          <a:p>
            <a:pPr marL="342900" lvl="0" indent="-342900">
              <a:spcBef>
                <a:spcPct val="20000"/>
              </a:spcBef>
              <a:buFont typeface="Wingdings" pitchFamily="2" charset="2"/>
              <a:buChar char="§"/>
            </a:pPr>
            <a:r>
              <a:rPr lang="tr-TR" sz="2800" b="1" dirty="0" smtClean="0">
                <a:solidFill>
                  <a:schemeClr val="accent1">
                    <a:lumMod val="50000"/>
                  </a:schemeClr>
                </a:solidFill>
              </a:rPr>
              <a:t>Küresel entegrasyon</a:t>
            </a:r>
            <a:r>
              <a:rPr lang="en-US" sz="2800" dirty="0" smtClean="0">
                <a:solidFill>
                  <a:schemeClr val="accent1">
                    <a:lumMod val="50000"/>
                  </a:schemeClr>
                </a:solidFill>
              </a:rPr>
              <a:t>. </a:t>
            </a:r>
            <a:r>
              <a:rPr lang="tr-TR" sz="2800" dirty="0" smtClean="0">
                <a:solidFill>
                  <a:schemeClr val="accent1">
                    <a:lumMod val="50000"/>
                  </a:schemeClr>
                </a:solidFill>
              </a:rPr>
              <a:t>Bilginin dağılması, uluslararası ticaret ve küresel değer zincirlerine katılımla ortaya çıkar</a:t>
            </a:r>
            <a:r>
              <a:rPr lang="en-US" sz="2800" dirty="0" smtClean="0">
                <a:solidFill>
                  <a:schemeClr val="accent1">
                    <a:lumMod val="50000"/>
                  </a:schemeClr>
                </a:solidFill>
              </a:rPr>
              <a:t>. </a:t>
            </a:r>
          </a:p>
          <a:p>
            <a:pPr marL="342900" lvl="0" indent="-342900">
              <a:spcBef>
                <a:spcPct val="20000"/>
              </a:spcBef>
              <a:buFont typeface="Wingdings" pitchFamily="2" charset="2"/>
              <a:buChar char="§"/>
            </a:pPr>
            <a:r>
              <a:rPr lang="tr-TR" sz="2800" b="1" dirty="0" smtClean="0">
                <a:solidFill>
                  <a:schemeClr val="accent1">
                    <a:lumMod val="50000"/>
                  </a:schemeClr>
                </a:solidFill>
              </a:rPr>
              <a:t>Çevresel etkiler</a:t>
            </a:r>
            <a:r>
              <a:rPr lang="en-US" sz="2800" dirty="0" smtClean="0">
                <a:solidFill>
                  <a:schemeClr val="accent1">
                    <a:lumMod val="50000"/>
                  </a:schemeClr>
                </a:solidFill>
              </a:rPr>
              <a:t>. </a:t>
            </a:r>
            <a:r>
              <a:rPr lang="tr-TR" sz="2800" dirty="0" smtClean="0">
                <a:solidFill>
                  <a:schemeClr val="accent1">
                    <a:lumMod val="50000"/>
                  </a:schemeClr>
                </a:solidFill>
              </a:rPr>
              <a:t>Bazı iş türleri doğal kaynaklara daha fazla yük getirir.</a:t>
            </a:r>
            <a:endParaRPr kumimoji="0" lang="en-US" sz="2800" b="0" i="1" u="none" strike="noStrike" kern="1200" cap="none" spc="0" normalizeH="0" baseline="0" noProof="0" dirty="0" smtClean="0">
              <a:ln>
                <a:noFill/>
              </a:ln>
              <a:solidFill>
                <a:schemeClr val="accent1">
                  <a:lumMod val="50000"/>
                </a:schemeClr>
              </a:solidFill>
              <a:effectLst/>
              <a:uLnTx/>
              <a:uFillTx/>
              <a:latin typeface="+mn-lt"/>
              <a:ea typeface="+mn-ea"/>
              <a:cs typeface="+mn-cs"/>
            </a:endParaRPr>
          </a:p>
        </p:txBody>
      </p:sp>
      <p:sp>
        <p:nvSpPr>
          <p:cNvPr id="10"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11"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15"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chemeClr val="bg1"/>
              </a:solidFill>
              <a:effectLst/>
              <a:uLnTx/>
              <a:uFillTx/>
              <a:latin typeface="+mn-lt"/>
              <a:ea typeface="+mn-ea"/>
              <a:cs typeface="+mn-cs"/>
            </a:endParaRPr>
          </a:p>
        </p:txBody>
      </p:sp>
      <p:sp>
        <p:nvSpPr>
          <p:cNvPr id="16"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7"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İstihdam ve verimlilik</a:t>
            </a:r>
            <a:endParaRPr lang="en-US" b="1" i="1" dirty="0">
              <a:solidFill>
                <a:schemeClr val="bg1"/>
              </a:solidFill>
            </a:endParaRPr>
          </a:p>
        </p:txBody>
      </p:sp>
    </p:spTree>
    <p:extLst>
      <p:ext uri="{BB962C8B-B14F-4D97-AF65-F5344CB8AC3E}">
        <p14:creationId xmlns:p14="http://schemas.microsoft.com/office/powerpoint/2010/main" val="3510131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6019800"/>
            <a:ext cx="6324600" cy="307777"/>
          </a:xfrm>
          <a:prstGeom prst="rect">
            <a:avLst/>
          </a:prstGeom>
          <a:noFill/>
        </p:spPr>
        <p:txBody>
          <a:bodyPr wrap="square" rtlCol="0">
            <a:spAutoFit/>
          </a:bodyPr>
          <a:lstStyle/>
          <a:p>
            <a:r>
              <a:rPr lang="tr-TR" sz="1400" dirty="0" smtClean="0">
                <a:solidFill>
                  <a:schemeClr val="accent1">
                    <a:lumMod val="75000"/>
                  </a:schemeClr>
                </a:solidFill>
              </a:rPr>
              <a:t>Kaynak</a:t>
            </a:r>
            <a:r>
              <a:rPr lang="en-US" sz="1400" dirty="0" smtClean="0">
                <a:solidFill>
                  <a:schemeClr val="accent1">
                    <a:lumMod val="75000"/>
                  </a:schemeClr>
                </a:solidFill>
              </a:rPr>
              <a:t>: </a:t>
            </a:r>
            <a:r>
              <a:rPr lang="tr-TR" sz="1400" dirty="0" smtClean="0">
                <a:solidFill>
                  <a:schemeClr val="accent1">
                    <a:lumMod val="75000"/>
                  </a:schemeClr>
                </a:solidFill>
              </a:rPr>
              <a:t>DKR 2013 için </a:t>
            </a:r>
            <a:r>
              <a:rPr lang="en-US" sz="1400" dirty="0" err="1" smtClean="0">
                <a:solidFill>
                  <a:schemeClr val="accent1">
                    <a:lumMod val="75000"/>
                  </a:schemeClr>
                </a:solidFill>
              </a:rPr>
              <a:t>Wietzke</a:t>
            </a:r>
            <a:r>
              <a:rPr lang="en-US" sz="1400" dirty="0" smtClean="0">
                <a:solidFill>
                  <a:schemeClr val="accent1">
                    <a:lumMod val="75000"/>
                  </a:schemeClr>
                </a:solidFill>
              </a:rPr>
              <a:t> </a:t>
            </a:r>
            <a:r>
              <a:rPr lang="tr-TR" sz="1400" dirty="0" smtClean="0">
                <a:solidFill>
                  <a:schemeClr val="accent1">
                    <a:lumMod val="75000"/>
                  </a:schemeClr>
                </a:solidFill>
              </a:rPr>
              <a:t>ve </a:t>
            </a:r>
            <a:r>
              <a:rPr lang="en-US" sz="1400" dirty="0" smtClean="0">
                <a:solidFill>
                  <a:schemeClr val="accent1">
                    <a:lumMod val="75000"/>
                  </a:schemeClr>
                </a:solidFill>
              </a:rPr>
              <a:t>McLeod 2012</a:t>
            </a:r>
            <a:endParaRPr lang="en-US" sz="1400" dirty="0">
              <a:solidFill>
                <a:schemeClr val="accent1">
                  <a:lumMod val="75000"/>
                </a:schemeClr>
              </a:solidFill>
            </a:endParaRPr>
          </a:p>
        </p:txBody>
      </p:sp>
      <p:sp>
        <p:nvSpPr>
          <p:cNvPr id="18" name="Content Placeholder 2"/>
          <p:cNvSpPr txBox="1">
            <a:spLocks/>
          </p:cNvSpPr>
          <p:nvPr/>
        </p:nvSpPr>
        <p:spPr>
          <a:xfrm>
            <a:off x="457200" y="609600"/>
            <a:ext cx="8153400" cy="762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tr-TR" sz="3200" b="0" u="none" strike="noStrike" kern="1200" cap="none" spc="0" normalizeH="0" baseline="0" noProof="0" dirty="0" smtClean="0">
                <a:ln>
                  <a:noFill/>
                </a:ln>
                <a:solidFill>
                  <a:schemeClr val="tx2"/>
                </a:solidFill>
                <a:effectLst/>
                <a:uLnTx/>
                <a:uFillTx/>
                <a:latin typeface="+mn-lt"/>
                <a:ea typeface="+mn-ea"/>
                <a:cs typeface="+mn-cs"/>
              </a:rPr>
              <a:t>İş toplumsal</a:t>
            </a:r>
            <a:r>
              <a:rPr kumimoji="0" lang="tr-TR" sz="3200" b="0" u="none" strike="noStrike" kern="1200" cap="none" spc="0" normalizeH="0" noProof="0" dirty="0" smtClean="0">
                <a:ln>
                  <a:noFill/>
                </a:ln>
                <a:solidFill>
                  <a:schemeClr val="tx2"/>
                </a:solidFill>
                <a:effectLst/>
                <a:uLnTx/>
                <a:uFillTx/>
                <a:latin typeface="+mn-lt"/>
                <a:ea typeface="+mn-ea"/>
                <a:cs typeface="+mn-cs"/>
              </a:rPr>
              <a:t> </a:t>
            </a:r>
            <a:r>
              <a:rPr kumimoji="0" lang="tr-TR" sz="3200" b="0" u="none" strike="noStrike" kern="1200" cap="none" spc="0" normalizeH="0" baseline="0" noProof="0" dirty="0" smtClean="0">
                <a:ln>
                  <a:noFill/>
                </a:ln>
                <a:solidFill>
                  <a:schemeClr val="tx2"/>
                </a:solidFill>
                <a:effectLst/>
                <a:uLnTx/>
                <a:uFillTx/>
                <a:latin typeface="+mn-lt"/>
                <a:ea typeface="+mn-ea"/>
                <a:cs typeface="+mn-cs"/>
              </a:rPr>
              <a:t>katılımla ilişkilidir</a:t>
            </a:r>
            <a:endParaRPr kumimoji="0" lang="en-US" sz="3200" b="0" i="1" u="none" strike="noStrike" kern="1200" cap="none" spc="0" normalizeH="0" baseline="0" noProof="0" dirty="0" smtClean="0">
              <a:ln>
                <a:noFill/>
              </a:ln>
              <a:solidFill>
                <a:schemeClr val="tx2"/>
              </a:solidFill>
              <a:effectLst/>
              <a:uLnTx/>
              <a:uFillTx/>
              <a:latin typeface="+mn-lt"/>
              <a:ea typeface="+mn-ea"/>
              <a:cs typeface="+mn-cs"/>
            </a:endParaRPr>
          </a:p>
        </p:txBody>
      </p:sp>
      <p:pic>
        <p:nvPicPr>
          <p:cNvPr id="15" name="Picture 1"/>
          <p:cNvPicPr>
            <a:picLocks noChangeAspect="1" noChangeArrowheads="1"/>
          </p:cNvPicPr>
          <p:nvPr/>
        </p:nvPicPr>
        <p:blipFill>
          <a:blip r:embed="rId3" cstate="print"/>
          <a:srcRect/>
          <a:stretch>
            <a:fillRect/>
          </a:stretch>
        </p:blipFill>
        <p:spPr bwMode="auto">
          <a:xfrm>
            <a:off x="4456988" y="0"/>
            <a:ext cx="4687012" cy="381000"/>
          </a:xfrm>
          <a:prstGeom prst="rect">
            <a:avLst/>
          </a:prstGeom>
          <a:noFill/>
          <a:ln w="9525">
            <a:noFill/>
            <a:miter lim="800000"/>
            <a:headEnd/>
            <a:tailEnd/>
          </a:ln>
          <a:effectLst/>
        </p:spPr>
      </p:pic>
      <p:sp>
        <p:nvSpPr>
          <p:cNvPr id="16"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1"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chemeClr val="bg1"/>
              </a:solidFill>
              <a:effectLst/>
              <a:uLnTx/>
              <a:uFillTx/>
              <a:latin typeface="+mn-lt"/>
              <a:ea typeface="+mn-ea"/>
              <a:cs typeface="+mn-cs"/>
            </a:endParaRPr>
          </a:p>
        </p:txBody>
      </p:sp>
      <p:sp>
        <p:nvSpPr>
          <p:cNvPr id="22"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4"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İstihdam ve toplumsal dayanışma</a:t>
            </a:r>
            <a:endParaRPr lang="en-US" b="1" i="1" dirty="0">
              <a:solidFill>
                <a:schemeClr val="bg1"/>
              </a:solidFill>
            </a:endParaRPr>
          </a:p>
        </p:txBody>
      </p:sp>
      <p:sp>
        <p:nvSpPr>
          <p:cNvPr id="17" name="TextBox 16"/>
          <p:cNvSpPr txBox="1"/>
          <p:nvPr/>
        </p:nvSpPr>
        <p:spPr>
          <a:xfrm>
            <a:off x="0" y="1524000"/>
            <a:ext cx="4648200" cy="369332"/>
          </a:xfrm>
          <a:prstGeom prst="rect">
            <a:avLst/>
          </a:prstGeom>
          <a:noFill/>
        </p:spPr>
        <p:txBody>
          <a:bodyPr wrap="square" rtlCol="0">
            <a:spAutoFit/>
          </a:bodyPr>
          <a:lstStyle/>
          <a:p>
            <a:pPr algn="ctr"/>
            <a:r>
              <a:rPr lang="tr-TR" dirty="0" smtClean="0"/>
              <a:t>Aktif üyelik ve istihdam yokluğu</a:t>
            </a:r>
            <a:endParaRPr lang="en-US" dirty="0"/>
          </a:p>
        </p:txBody>
      </p:sp>
      <p:sp>
        <p:nvSpPr>
          <p:cNvPr id="19" name="TextBox 18"/>
          <p:cNvSpPr txBox="1"/>
          <p:nvPr/>
        </p:nvSpPr>
        <p:spPr>
          <a:xfrm>
            <a:off x="4800600" y="1524000"/>
            <a:ext cx="4114800" cy="369332"/>
          </a:xfrm>
          <a:prstGeom prst="rect">
            <a:avLst/>
          </a:prstGeom>
          <a:noFill/>
        </p:spPr>
        <p:txBody>
          <a:bodyPr wrap="square" rtlCol="0">
            <a:spAutoFit/>
          </a:bodyPr>
          <a:lstStyle/>
          <a:p>
            <a:pPr algn="ctr"/>
            <a:r>
              <a:rPr lang="tr-TR" dirty="0" smtClean="0"/>
              <a:t>Aktif üyelik ve motive edici işler</a:t>
            </a:r>
            <a:endParaRPr lang="en-US" dirty="0"/>
          </a:p>
        </p:txBody>
      </p:sp>
      <p:pic>
        <p:nvPicPr>
          <p:cNvPr id="5123" name="Picture 3"/>
          <p:cNvPicPr>
            <a:picLocks noChangeAspect="1" noChangeArrowheads="1"/>
          </p:cNvPicPr>
          <p:nvPr/>
        </p:nvPicPr>
        <p:blipFill>
          <a:blip r:embed="rId4" cstate="print"/>
          <a:srcRect/>
          <a:stretch>
            <a:fillRect/>
          </a:stretch>
        </p:blipFill>
        <p:spPr bwMode="auto">
          <a:xfrm>
            <a:off x="0" y="2057400"/>
            <a:ext cx="4495800" cy="373380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4495799" y="2057400"/>
            <a:ext cx="4648201" cy="3733800"/>
          </a:xfrm>
          <a:prstGeom prst="rect">
            <a:avLst/>
          </a:prstGeom>
          <a:noFill/>
          <a:ln w="9525">
            <a:noFill/>
            <a:miter lim="800000"/>
            <a:headEnd/>
            <a:tailEnd/>
          </a:ln>
        </p:spPr>
      </p:pic>
      <p:sp>
        <p:nvSpPr>
          <p:cNvPr id="2" name="Metin kutusu 1"/>
          <p:cNvSpPr txBox="1"/>
          <p:nvPr/>
        </p:nvSpPr>
        <p:spPr>
          <a:xfrm>
            <a:off x="2438400" y="2667000"/>
            <a:ext cx="2362200" cy="1754326"/>
          </a:xfrm>
          <a:prstGeom prst="rect">
            <a:avLst/>
          </a:prstGeom>
          <a:noFill/>
        </p:spPr>
        <p:txBody>
          <a:bodyPr wrap="square" rtlCol="0">
            <a:spAutoFit/>
          </a:bodyPr>
          <a:lstStyle/>
          <a:p>
            <a:r>
              <a:rPr lang="tr-TR" dirty="0"/>
              <a:t>m</a:t>
            </a:r>
            <a:r>
              <a:rPr lang="tr-TR" dirty="0" smtClean="0"/>
              <a:t>arjinal olasılık</a:t>
            </a:r>
          </a:p>
          <a:p>
            <a:endParaRPr lang="tr-TR" dirty="0" smtClean="0"/>
          </a:p>
          <a:p>
            <a:r>
              <a:rPr lang="tr-TR" dirty="0" smtClean="0"/>
              <a:t>yüksek gelir</a:t>
            </a:r>
          </a:p>
          <a:p>
            <a:r>
              <a:rPr lang="tr-TR" dirty="0"/>
              <a:t>ü</a:t>
            </a:r>
            <a:r>
              <a:rPr lang="tr-TR" dirty="0" smtClean="0"/>
              <a:t>st orta gelir</a:t>
            </a:r>
          </a:p>
          <a:p>
            <a:r>
              <a:rPr lang="tr-TR" dirty="0"/>
              <a:t>a</a:t>
            </a:r>
            <a:r>
              <a:rPr lang="tr-TR" dirty="0" smtClean="0"/>
              <a:t>lt orta gelir</a:t>
            </a:r>
          </a:p>
          <a:p>
            <a:r>
              <a:rPr lang="tr-TR" dirty="0"/>
              <a:t>d</a:t>
            </a:r>
            <a:r>
              <a:rPr lang="tr-TR" dirty="0" smtClean="0"/>
              <a:t>üşük gelir</a:t>
            </a:r>
            <a:endParaRPr lang="tr-TR" dirty="0"/>
          </a:p>
        </p:txBody>
      </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43001"/>
            <a:ext cx="9144000" cy="538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E6DC6-3290-47D5-AC23-9E87652BBC36}" type="slidenum">
              <a:rPr lang="en-US" smtClean="0"/>
              <a:pPr/>
              <a:t>16</a:t>
            </a:fld>
            <a:endParaRPr lang="en-US" dirty="0"/>
          </a:p>
        </p:txBody>
      </p:sp>
      <p:sp>
        <p:nvSpPr>
          <p:cNvPr id="7" name="Content Placeholder 2"/>
          <p:cNvSpPr>
            <a:spLocks noGrp="1"/>
          </p:cNvSpPr>
          <p:nvPr>
            <p:ph idx="1"/>
          </p:nvPr>
        </p:nvSpPr>
        <p:spPr>
          <a:xfrm>
            <a:off x="381000" y="609600"/>
            <a:ext cx="8458200" cy="914400"/>
          </a:xfrm>
        </p:spPr>
        <p:txBody>
          <a:bodyPr>
            <a:normAutofit/>
          </a:bodyPr>
          <a:lstStyle/>
          <a:p>
            <a:pPr marL="0" indent="0" algn="ctr">
              <a:lnSpc>
                <a:spcPct val="80000"/>
              </a:lnSpc>
              <a:buNone/>
            </a:pPr>
            <a:r>
              <a:rPr lang="en-US" sz="2800" b="1" dirty="0" smtClean="0">
                <a:solidFill>
                  <a:schemeClr val="accent5">
                    <a:lumMod val="50000"/>
                  </a:schemeClr>
                </a:solidFill>
              </a:rPr>
              <a:t>G</a:t>
            </a:r>
            <a:r>
              <a:rPr lang="tr-TR" sz="2800" b="1" dirty="0" smtClean="0">
                <a:solidFill>
                  <a:schemeClr val="accent5">
                    <a:lumMod val="50000"/>
                  </a:schemeClr>
                </a:solidFill>
              </a:rPr>
              <a:t>ürcistan</a:t>
            </a:r>
            <a:r>
              <a:rPr lang="en-US" sz="2800" b="1" dirty="0" smtClean="0">
                <a:solidFill>
                  <a:schemeClr val="accent5">
                    <a:lumMod val="50000"/>
                  </a:schemeClr>
                </a:solidFill>
              </a:rPr>
              <a:t>: </a:t>
            </a:r>
            <a:r>
              <a:rPr lang="tr-TR" sz="2800" b="1" dirty="0">
                <a:solidFill>
                  <a:schemeClr val="accent5">
                    <a:lumMod val="50000"/>
                  </a:schemeClr>
                </a:solidFill>
              </a:rPr>
              <a:t>İşgücü </a:t>
            </a:r>
            <a:r>
              <a:rPr lang="tr-TR" sz="2800" b="1" dirty="0" smtClean="0">
                <a:solidFill>
                  <a:schemeClr val="accent5">
                    <a:lumMod val="50000"/>
                  </a:schemeClr>
                </a:solidFill>
              </a:rPr>
              <a:t>Piyasası</a:t>
            </a:r>
            <a:r>
              <a:rPr lang="en-US" sz="2800" b="1" dirty="0" err="1" smtClean="0">
                <a:solidFill>
                  <a:schemeClr val="accent5">
                    <a:lumMod val="50000"/>
                  </a:schemeClr>
                </a:solidFill>
              </a:rPr>
              <a:t>ndaki</a:t>
            </a:r>
            <a:r>
              <a:rPr lang="en-US" sz="2800" b="1" dirty="0" smtClean="0">
                <a:solidFill>
                  <a:schemeClr val="accent5">
                    <a:lumMod val="50000"/>
                  </a:schemeClr>
                </a:solidFill>
              </a:rPr>
              <a:t> E</a:t>
            </a:r>
            <a:r>
              <a:rPr lang="tr-TR" sz="2800" b="1" dirty="0">
                <a:solidFill>
                  <a:schemeClr val="accent5">
                    <a:lumMod val="50000"/>
                  </a:schemeClr>
                </a:solidFill>
              </a:rPr>
              <a:t>ş</a:t>
            </a:r>
            <a:r>
              <a:rPr lang="en-US" sz="2800" b="1" dirty="0" err="1" smtClean="0">
                <a:solidFill>
                  <a:schemeClr val="accent5">
                    <a:lumMod val="50000"/>
                  </a:schemeClr>
                </a:solidFill>
              </a:rPr>
              <a:t>itsizlikler</a:t>
            </a:r>
            <a:r>
              <a:rPr lang="tr-TR" sz="2800" b="1" dirty="0" smtClean="0">
                <a:solidFill>
                  <a:schemeClr val="accent5">
                    <a:lumMod val="50000"/>
                  </a:schemeClr>
                </a:solidFill>
              </a:rPr>
              <a:t> Daha </a:t>
            </a:r>
            <a:r>
              <a:rPr lang="tr-TR" sz="2800" b="1" dirty="0">
                <a:solidFill>
                  <a:schemeClr val="accent5">
                    <a:lumMod val="50000"/>
                  </a:schemeClr>
                </a:solidFill>
              </a:rPr>
              <a:t>Belirgindir</a:t>
            </a:r>
            <a:endParaRPr lang="en-US" sz="2800" b="1" dirty="0">
              <a:solidFill>
                <a:schemeClr val="accent5">
                  <a:lumMod val="50000"/>
                </a:schemeClr>
              </a:solidFill>
            </a:endParaRPr>
          </a:p>
        </p:txBody>
      </p:sp>
      <p:sp>
        <p:nvSpPr>
          <p:cNvPr id="10"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11" name="Picture 1"/>
          <p:cNvPicPr>
            <a:picLocks noChangeAspect="1" noChangeArrowheads="1"/>
          </p:cNvPicPr>
          <p:nvPr/>
        </p:nvPicPr>
        <p:blipFill>
          <a:blip r:embed="rId2" cstate="print"/>
          <a:srcRect/>
          <a:stretch>
            <a:fillRect/>
          </a:stretch>
        </p:blipFill>
        <p:spPr bwMode="auto">
          <a:xfrm>
            <a:off x="4495800" y="0"/>
            <a:ext cx="4648200" cy="381000"/>
          </a:xfrm>
          <a:prstGeom prst="rect">
            <a:avLst/>
          </a:prstGeom>
          <a:noFill/>
          <a:ln w="9525">
            <a:noFill/>
            <a:miter lim="800000"/>
            <a:headEnd/>
            <a:tailEnd/>
          </a:ln>
          <a:effectLst/>
        </p:spPr>
      </p:pic>
      <p:sp>
        <p:nvSpPr>
          <p:cNvPr id="15"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chemeClr val="bg1"/>
              </a:solidFill>
              <a:effectLst/>
              <a:uLnTx/>
              <a:uFillTx/>
              <a:latin typeface="+mn-lt"/>
              <a:ea typeface="+mn-ea"/>
              <a:cs typeface="+mn-cs"/>
            </a:endParaRPr>
          </a:p>
        </p:txBody>
      </p:sp>
      <p:sp>
        <p:nvSpPr>
          <p:cNvPr id="16"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7" name="Footer Placeholder 4"/>
          <p:cNvSpPr>
            <a:spLocks noGrp="1"/>
          </p:cNvSpPr>
          <p:nvPr>
            <p:ph type="ftr" sz="quarter" idx="11"/>
          </p:nvPr>
        </p:nvSpPr>
        <p:spPr>
          <a:xfrm>
            <a:off x="6324600" y="6492240"/>
            <a:ext cx="2819400" cy="365760"/>
          </a:xfrm>
          <a:solidFill>
            <a:srgbClr val="12313A"/>
          </a:solidFill>
        </p:spPr>
        <p:txBody>
          <a:bodyPr/>
          <a:lstStyle/>
          <a:p>
            <a:pPr algn="r"/>
            <a:r>
              <a:rPr lang="en-US" b="1" i="1" dirty="0" smtClean="0">
                <a:solidFill>
                  <a:schemeClr val="bg1"/>
                </a:solidFill>
              </a:rPr>
              <a:t>Jobs and social cohesion</a:t>
            </a:r>
            <a:endParaRPr lang="en-US" b="1" i="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82" y="1371600"/>
            <a:ext cx="8387035" cy="488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2418143">
            <a:off x="6238396" y="4324976"/>
            <a:ext cx="285934"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txBox="1">
            <a:spLocks/>
          </p:cNvSpPr>
          <p:nvPr/>
        </p:nvSpPr>
        <p:spPr>
          <a:xfrm>
            <a:off x="6324600" y="6492875"/>
            <a:ext cx="2835442" cy="356302"/>
          </a:xfrm>
          <a:prstGeom prst="rect">
            <a:avLst/>
          </a:prstGeom>
          <a:solidFill>
            <a:srgbClr val="12313A"/>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b="1" i="1" smtClean="0">
                <a:solidFill>
                  <a:schemeClr val="bg1"/>
                </a:solidFill>
              </a:rPr>
              <a:t>İstihdam ve toplumsal dayanışma</a:t>
            </a:r>
            <a:endParaRPr lang="en-US" b="1" i="1" dirty="0">
              <a:solidFill>
                <a:schemeClr val="bg1"/>
              </a:solidFill>
            </a:endParaRPr>
          </a:p>
        </p:txBody>
      </p:sp>
      <p:sp>
        <p:nvSpPr>
          <p:cNvPr id="4" name="Rectangle 3"/>
          <p:cNvSpPr/>
          <p:nvPr/>
        </p:nvSpPr>
        <p:spPr>
          <a:xfrm>
            <a:off x="636587" y="1371600"/>
            <a:ext cx="5078413"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76400" y="1505634"/>
            <a:ext cx="5257800" cy="646331"/>
          </a:xfrm>
          <a:prstGeom prst="rect">
            <a:avLst/>
          </a:prstGeom>
        </p:spPr>
        <p:txBody>
          <a:bodyPr wrap="square">
            <a:spAutoFit/>
          </a:bodyPr>
          <a:lstStyle/>
          <a:p>
            <a:r>
              <a:rPr lang="tr-TR" b="1" i="1" dirty="0"/>
              <a:t>İş fırsatlarındaki eşitsizlikler, ülkeler arasında farklılık gösterir</a:t>
            </a:r>
            <a:endParaRPr lang="en-US" b="1" i="1" dirty="0"/>
          </a:p>
        </p:txBody>
      </p:sp>
      <p:sp>
        <p:nvSpPr>
          <p:cNvPr id="5" name="Rectangle 4"/>
          <p:cNvSpPr/>
          <p:nvPr/>
        </p:nvSpPr>
        <p:spPr>
          <a:xfrm>
            <a:off x="3569449" y="3244334"/>
            <a:ext cx="2005101" cy="369332"/>
          </a:xfrm>
          <a:prstGeom prst="rect">
            <a:avLst/>
          </a:prstGeom>
        </p:spPr>
        <p:txBody>
          <a:bodyPr wrap="none">
            <a:spAutoFit/>
          </a:bodyPr>
          <a:lstStyle/>
          <a:p>
            <a:r>
              <a:rPr lang="tr-TR" dirty="0"/>
              <a:t>koşullar, yaş, eğitim</a:t>
            </a:r>
            <a:endParaRPr lang="en-US" dirty="0"/>
          </a:p>
        </p:txBody>
      </p:sp>
      <p:sp>
        <p:nvSpPr>
          <p:cNvPr id="8" name="Rectangle 7"/>
          <p:cNvSpPr/>
          <p:nvPr/>
        </p:nvSpPr>
        <p:spPr>
          <a:xfrm>
            <a:off x="3569449" y="5715000"/>
            <a:ext cx="926352" cy="30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b="1" dirty="0">
                <a:solidFill>
                  <a:schemeClr val="tx1"/>
                </a:solidFill>
              </a:rPr>
              <a:t>koşullar</a:t>
            </a:r>
            <a:endParaRPr lang="en-US" sz="1400" b="1" dirty="0">
              <a:solidFill>
                <a:schemeClr val="tx1"/>
              </a:solidFill>
            </a:endParaRPr>
          </a:p>
        </p:txBody>
      </p:sp>
      <p:sp>
        <p:nvSpPr>
          <p:cNvPr id="18" name="Rectangle 17"/>
          <p:cNvSpPr/>
          <p:nvPr/>
        </p:nvSpPr>
        <p:spPr>
          <a:xfrm>
            <a:off x="5715001" y="5753100"/>
            <a:ext cx="959354" cy="266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b="1" dirty="0">
                <a:solidFill>
                  <a:schemeClr val="tx1"/>
                </a:solidFill>
              </a:rPr>
              <a:t>eğitim</a:t>
            </a:r>
            <a:endParaRPr lang="en-US" sz="1400" b="1" dirty="0">
              <a:solidFill>
                <a:schemeClr val="tx1"/>
              </a:solidFill>
            </a:endParaRPr>
          </a:p>
        </p:txBody>
      </p:sp>
      <p:sp>
        <p:nvSpPr>
          <p:cNvPr id="19" name="Rectangle 18"/>
          <p:cNvSpPr/>
          <p:nvPr/>
        </p:nvSpPr>
        <p:spPr>
          <a:xfrm>
            <a:off x="4946942" y="5753100"/>
            <a:ext cx="463175" cy="190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schemeClr val="tx1"/>
                </a:solidFill>
              </a:rPr>
              <a:t>yaş</a:t>
            </a:r>
            <a:endParaRPr lang="en-US" sz="1400" b="1" dirty="0">
              <a:solidFill>
                <a:schemeClr val="tx1"/>
              </a:solidFill>
            </a:endParaRPr>
          </a:p>
        </p:txBody>
      </p:sp>
    </p:spTree>
    <p:extLst>
      <p:ext uri="{BB962C8B-B14F-4D97-AF65-F5344CB8AC3E}">
        <p14:creationId xmlns:p14="http://schemas.microsoft.com/office/powerpoint/2010/main" val="3394273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E6DC6-3290-47D5-AC23-9E87652BBC36}" type="slidenum">
              <a:rPr lang="en-US" smtClean="0"/>
              <a:pPr/>
              <a:t>17</a:t>
            </a:fld>
            <a:endParaRPr lang="en-US" dirty="0"/>
          </a:p>
        </p:txBody>
      </p:sp>
      <p:sp>
        <p:nvSpPr>
          <p:cNvPr id="7" name="Content Placeholder 2"/>
          <p:cNvSpPr>
            <a:spLocks noGrp="1"/>
          </p:cNvSpPr>
          <p:nvPr>
            <p:ph idx="1"/>
          </p:nvPr>
        </p:nvSpPr>
        <p:spPr>
          <a:xfrm>
            <a:off x="762000" y="609600"/>
            <a:ext cx="8077200" cy="914400"/>
          </a:xfrm>
        </p:spPr>
        <p:txBody>
          <a:bodyPr>
            <a:normAutofit/>
          </a:bodyPr>
          <a:lstStyle/>
          <a:p>
            <a:pPr marL="0" indent="0" algn="ctr">
              <a:lnSpc>
                <a:spcPct val="80000"/>
              </a:lnSpc>
              <a:buNone/>
            </a:pPr>
            <a:r>
              <a:rPr lang="tr-TR" sz="3600" b="1" dirty="0" smtClean="0">
                <a:solidFill>
                  <a:schemeClr val="accent5">
                    <a:lumMod val="50000"/>
                  </a:schemeClr>
                </a:solidFill>
              </a:rPr>
              <a:t>Bazı işler toplumsal uyumu artırır</a:t>
            </a:r>
            <a:endParaRPr lang="en-US" sz="3600" b="1" dirty="0" smtClean="0">
              <a:solidFill>
                <a:schemeClr val="accent5">
                  <a:lumMod val="50000"/>
                </a:schemeClr>
              </a:solidFill>
            </a:endParaRPr>
          </a:p>
        </p:txBody>
      </p:sp>
      <p:sp>
        <p:nvSpPr>
          <p:cNvPr id="8" name="Content Placeholder 2"/>
          <p:cNvSpPr txBox="1">
            <a:spLocks/>
          </p:cNvSpPr>
          <p:nvPr/>
        </p:nvSpPr>
        <p:spPr>
          <a:xfrm>
            <a:off x="457200" y="1524000"/>
            <a:ext cx="8458200" cy="4114800"/>
          </a:xfrm>
          <a:prstGeom prst="rect">
            <a:avLst/>
          </a:prstGeom>
        </p:spPr>
        <p:txBody>
          <a:bodyPr vert="horz" lIns="91440" tIns="45720" rIns="91440" bIns="45720" rtlCol="0">
            <a:noAutofit/>
          </a:bodyPr>
          <a:lstStyle/>
          <a:p>
            <a:pPr marL="342900" lvl="0" indent="-342900">
              <a:spcBef>
                <a:spcPct val="20000"/>
              </a:spcBef>
              <a:buFont typeface="Wingdings" pitchFamily="2" charset="2"/>
              <a:buChar char="§"/>
            </a:pPr>
            <a:r>
              <a:rPr lang="tr-TR" sz="2800" b="1" dirty="0" smtClean="0">
                <a:solidFill>
                  <a:schemeClr val="accent5">
                    <a:lumMod val="50000"/>
                  </a:schemeClr>
                </a:solidFill>
              </a:rPr>
              <a:t>Toplumsal kimlik</a:t>
            </a:r>
            <a:r>
              <a:rPr lang="en-US" sz="2800" dirty="0" smtClean="0">
                <a:solidFill>
                  <a:schemeClr val="accent5">
                    <a:lumMod val="50000"/>
                  </a:schemeClr>
                </a:solidFill>
              </a:rPr>
              <a:t>. </a:t>
            </a:r>
            <a:r>
              <a:rPr lang="tr-TR" sz="2800" dirty="0" smtClean="0">
                <a:solidFill>
                  <a:schemeClr val="accent1">
                    <a:lumMod val="50000"/>
                  </a:schemeClr>
                </a:solidFill>
              </a:rPr>
              <a:t>İşler, değer ve davranışlara tesir ederek başkalarının refahını etkileyebilir</a:t>
            </a:r>
            <a:r>
              <a:rPr lang="en-US" sz="2800" dirty="0" smtClean="0">
                <a:solidFill>
                  <a:schemeClr val="accent1">
                    <a:lumMod val="50000"/>
                  </a:schemeClr>
                </a:solidFill>
              </a:rPr>
              <a:t>. </a:t>
            </a:r>
          </a:p>
          <a:p>
            <a:pPr marL="342900" lvl="0" indent="-342900">
              <a:spcBef>
                <a:spcPct val="20000"/>
              </a:spcBef>
              <a:buFont typeface="Wingdings" pitchFamily="2" charset="2"/>
              <a:buChar char="§"/>
            </a:pPr>
            <a:r>
              <a:rPr lang="tr-TR" sz="2800" b="1" dirty="0" smtClean="0">
                <a:solidFill>
                  <a:schemeClr val="accent1">
                    <a:lumMod val="50000"/>
                  </a:schemeClr>
                </a:solidFill>
              </a:rPr>
              <a:t>İletişim ağı</a:t>
            </a:r>
            <a:r>
              <a:rPr lang="en-US" sz="2800" dirty="0" smtClean="0">
                <a:solidFill>
                  <a:schemeClr val="accent1">
                    <a:lumMod val="50000"/>
                  </a:schemeClr>
                </a:solidFill>
              </a:rPr>
              <a:t>. </a:t>
            </a:r>
            <a:r>
              <a:rPr lang="tr-TR" sz="2800" dirty="0" smtClean="0">
                <a:solidFill>
                  <a:schemeClr val="accent1">
                    <a:lumMod val="50000"/>
                  </a:schemeClr>
                </a:solidFill>
              </a:rPr>
              <a:t>İşler insanları birbirine bağlar. Farklı toplumsal ve etnik kökenlerden gelen insanlar arasında doğrudan bilgilendirmeyi artırarak hoşgörüye katkıda bulunabilir</a:t>
            </a:r>
            <a:r>
              <a:rPr lang="en-US" sz="2800" dirty="0" smtClean="0">
                <a:solidFill>
                  <a:schemeClr val="accent1">
                    <a:lumMod val="50000"/>
                  </a:schemeClr>
                </a:solidFill>
              </a:rPr>
              <a:t>.</a:t>
            </a:r>
          </a:p>
          <a:p>
            <a:pPr marL="342900" lvl="0" indent="-342900">
              <a:spcBef>
                <a:spcPct val="20000"/>
              </a:spcBef>
              <a:buFont typeface="Wingdings" pitchFamily="2" charset="2"/>
              <a:buChar char="§"/>
            </a:pPr>
            <a:r>
              <a:rPr lang="tr-TR" sz="2800" b="1" dirty="0" smtClean="0">
                <a:solidFill>
                  <a:schemeClr val="accent1">
                    <a:lumMod val="50000"/>
                  </a:schemeClr>
                </a:solidFill>
              </a:rPr>
              <a:t>Hakkaniyet</a:t>
            </a:r>
            <a:r>
              <a:rPr lang="en-US" sz="2800" dirty="0" smtClean="0">
                <a:solidFill>
                  <a:schemeClr val="accent1">
                    <a:lumMod val="50000"/>
                  </a:schemeClr>
                </a:solidFill>
              </a:rPr>
              <a:t>. </a:t>
            </a:r>
            <a:r>
              <a:rPr lang="tr-TR" sz="2800" dirty="0" smtClean="0">
                <a:solidFill>
                  <a:schemeClr val="accent1">
                    <a:lumMod val="50000"/>
                  </a:schemeClr>
                </a:solidFill>
              </a:rPr>
              <a:t>Kişinin kendi işinin ötesinde istihdam olanaklarına ulaşımda algılanan hakkaniyet eksikliği</a:t>
            </a:r>
            <a:r>
              <a:rPr lang="en-US" sz="2800" dirty="0" smtClean="0">
                <a:solidFill>
                  <a:schemeClr val="accent1">
                    <a:lumMod val="50000"/>
                  </a:schemeClr>
                </a:solidFill>
              </a:rPr>
              <a:t> </a:t>
            </a:r>
            <a:r>
              <a:rPr lang="tr-TR" sz="2800" dirty="0" smtClean="0">
                <a:solidFill>
                  <a:schemeClr val="accent1">
                    <a:lumMod val="50000"/>
                  </a:schemeClr>
                </a:solidFill>
              </a:rPr>
              <a:t>toplumu riske atar ve gerilim yaratır</a:t>
            </a:r>
            <a:r>
              <a:rPr lang="en-US" sz="2800" dirty="0" smtClean="0">
                <a:solidFill>
                  <a:schemeClr val="accent1">
                    <a:lumMod val="50000"/>
                  </a:schemeClr>
                </a:solidFill>
              </a:rPr>
              <a:t>.</a:t>
            </a:r>
            <a:endParaRPr kumimoji="0" lang="en-US" sz="2800" b="0" i="1" u="none" strike="noStrike" kern="1200" cap="none" spc="0" normalizeH="0" baseline="0" noProof="0" dirty="0" smtClean="0">
              <a:ln>
                <a:noFill/>
              </a:ln>
              <a:solidFill>
                <a:schemeClr val="accent1">
                  <a:lumMod val="50000"/>
                </a:schemeClr>
              </a:solidFill>
              <a:effectLst/>
              <a:uLnTx/>
              <a:uFillTx/>
              <a:latin typeface="+mn-lt"/>
              <a:ea typeface="+mn-ea"/>
              <a:cs typeface="+mn-cs"/>
            </a:endParaRPr>
          </a:p>
        </p:txBody>
      </p:sp>
      <p:sp>
        <p:nvSpPr>
          <p:cNvPr id="10"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11" name="Picture 1"/>
          <p:cNvPicPr>
            <a:picLocks noChangeAspect="1" noChangeArrowheads="1"/>
          </p:cNvPicPr>
          <p:nvPr/>
        </p:nvPicPr>
        <p:blipFill>
          <a:blip r:embed="rId2" cstate="print"/>
          <a:srcRect/>
          <a:stretch>
            <a:fillRect/>
          </a:stretch>
        </p:blipFill>
        <p:spPr bwMode="auto">
          <a:xfrm>
            <a:off x="4495800" y="0"/>
            <a:ext cx="4648200" cy="381000"/>
          </a:xfrm>
          <a:prstGeom prst="rect">
            <a:avLst/>
          </a:prstGeom>
          <a:noFill/>
          <a:ln w="9525">
            <a:noFill/>
            <a:miter lim="800000"/>
            <a:headEnd/>
            <a:tailEnd/>
          </a:ln>
          <a:effectLst/>
        </p:spPr>
      </p:pic>
      <p:sp>
        <p:nvSpPr>
          <p:cNvPr id="15"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chemeClr val="bg1"/>
              </a:solidFill>
              <a:effectLst/>
              <a:uLnTx/>
              <a:uFillTx/>
              <a:latin typeface="+mn-lt"/>
              <a:ea typeface="+mn-ea"/>
              <a:cs typeface="+mn-cs"/>
            </a:endParaRPr>
          </a:p>
        </p:txBody>
      </p:sp>
      <p:sp>
        <p:nvSpPr>
          <p:cNvPr id="16"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7"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İstihdam ve toplumsal dayanışma</a:t>
            </a:r>
            <a:endParaRPr lang="en-US" b="1" i="1" dirty="0">
              <a:solidFill>
                <a:schemeClr val="bg1"/>
              </a:solidFill>
            </a:endParaRPr>
          </a:p>
        </p:txBody>
      </p:sp>
    </p:spTree>
    <p:extLst>
      <p:ext uri="{BB962C8B-B14F-4D97-AF65-F5344CB8AC3E}">
        <p14:creationId xmlns:p14="http://schemas.microsoft.com/office/powerpoint/2010/main" val="2105729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2"/>
          </p:nvPr>
        </p:nvSpPr>
        <p:spPr>
          <a:xfrm>
            <a:off x="2895600" y="6492875"/>
            <a:ext cx="3429000" cy="365125"/>
          </a:xfrm>
          <a:solidFill>
            <a:srgbClr val="12313A"/>
          </a:solidFill>
        </p:spPr>
        <p:txBody>
          <a:bodyPr/>
          <a:lstStyle/>
          <a:p>
            <a:pPr algn="ctr"/>
            <a:fld id="{0D1E6DC6-3290-47D5-AC23-9E87652BBC36}" type="slidenum">
              <a:rPr lang="en-US" smtClean="0">
                <a:solidFill>
                  <a:schemeClr val="bg1"/>
                </a:solidFill>
              </a:rPr>
              <a:pPr algn="ctr"/>
              <a:t>18</a:t>
            </a:fld>
            <a:endParaRPr lang="en-US" dirty="0">
              <a:solidFill>
                <a:schemeClr val="bg1"/>
              </a:solidFill>
            </a:endParaRPr>
          </a:p>
        </p:txBody>
      </p:sp>
      <p:sp>
        <p:nvSpPr>
          <p:cNvPr id="28" name="Footer Placeholder 4"/>
          <p:cNvSpPr>
            <a:spLocks noGrp="1"/>
          </p:cNvSpPr>
          <p:nvPr>
            <p:ph type="ftr" sz="quarter" idx="11"/>
          </p:nvPr>
        </p:nvSpPr>
        <p:spPr>
          <a:xfrm>
            <a:off x="6324600" y="6553200"/>
            <a:ext cx="2819400" cy="304800"/>
          </a:xfrm>
          <a:solidFill>
            <a:srgbClr val="12313A"/>
          </a:solidFill>
        </p:spPr>
        <p:txBody>
          <a:bodyPr/>
          <a:lstStyle/>
          <a:p>
            <a:pPr algn="r"/>
            <a:r>
              <a:rPr lang="tr-TR" b="1" i="1" dirty="0" smtClean="0">
                <a:solidFill>
                  <a:schemeClr val="bg1"/>
                </a:solidFill>
              </a:rPr>
              <a:t>Bölüm </a:t>
            </a:r>
            <a:r>
              <a:rPr lang="en-US" b="1" i="1" dirty="0" smtClean="0">
                <a:solidFill>
                  <a:schemeClr val="bg1"/>
                </a:solidFill>
              </a:rPr>
              <a:t>II</a:t>
            </a:r>
            <a:endParaRPr lang="en-US" b="1" i="1" dirty="0">
              <a:solidFill>
                <a:schemeClr val="bg1"/>
              </a:solidFill>
            </a:endParaRPr>
          </a:p>
        </p:txBody>
      </p:sp>
      <p:sp>
        <p:nvSpPr>
          <p:cNvPr id="39"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40"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b="1" i="1" dirty="0" smtClean="0">
                <a:solidFill>
                  <a:schemeClr val="bg1"/>
                </a:solidFill>
              </a:rPr>
              <a:t>Dünya Kalkınma Raporu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Bankası</a:t>
            </a:r>
            <a:endParaRPr kumimoji="0" lang="en-US" sz="800" b="1" i="1"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pic>
        <p:nvPicPr>
          <p:cNvPr id="10" name="Picture 3"/>
          <p:cNvPicPr>
            <a:picLocks noChangeAspect="1" noChangeArrowheads="1"/>
          </p:cNvPicPr>
          <p:nvPr/>
        </p:nvPicPr>
        <p:blipFill>
          <a:blip r:embed="rId4" cstate="print">
            <a:lum bright="-2000"/>
          </a:blip>
          <a:srcRect/>
          <a:stretch>
            <a:fillRect/>
          </a:stretch>
        </p:blipFill>
        <p:spPr bwMode="auto">
          <a:xfrm>
            <a:off x="0" y="381000"/>
            <a:ext cx="9144000" cy="6172200"/>
          </a:xfrm>
          <a:prstGeom prst="rect">
            <a:avLst/>
          </a:prstGeom>
          <a:solidFill>
            <a:schemeClr val="bg1"/>
          </a:solidFill>
          <a:ln w="9525">
            <a:noFill/>
            <a:miter lim="800000"/>
            <a:headEnd/>
            <a:tailEnd/>
          </a:ln>
          <a:effectLst>
            <a:outerShdw blurRad="50800" dist="50800" dir="5400000" sx="1000" sy="1000" algn="ctr" rotWithShape="0">
              <a:srgbClr val="000000"/>
            </a:outerShdw>
          </a:effectLst>
        </p:spPr>
      </p:pic>
      <p:sp>
        <p:nvSpPr>
          <p:cNvPr id="12" name="TextBox 11"/>
          <p:cNvSpPr txBox="1"/>
          <p:nvPr/>
        </p:nvSpPr>
        <p:spPr>
          <a:xfrm>
            <a:off x="990600" y="2286000"/>
            <a:ext cx="7239000" cy="1446550"/>
          </a:xfrm>
          <a:prstGeom prst="rect">
            <a:avLst/>
          </a:prstGeom>
          <a:noFill/>
        </p:spPr>
        <p:txBody>
          <a:bodyPr wrap="square" rtlCol="0">
            <a:spAutoFit/>
          </a:bodyPr>
          <a:lstStyle/>
          <a:p>
            <a:pPr marL="857250" indent="-857250" algn="ctr">
              <a:buAutoNum type="romanUcPeriod" startAt="2"/>
            </a:pPr>
            <a:r>
              <a:rPr lang="tr-TR" sz="4400" b="1" dirty="0" smtClean="0">
                <a:solidFill>
                  <a:schemeClr val="bg1"/>
                </a:solidFill>
                <a:latin typeface="Footlight MT Light" pitchFamily="18" charset="0"/>
              </a:rPr>
              <a:t> Kalkınmaya yönelik iyi işler nelerdir?</a:t>
            </a:r>
            <a:endParaRPr lang="en-US" sz="4400" b="1" dirty="0">
              <a:solidFill>
                <a:schemeClr val="bg1"/>
              </a:solidFill>
              <a:latin typeface="Footlight MT Light"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p:cNvPicPr>
            <a:picLocks noChangeAspect="1" noChangeArrowheads="1"/>
          </p:cNvPicPr>
          <p:nvPr/>
        </p:nvPicPr>
        <p:blipFill>
          <a:blip r:embed="rId3" cstate="print"/>
          <a:srcRect/>
          <a:stretch>
            <a:fillRect/>
          </a:stretch>
        </p:blipFill>
        <p:spPr bwMode="auto">
          <a:xfrm>
            <a:off x="4456988" y="0"/>
            <a:ext cx="4687012" cy="381000"/>
          </a:xfrm>
          <a:prstGeom prst="rect">
            <a:avLst/>
          </a:prstGeom>
          <a:noFill/>
          <a:ln w="9525">
            <a:noFill/>
            <a:miter lim="800000"/>
            <a:headEnd/>
            <a:tailEnd/>
          </a:ln>
          <a:effectLst/>
        </p:spPr>
      </p:pic>
      <p:sp>
        <p:nvSpPr>
          <p:cNvPr id="16"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1"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chemeClr val="bg1"/>
              </a:solidFill>
              <a:effectLst/>
              <a:uLnTx/>
              <a:uFillTx/>
              <a:latin typeface="+mn-lt"/>
              <a:ea typeface="+mn-ea"/>
              <a:cs typeface="+mn-cs"/>
            </a:endParaRPr>
          </a:p>
        </p:txBody>
      </p:sp>
      <p:sp>
        <p:nvSpPr>
          <p:cNvPr id="22"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4"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İstihdamın değerlendirilmesi</a:t>
            </a:r>
            <a:endParaRPr lang="en-US" b="1" i="1" dirty="0">
              <a:solidFill>
                <a:schemeClr val="bg1"/>
              </a:solidFill>
            </a:endParaRPr>
          </a:p>
        </p:txBody>
      </p:sp>
      <p:sp>
        <p:nvSpPr>
          <p:cNvPr id="17" name="TextBox 16"/>
          <p:cNvSpPr txBox="1"/>
          <p:nvPr/>
        </p:nvSpPr>
        <p:spPr>
          <a:xfrm>
            <a:off x="0" y="457200"/>
            <a:ext cx="9144000" cy="523220"/>
          </a:xfrm>
          <a:prstGeom prst="rect">
            <a:avLst/>
          </a:prstGeom>
          <a:noFill/>
        </p:spPr>
        <p:txBody>
          <a:bodyPr wrap="square" rtlCol="0">
            <a:spAutoFit/>
          </a:bodyPr>
          <a:lstStyle/>
          <a:p>
            <a:pPr algn="ctr"/>
            <a:r>
              <a:rPr lang="tr-TR" sz="2800" dirty="0" smtClean="0">
                <a:solidFill>
                  <a:schemeClr val="tx2"/>
                </a:solidFill>
              </a:rPr>
              <a:t>İşin bireysel ve toplumsal değerlendirmesi çoğunlukla farklıdır</a:t>
            </a:r>
            <a:endParaRPr lang="en-US" sz="2800" dirty="0" smtClean="0">
              <a:solidFill>
                <a:schemeClr val="tx2"/>
              </a:solidFill>
            </a:endParaRPr>
          </a:p>
        </p:txBody>
      </p:sp>
      <p:pic>
        <p:nvPicPr>
          <p:cNvPr id="6146" name="Picture 2"/>
          <p:cNvPicPr>
            <a:picLocks noChangeAspect="1" noChangeArrowheads="1"/>
          </p:cNvPicPr>
          <p:nvPr/>
        </p:nvPicPr>
        <p:blipFill>
          <a:blip r:embed="rId4" cstate="print"/>
          <a:srcRect/>
          <a:stretch>
            <a:fillRect/>
          </a:stretch>
        </p:blipFill>
        <p:spPr bwMode="auto">
          <a:xfrm>
            <a:off x="1219200" y="1260231"/>
            <a:ext cx="6781800" cy="5216768"/>
          </a:xfrm>
          <a:prstGeom prst="rect">
            <a:avLst/>
          </a:prstGeom>
          <a:noFill/>
          <a:ln w="9525">
            <a:noFill/>
            <a:miter lim="800000"/>
            <a:headEnd/>
            <a:tailEnd/>
          </a:ln>
        </p:spPr>
      </p:pic>
      <p:sp>
        <p:nvSpPr>
          <p:cNvPr id="2" name="Metin kutusu 1"/>
          <p:cNvSpPr txBox="1"/>
          <p:nvPr/>
        </p:nvSpPr>
        <p:spPr>
          <a:xfrm>
            <a:off x="2324100" y="1676400"/>
            <a:ext cx="1485900" cy="381000"/>
          </a:xfrm>
          <a:prstGeom prst="rect">
            <a:avLst/>
          </a:prstGeom>
          <a:noFill/>
        </p:spPr>
        <p:txBody>
          <a:bodyPr wrap="square" rtlCol="0">
            <a:spAutoFit/>
          </a:bodyPr>
          <a:lstStyle/>
          <a:p>
            <a:r>
              <a:rPr lang="tr-TR" dirty="0" smtClean="0"/>
              <a:t>a. Çin</a:t>
            </a:r>
            <a:endParaRPr lang="tr-TR" dirty="0"/>
          </a:p>
        </p:txBody>
      </p:sp>
      <p:sp>
        <p:nvSpPr>
          <p:cNvPr id="3" name="Metin kutusu 2"/>
          <p:cNvSpPr txBox="1"/>
          <p:nvPr/>
        </p:nvSpPr>
        <p:spPr>
          <a:xfrm>
            <a:off x="5791200" y="1866900"/>
            <a:ext cx="1295400" cy="646331"/>
          </a:xfrm>
          <a:prstGeom prst="rect">
            <a:avLst/>
          </a:prstGeom>
          <a:noFill/>
        </p:spPr>
        <p:txBody>
          <a:bodyPr wrap="square" rtlCol="0">
            <a:spAutoFit/>
          </a:bodyPr>
          <a:lstStyle/>
          <a:p>
            <a:r>
              <a:rPr lang="tr-TR" dirty="0" smtClean="0"/>
              <a:t>b. Mısır, Arap Cum.</a:t>
            </a:r>
            <a:endParaRPr lang="tr-TR" dirty="0"/>
          </a:p>
        </p:txBody>
      </p:sp>
      <p:sp>
        <p:nvSpPr>
          <p:cNvPr id="4" name="Metin kutusu 3"/>
          <p:cNvSpPr txBox="1"/>
          <p:nvPr/>
        </p:nvSpPr>
        <p:spPr>
          <a:xfrm>
            <a:off x="2324100" y="4038600"/>
            <a:ext cx="1790700" cy="369332"/>
          </a:xfrm>
          <a:prstGeom prst="rect">
            <a:avLst/>
          </a:prstGeom>
          <a:noFill/>
        </p:spPr>
        <p:txBody>
          <a:bodyPr wrap="square" rtlCol="0">
            <a:spAutoFit/>
          </a:bodyPr>
          <a:lstStyle/>
          <a:p>
            <a:r>
              <a:rPr lang="tr-TR" dirty="0" smtClean="0"/>
              <a:t>Kolombiya</a:t>
            </a:r>
            <a:endParaRPr lang="tr-TR" dirty="0"/>
          </a:p>
        </p:txBody>
      </p:sp>
      <p:sp>
        <p:nvSpPr>
          <p:cNvPr id="5" name="Metin kutusu 4"/>
          <p:cNvSpPr txBox="1"/>
          <p:nvPr/>
        </p:nvSpPr>
        <p:spPr>
          <a:xfrm>
            <a:off x="5791200" y="4038600"/>
            <a:ext cx="1752600" cy="369332"/>
          </a:xfrm>
          <a:prstGeom prst="rect">
            <a:avLst/>
          </a:prstGeom>
          <a:noFill/>
        </p:spPr>
        <p:txBody>
          <a:bodyPr wrap="square" rtlCol="0">
            <a:spAutoFit/>
          </a:bodyPr>
          <a:lstStyle/>
          <a:p>
            <a:r>
              <a:rPr lang="tr-TR" dirty="0" smtClean="0"/>
              <a:t>Sierra Leone</a:t>
            </a:r>
            <a:endParaRPr lang="tr-TR" dirty="0"/>
          </a:p>
        </p:txBody>
      </p:sp>
      <p:sp>
        <p:nvSpPr>
          <p:cNvPr id="7" name="Metin kutusu 6"/>
          <p:cNvSpPr txBox="1"/>
          <p:nvPr/>
        </p:nvSpPr>
        <p:spPr>
          <a:xfrm>
            <a:off x="2088677" y="6015378"/>
            <a:ext cx="5486399" cy="369332"/>
          </a:xfrm>
          <a:prstGeom prst="rect">
            <a:avLst/>
          </a:prstGeom>
          <a:noFill/>
        </p:spPr>
        <p:txBody>
          <a:bodyPr wrap="square" rtlCol="0">
            <a:spAutoFit/>
          </a:bodyPr>
          <a:lstStyle/>
          <a:p>
            <a:r>
              <a:rPr lang="tr-TR" dirty="0"/>
              <a:t>k</a:t>
            </a:r>
            <a:r>
              <a:rPr lang="tr-TR" dirty="0" smtClean="0"/>
              <a:t>amu çalışanı doktor çiftçi dükkan sahibi öğretmen</a:t>
            </a:r>
            <a:endParaRPr lang="tr-TR"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925" y="980419"/>
            <a:ext cx="7296150" cy="549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1" y="381000"/>
            <a:ext cx="9144000" cy="1600199"/>
          </a:xfrm>
          <a:prstGeom prst="rect">
            <a:avLst/>
          </a:prstGeom>
          <a:noFill/>
          <a:ln w="9525">
            <a:noFill/>
            <a:miter lim="800000"/>
            <a:headEnd/>
            <a:tailEnd/>
          </a:ln>
          <a:effectLst/>
        </p:spPr>
      </p:pic>
      <p:sp>
        <p:nvSpPr>
          <p:cNvPr id="27" name="Slide Number Placeholder 3"/>
          <p:cNvSpPr>
            <a:spLocks noGrp="1"/>
          </p:cNvSpPr>
          <p:nvPr>
            <p:ph type="sldNum" sz="quarter" idx="12"/>
          </p:nvPr>
        </p:nvSpPr>
        <p:spPr>
          <a:xfrm>
            <a:off x="2895600" y="6492875"/>
            <a:ext cx="3429000" cy="365125"/>
          </a:xfrm>
          <a:solidFill>
            <a:srgbClr val="12313A"/>
          </a:solidFill>
        </p:spPr>
        <p:txBody>
          <a:bodyPr/>
          <a:lstStyle/>
          <a:p>
            <a:pPr algn="ctr"/>
            <a:fld id="{0D1E6DC6-3290-47D5-AC23-9E87652BBC36}" type="slidenum">
              <a:rPr lang="en-US" smtClean="0">
                <a:solidFill>
                  <a:schemeClr val="bg1"/>
                </a:solidFill>
              </a:rPr>
              <a:pPr algn="ctr"/>
              <a:t>2</a:t>
            </a:fld>
            <a:endParaRPr lang="en-US" dirty="0">
              <a:solidFill>
                <a:schemeClr val="bg1"/>
              </a:solidFill>
            </a:endParaRPr>
          </a:p>
        </p:txBody>
      </p:sp>
      <p:sp>
        <p:nvSpPr>
          <p:cNvPr id="28"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Ana mesajlar</a:t>
            </a:r>
            <a:endParaRPr lang="en-US" b="1" i="1" dirty="0">
              <a:solidFill>
                <a:schemeClr val="bg1"/>
              </a:solidFill>
            </a:endParaRPr>
          </a:p>
        </p:txBody>
      </p:sp>
      <p:sp>
        <p:nvSpPr>
          <p:cNvPr id="39"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9" name="Content Placeholder 2"/>
          <p:cNvSpPr txBox="1">
            <a:spLocks/>
          </p:cNvSpPr>
          <p:nvPr/>
        </p:nvSpPr>
        <p:spPr>
          <a:xfrm>
            <a:off x="838200" y="457200"/>
            <a:ext cx="7696200" cy="472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40"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Kalkınma Raporu</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 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Bankası</a:t>
            </a:r>
            <a:endParaRPr kumimoji="0" lang="en-US" sz="800" b="1" i="1" u="none" strike="noStrike" kern="1200" cap="none" spc="0" normalizeH="0" baseline="0" noProof="0" dirty="0" smtClean="0">
              <a:ln>
                <a:noFill/>
              </a:ln>
              <a:solidFill>
                <a:schemeClr val="bg1"/>
              </a:solidFill>
              <a:effectLst/>
              <a:uLnTx/>
              <a:uFillTx/>
              <a:latin typeface="+mn-lt"/>
              <a:ea typeface="+mn-ea"/>
              <a:cs typeface="+mn-cs"/>
            </a:endParaRPr>
          </a:p>
        </p:txBody>
      </p:sp>
      <p:sp>
        <p:nvSpPr>
          <p:cNvPr id="10" name="Content Placeholder 2"/>
          <p:cNvSpPr txBox="1">
            <a:spLocks/>
          </p:cNvSpPr>
          <p:nvPr/>
        </p:nvSpPr>
        <p:spPr>
          <a:xfrm>
            <a:off x="762000" y="5486400"/>
            <a:ext cx="7772400" cy="91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lvl="0" indent="-342900">
              <a:spcBef>
                <a:spcPct val="20000"/>
              </a:spcBef>
              <a:buFont typeface="Wingdings" pitchFamily="2" charset="2"/>
              <a:buChar char="Ø"/>
              <a:defRPr/>
            </a:pPr>
            <a:endParaRPr lang="en-US" sz="1000" dirty="0" smtClean="0">
              <a:solidFill>
                <a:schemeClr val="tx2"/>
              </a:solidFill>
            </a:endParaRPr>
          </a:p>
        </p:txBody>
      </p:sp>
      <p:pic>
        <p:nvPicPr>
          <p:cNvPr id="15" name="Picture 1"/>
          <p:cNvPicPr>
            <a:picLocks noChangeAspect="1" noChangeArrowheads="1"/>
          </p:cNvPicPr>
          <p:nvPr/>
        </p:nvPicPr>
        <p:blipFill>
          <a:blip r:embed="rId4" cstate="print"/>
          <a:srcRect/>
          <a:stretch>
            <a:fillRect/>
          </a:stretch>
        </p:blipFill>
        <p:spPr bwMode="auto">
          <a:xfrm>
            <a:off x="4495800" y="0"/>
            <a:ext cx="4648200" cy="3810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cstate="print"/>
          <a:srcRect/>
          <a:stretch>
            <a:fillRect/>
          </a:stretch>
        </p:blipFill>
        <p:spPr bwMode="auto">
          <a:xfrm>
            <a:off x="0" y="3657600"/>
            <a:ext cx="9144000" cy="1281584"/>
          </a:xfrm>
          <a:prstGeom prst="rect">
            <a:avLst/>
          </a:prstGeom>
          <a:noFill/>
          <a:ln w="9525">
            <a:noFill/>
            <a:miter lim="800000"/>
            <a:headEnd/>
            <a:tailEnd/>
          </a:ln>
        </p:spPr>
      </p:pic>
      <p:pic>
        <p:nvPicPr>
          <p:cNvPr id="1033" name="Picture 9"/>
          <p:cNvPicPr>
            <a:picLocks noChangeAspect="1" noChangeArrowheads="1"/>
          </p:cNvPicPr>
          <p:nvPr/>
        </p:nvPicPr>
        <p:blipFill>
          <a:blip r:embed="rId6" cstate="print"/>
          <a:srcRect/>
          <a:stretch>
            <a:fillRect/>
          </a:stretch>
        </p:blipFill>
        <p:spPr bwMode="auto">
          <a:xfrm>
            <a:off x="0" y="4876800"/>
            <a:ext cx="9144000" cy="1621871"/>
          </a:xfrm>
          <a:prstGeom prst="rect">
            <a:avLst/>
          </a:prstGeom>
          <a:noFill/>
          <a:ln w="9525">
            <a:noFill/>
            <a:miter lim="800000"/>
            <a:headEnd/>
            <a:tailEnd/>
          </a:ln>
        </p:spPr>
      </p:pic>
      <p:pic>
        <p:nvPicPr>
          <p:cNvPr id="1035" name="Picture 11"/>
          <p:cNvPicPr>
            <a:picLocks noChangeAspect="1" noChangeArrowheads="1"/>
          </p:cNvPicPr>
          <p:nvPr/>
        </p:nvPicPr>
        <p:blipFill>
          <a:blip r:embed="rId7" cstate="print"/>
          <a:srcRect/>
          <a:stretch>
            <a:fillRect/>
          </a:stretch>
        </p:blipFill>
        <p:spPr bwMode="auto">
          <a:xfrm>
            <a:off x="1" y="1905000"/>
            <a:ext cx="9144000" cy="1752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2"/>
          </p:nvPr>
        </p:nvSpPr>
        <p:spPr>
          <a:xfrm>
            <a:off x="2895600" y="6492875"/>
            <a:ext cx="3429000" cy="365125"/>
          </a:xfrm>
          <a:solidFill>
            <a:srgbClr val="12313A"/>
          </a:solidFill>
        </p:spPr>
        <p:txBody>
          <a:bodyPr/>
          <a:lstStyle/>
          <a:p>
            <a:pPr algn="ctr"/>
            <a:fld id="{0D1E6DC6-3290-47D5-AC23-9E87652BBC36}" type="slidenum">
              <a:rPr lang="en-US" smtClean="0">
                <a:solidFill>
                  <a:schemeClr val="bg1"/>
                </a:solidFill>
              </a:rPr>
              <a:pPr algn="ctr"/>
              <a:t>20</a:t>
            </a:fld>
            <a:endParaRPr lang="en-US" dirty="0">
              <a:solidFill>
                <a:schemeClr val="bg1"/>
              </a:solidFill>
            </a:endParaRPr>
          </a:p>
        </p:txBody>
      </p:sp>
      <p:sp>
        <p:nvSpPr>
          <p:cNvPr id="28"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İstihdamın değerlendirilmesi</a:t>
            </a:r>
            <a:endParaRPr lang="en-US" b="1" i="1" dirty="0">
              <a:solidFill>
                <a:schemeClr val="bg1"/>
              </a:solidFill>
            </a:endParaRPr>
          </a:p>
        </p:txBody>
      </p:sp>
      <p:sp>
        <p:nvSpPr>
          <p:cNvPr id="39"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40"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Kalkınma Raporu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Bankası</a:t>
            </a:r>
            <a:endParaRPr kumimoji="0" lang="en-US" sz="800" b="1" i="1"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pic>
        <p:nvPicPr>
          <p:cNvPr id="31746" name="Picture 2"/>
          <p:cNvPicPr>
            <a:picLocks noChangeAspect="1" noChangeArrowheads="1"/>
          </p:cNvPicPr>
          <p:nvPr/>
        </p:nvPicPr>
        <p:blipFill>
          <a:blip r:embed="rId4" cstate="print"/>
          <a:srcRect/>
          <a:stretch>
            <a:fillRect/>
          </a:stretch>
        </p:blipFill>
        <p:spPr bwMode="auto">
          <a:xfrm>
            <a:off x="0" y="1219200"/>
            <a:ext cx="9144000" cy="5257800"/>
          </a:xfrm>
          <a:prstGeom prst="rect">
            <a:avLst/>
          </a:prstGeom>
          <a:noFill/>
          <a:ln w="9525">
            <a:noFill/>
            <a:miter lim="800000"/>
            <a:headEnd/>
            <a:tailEnd/>
          </a:ln>
        </p:spPr>
      </p:pic>
      <p:sp>
        <p:nvSpPr>
          <p:cNvPr id="8" name="TextBox 7"/>
          <p:cNvSpPr txBox="1"/>
          <p:nvPr/>
        </p:nvSpPr>
        <p:spPr>
          <a:xfrm>
            <a:off x="381000" y="533400"/>
            <a:ext cx="8458200" cy="584775"/>
          </a:xfrm>
          <a:prstGeom prst="rect">
            <a:avLst/>
          </a:prstGeom>
          <a:noFill/>
        </p:spPr>
        <p:txBody>
          <a:bodyPr wrap="square" rtlCol="0">
            <a:spAutoFit/>
          </a:bodyPr>
          <a:lstStyle/>
          <a:p>
            <a:pPr algn="ctr"/>
            <a:r>
              <a:rPr lang="tr-TR" sz="3200" dirty="0" smtClean="0">
                <a:solidFill>
                  <a:schemeClr val="tx2"/>
                </a:solidFill>
              </a:rPr>
              <a:t>Bazı işler kalkınmaya daha faydalıdır</a:t>
            </a:r>
            <a:endParaRPr lang="en-US" sz="3200" dirty="0">
              <a:solidFill>
                <a:schemeClr val="tx2"/>
              </a:solidFill>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44000" cy="550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Content Placeholder 2"/>
          <p:cNvSpPr>
            <a:spLocks noGrp="1"/>
          </p:cNvSpPr>
          <p:nvPr>
            <p:ph idx="1"/>
          </p:nvPr>
        </p:nvSpPr>
        <p:spPr>
          <a:xfrm>
            <a:off x="685800" y="533400"/>
            <a:ext cx="9144000" cy="685800"/>
          </a:xfrm>
        </p:spPr>
        <p:txBody>
          <a:bodyPr>
            <a:noAutofit/>
          </a:bodyPr>
          <a:lstStyle/>
          <a:p>
            <a:pPr algn="ctr">
              <a:buNone/>
            </a:pPr>
            <a:r>
              <a:rPr lang="tr-TR" dirty="0" smtClean="0">
                <a:solidFill>
                  <a:schemeClr val="tx2"/>
                </a:solidFill>
              </a:rPr>
              <a:t>İşlerin önündeki güçlüklerin tipolojisi </a:t>
            </a:r>
            <a:r>
              <a:rPr lang="en-US" dirty="0" smtClean="0">
                <a:solidFill>
                  <a:schemeClr val="tx2"/>
                </a:solidFill>
              </a:rPr>
              <a:t> </a:t>
            </a:r>
          </a:p>
        </p:txBody>
      </p:sp>
      <p:sp>
        <p:nvSpPr>
          <p:cNvPr id="12"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Farklı istihdam ajandaları</a:t>
            </a:r>
            <a:endParaRPr lang="en-US" b="1" i="1" dirty="0">
              <a:solidFill>
                <a:schemeClr val="bg1"/>
              </a:solidFill>
            </a:endParaRP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10"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chemeClr val="bg1"/>
              </a:solidFill>
              <a:effectLst/>
              <a:uLnTx/>
              <a:uFillTx/>
              <a:latin typeface="+mn-lt"/>
              <a:ea typeface="+mn-ea"/>
              <a:cs typeface="+mn-cs"/>
            </a:endParaRPr>
          </a:p>
        </p:txBody>
      </p:sp>
      <p:pic>
        <p:nvPicPr>
          <p:cNvPr id="7170" name="Picture 2"/>
          <p:cNvPicPr>
            <a:picLocks noChangeAspect="1" noChangeArrowheads="1"/>
          </p:cNvPicPr>
          <p:nvPr/>
        </p:nvPicPr>
        <p:blipFill>
          <a:blip r:embed="rId4" cstate="print"/>
          <a:srcRect/>
          <a:stretch>
            <a:fillRect/>
          </a:stretch>
        </p:blipFill>
        <p:spPr bwMode="auto">
          <a:xfrm>
            <a:off x="0" y="1219200"/>
            <a:ext cx="8991600" cy="5203428"/>
          </a:xfrm>
          <a:prstGeom prst="rect">
            <a:avLst/>
          </a:prstGeom>
          <a:noFill/>
          <a:ln w="9525">
            <a:noFill/>
            <a:miter lim="800000"/>
            <a:headEnd/>
            <a:tailEnd/>
          </a:ln>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9144000" cy="542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533400"/>
            <a:ext cx="9144000" cy="533400"/>
          </a:xfrm>
        </p:spPr>
        <p:txBody>
          <a:bodyPr>
            <a:noAutofit/>
          </a:bodyPr>
          <a:lstStyle/>
          <a:p>
            <a:pPr algn="ctr">
              <a:spcBef>
                <a:spcPts val="0"/>
              </a:spcBef>
              <a:buNone/>
            </a:pPr>
            <a:r>
              <a:rPr lang="tr-TR" dirty="0" smtClean="0">
                <a:solidFill>
                  <a:schemeClr val="tx2"/>
                </a:solidFill>
              </a:rPr>
              <a:t>Çalışanların göçüyle birbirine bağlanan gündemler</a:t>
            </a:r>
            <a:endParaRPr lang="en-US" dirty="0" smtClean="0">
              <a:solidFill>
                <a:schemeClr val="tx2"/>
              </a:solidFill>
            </a:endParaRPr>
          </a:p>
        </p:txBody>
      </p:sp>
      <p:sp>
        <p:nvSpPr>
          <p:cNvPr id="15"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Footer Placeholder 4"/>
          <p:cNvSpPr>
            <a:spLocks noGrp="1"/>
          </p:cNvSpPr>
          <p:nvPr>
            <p:ph type="ftr" sz="quarter" idx="11"/>
          </p:nvPr>
        </p:nvSpPr>
        <p:spPr>
          <a:xfrm>
            <a:off x="6324600" y="6492240"/>
            <a:ext cx="2819400" cy="365760"/>
          </a:xfrm>
          <a:solidFill>
            <a:srgbClr val="12313A"/>
          </a:solidFill>
        </p:spPr>
        <p:txBody>
          <a:bodyPr/>
          <a:lstStyle/>
          <a:p>
            <a:pPr algn="r"/>
            <a:r>
              <a:rPr lang="en-US" b="1" i="1" smtClean="0">
                <a:solidFill>
                  <a:schemeClr val="bg1"/>
                </a:solidFill>
              </a:rPr>
              <a:t>Connected jobs agendas</a:t>
            </a:r>
            <a:endParaRPr lang="en-US" b="1" i="1" dirty="0">
              <a:solidFill>
                <a:schemeClr val="bg1"/>
              </a:solidFill>
            </a:endParaRPr>
          </a:p>
        </p:txBody>
      </p:sp>
      <p:sp>
        <p:nvSpPr>
          <p:cNvPr id="24"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2"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chemeClr val="bg1"/>
                </a:solidFill>
                <a:effectLst/>
                <a:uLnTx/>
                <a:uFillTx/>
                <a:latin typeface="+mn-lt"/>
                <a:ea typeface="+mn-ea"/>
                <a:cs typeface="+mn-cs"/>
              </a:rPr>
              <a:t>World Development Report 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chemeClr val="bg1"/>
                </a:solidFill>
                <a:effectLst/>
                <a:uLnTx/>
                <a:uFillTx/>
                <a:latin typeface="+mn-lt"/>
                <a:ea typeface="+mn-ea"/>
                <a:cs typeface="+mn-cs"/>
              </a:rPr>
              <a:t>The World Bank  </a:t>
            </a:r>
          </a:p>
        </p:txBody>
      </p:sp>
      <p:pic>
        <p:nvPicPr>
          <p:cNvPr id="18"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20" name="TextBox 19"/>
          <p:cNvSpPr txBox="1"/>
          <p:nvPr/>
        </p:nvSpPr>
        <p:spPr>
          <a:xfrm>
            <a:off x="1752600" y="6172200"/>
            <a:ext cx="5867400" cy="307777"/>
          </a:xfrm>
          <a:prstGeom prst="rect">
            <a:avLst/>
          </a:prstGeom>
          <a:noFill/>
        </p:spPr>
        <p:txBody>
          <a:bodyPr wrap="square" rtlCol="0">
            <a:spAutoFit/>
          </a:bodyPr>
          <a:lstStyle/>
          <a:p>
            <a:r>
              <a:rPr lang="en-US" sz="1400" dirty="0" smtClean="0">
                <a:solidFill>
                  <a:schemeClr val="accent1">
                    <a:lumMod val="75000"/>
                  </a:schemeClr>
                </a:solidFill>
              </a:rPr>
              <a:t>Source: WDR 2013 team based on </a:t>
            </a:r>
            <a:r>
              <a:rPr lang="en-US" sz="1400" dirty="0" err="1" smtClean="0">
                <a:solidFill>
                  <a:schemeClr val="accent1">
                    <a:lumMod val="75000"/>
                  </a:schemeClr>
                </a:solidFill>
              </a:rPr>
              <a:t>Özden</a:t>
            </a:r>
            <a:r>
              <a:rPr lang="en-US" sz="1400" dirty="0" smtClean="0">
                <a:solidFill>
                  <a:schemeClr val="accent1">
                    <a:lumMod val="75000"/>
                  </a:schemeClr>
                </a:solidFill>
              </a:rPr>
              <a:t> and others (2011).  </a:t>
            </a:r>
            <a:endParaRPr lang="en-US" sz="1400" dirty="0">
              <a:solidFill>
                <a:schemeClr val="accent1">
                  <a:lumMod val="75000"/>
                </a:schemeClr>
              </a:solidFill>
            </a:endParaRPr>
          </a:p>
        </p:txBody>
      </p:sp>
      <p:pic>
        <p:nvPicPr>
          <p:cNvPr id="11" name="Picture 10"/>
          <p:cNvPicPr/>
          <p:nvPr/>
        </p:nvPicPr>
        <p:blipFill>
          <a:blip r:embed="rId4" cstate="print"/>
          <a:srcRect/>
          <a:stretch>
            <a:fillRect/>
          </a:stretch>
        </p:blipFill>
        <p:spPr bwMode="auto">
          <a:xfrm>
            <a:off x="1752599" y="1143000"/>
            <a:ext cx="5715001" cy="2353426"/>
          </a:xfrm>
          <a:prstGeom prst="rect">
            <a:avLst/>
          </a:prstGeom>
          <a:noFill/>
          <a:ln w="9525">
            <a:noFill/>
            <a:miter lim="800000"/>
            <a:headEnd/>
            <a:tailEnd/>
          </a:ln>
        </p:spPr>
      </p:pic>
      <p:pic>
        <p:nvPicPr>
          <p:cNvPr id="12" name="Picture 11" descr="emigration.jpg"/>
          <p:cNvPicPr/>
          <p:nvPr/>
        </p:nvPicPr>
        <p:blipFill>
          <a:blip r:embed="rId5" cstate="print"/>
          <a:stretch>
            <a:fillRect/>
          </a:stretch>
        </p:blipFill>
        <p:spPr>
          <a:xfrm>
            <a:off x="1828801" y="3505201"/>
            <a:ext cx="5638800" cy="2590800"/>
          </a:xfrm>
          <a:prstGeom prst="rect">
            <a:avLst/>
          </a:prstGeom>
        </p:spPr>
      </p:pic>
    </p:spTree>
    <p:extLst>
      <p:ext uri="{BB962C8B-B14F-4D97-AF65-F5344CB8AC3E}">
        <p14:creationId xmlns:p14="http://schemas.microsoft.com/office/powerpoint/2010/main" val="2909603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04800" y="533400"/>
            <a:ext cx="8610600" cy="533400"/>
          </a:xfrm>
        </p:spPr>
        <p:txBody>
          <a:bodyPr>
            <a:noAutofit/>
          </a:bodyPr>
          <a:lstStyle/>
          <a:p>
            <a:pPr algn="ctr">
              <a:spcBef>
                <a:spcPts val="0"/>
              </a:spcBef>
              <a:buNone/>
            </a:pPr>
            <a:r>
              <a:rPr lang="tr-TR" dirty="0" smtClean="0">
                <a:solidFill>
                  <a:schemeClr val="tx2"/>
                </a:solidFill>
              </a:rPr>
              <a:t>İşlerin göçüyle birbirine bağlanan gündemler</a:t>
            </a:r>
            <a:endParaRPr lang="en-US" dirty="0" smtClean="0">
              <a:solidFill>
                <a:schemeClr val="tx2"/>
              </a:solidFill>
            </a:endParaRPr>
          </a:p>
        </p:txBody>
      </p:sp>
      <p:sp>
        <p:nvSpPr>
          <p:cNvPr id="10" name="Content Placeholder 2"/>
          <p:cNvSpPr txBox="1">
            <a:spLocks/>
          </p:cNvSpPr>
          <p:nvPr/>
        </p:nvSpPr>
        <p:spPr>
          <a:xfrm>
            <a:off x="228600" y="4114800"/>
            <a:ext cx="2133600" cy="1295400"/>
          </a:xfrm>
          <a:prstGeom prst="rect">
            <a:avLst/>
          </a:prstGeom>
        </p:spPr>
        <p:txBody>
          <a:bodyPr vert="horz" lIns="91440" tIns="45720" rIns="91440" bIns="45720" rtlCol="0">
            <a:normAutofit/>
          </a:bodyPr>
          <a:lstStyle/>
          <a:p>
            <a:pPr marR="0" lvl="0" indent="-342900" defTabSz="914400" rtl="0" eaLnBrk="1" fontAlgn="auto" latinLnBrk="0" hangingPunct="1">
              <a:lnSpc>
                <a:spcPct val="110000"/>
              </a:lnSpc>
              <a:spcBef>
                <a:spcPts val="600"/>
              </a:spcBef>
              <a:spcAft>
                <a:spcPts val="0"/>
              </a:spcAft>
              <a:buClrTx/>
              <a:buSzTx/>
              <a:buFont typeface="Wingdings" pitchFamily="2" charset="2"/>
              <a:buChar char="Ø"/>
              <a:tabLst/>
              <a:defRPr/>
            </a:pPr>
            <a:r>
              <a:rPr kumimoji="0" lang="tr-TR" u="none" strike="noStrike" kern="1200" cap="none" spc="0" normalizeH="0" baseline="0" noProof="0" dirty="0" smtClean="0">
                <a:ln>
                  <a:noFill/>
                </a:ln>
                <a:solidFill>
                  <a:schemeClr val="tx2"/>
                </a:solidFill>
                <a:effectLst/>
                <a:uLnTx/>
                <a:uFillTx/>
                <a:latin typeface="+mn-lt"/>
                <a:ea typeface="+mn-ea"/>
                <a:cs typeface="+mn-cs"/>
              </a:rPr>
              <a:t>İmalat işleri göç etti – sıra hizmetlerde</a:t>
            </a:r>
            <a:r>
              <a:rPr kumimoji="0" lang="tr-TR" u="none" strike="noStrike" kern="1200" cap="none" spc="0" normalizeH="0" noProof="0" dirty="0" smtClean="0">
                <a:ln>
                  <a:noFill/>
                </a:ln>
                <a:solidFill>
                  <a:schemeClr val="tx2"/>
                </a:solidFill>
                <a:effectLst/>
                <a:uLnTx/>
                <a:uFillTx/>
                <a:latin typeface="+mn-lt"/>
                <a:ea typeface="+mn-ea"/>
                <a:cs typeface="+mn-cs"/>
              </a:rPr>
              <a:t> mi?</a:t>
            </a:r>
            <a:endParaRPr lang="en-US" dirty="0" smtClean="0">
              <a:solidFill>
                <a:schemeClr val="tx2"/>
              </a:solidFill>
            </a:endParaRPr>
          </a:p>
          <a:p>
            <a:pPr marR="0" lvl="0" indent="-342900" defTabSz="914400" rtl="0" eaLnBrk="1" fontAlgn="auto" latinLnBrk="0" hangingPunct="1">
              <a:lnSpc>
                <a:spcPct val="110000"/>
              </a:lnSpc>
              <a:spcBef>
                <a:spcPts val="600"/>
              </a:spcBef>
              <a:spcAft>
                <a:spcPts val="0"/>
              </a:spcAft>
              <a:buClrTx/>
              <a:buSzTx/>
              <a:tabLst/>
              <a:defRPr/>
            </a:pPr>
            <a:endParaRPr lang="en-US" dirty="0" smtClean="0">
              <a:solidFill>
                <a:schemeClr val="tx2"/>
              </a:solidFill>
            </a:endParaRPr>
          </a:p>
        </p:txBody>
      </p:sp>
      <p:sp>
        <p:nvSpPr>
          <p:cNvPr id="15"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Footer Placeholder 4"/>
          <p:cNvSpPr>
            <a:spLocks noGrp="1"/>
          </p:cNvSpPr>
          <p:nvPr>
            <p:ph type="ftr" sz="quarter" idx="11"/>
          </p:nvPr>
        </p:nvSpPr>
        <p:spPr>
          <a:xfrm>
            <a:off x="6324600" y="6492240"/>
            <a:ext cx="2819400" cy="365760"/>
          </a:xfrm>
          <a:solidFill>
            <a:srgbClr val="12313A"/>
          </a:solidFill>
        </p:spPr>
        <p:txBody>
          <a:bodyPr/>
          <a:lstStyle/>
          <a:p>
            <a:pPr algn="r"/>
            <a:r>
              <a:rPr lang="en-US" b="1" i="1" smtClean="0">
                <a:solidFill>
                  <a:schemeClr val="bg1"/>
                </a:solidFill>
              </a:rPr>
              <a:t>Connected jobs agendas</a:t>
            </a:r>
            <a:endParaRPr lang="en-US" b="1" i="1" dirty="0">
              <a:solidFill>
                <a:schemeClr val="bg1"/>
              </a:solidFill>
            </a:endParaRPr>
          </a:p>
        </p:txBody>
      </p:sp>
      <p:sp>
        <p:nvSpPr>
          <p:cNvPr id="24"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2"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chemeClr val="bg1"/>
                </a:solidFill>
                <a:effectLst/>
                <a:uLnTx/>
                <a:uFillTx/>
                <a:latin typeface="+mn-lt"/>
                <a:ea typeface="+mn-ea"/>
                <a:cs typeface="+mn-cs"/>
              </a:rPr>
              <a:t>World Development Report 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chemeClr val="bg1"/>
                </a:solidFill>
                <a:effectLst/>
                <a:uLnTx/>
                <a:uFillTx/>
                <a:latin typeface="+mn-lt"/>
                <a:ea typeface="+mn-ea"/>
                <a:cs typeface="+mn-cs"/>
              </a:rPr>
              <a:t>The World Bank  </a:t>
            </a:r>
          </a:p>
        </p:txBody>
      </p:sp>
      <p:pic>
        <p:nvPicPr>
          <p:cNvPr id="18"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20" name="TextBox 19"/>
          <p:cNvSpPr txBox="1"/>
          <p:nvPr/>
        </p:nvSpPr>
        <p:spPr>
          <a:xfrm>
            <a:off x="6629400" y="5562600"/>
            <a:ext cx="2514600" cy="1169551"/>
          </a:xfrm>
          <a:prstGeom prst="rect">
            <a:avLst/>
          </a:prstGeom>
          <a:noFill/>
        </p:spPr>
        <p:txBody>
          <a:bodyPr wrap="square" rtlCol="0">
            <a:spAutoFit/>
          </a:bodyPr>
          <a:lstStyle/>
          <a:p>
            <a:r>
              <a:rPr lang="tr-TR" sz="1400" dirty="0" smtClean="0">
                <a:solidFill>
                  <a:schemeClr val="accent1">
                    <a:lumMod val="75000"/>
                  </a:schemeClr>
                </a:solidFill>
              </a:rPr>
              <a:t>Kaynak</a:t>
            </a:r>
            <a:r>
              <a:rPr lang="en-US" sz="1400" dirty="0" smtClean="0">
                <a:solidFill>
                  <a:schemeClr val="accent1">
                    <a:lumMod val="75000"/>
                  </a:schemeClr>
                </a:solidFill>
              </a:rPr>
              <a:t>: WDR 2013 </a:t>
            </a:r>
            <a:r>
              <a:rPr lang="tr-TR" sz="1400" dirty="0" smtClean="0">
                <a:solidFill>
                  <a:schemeClr val="accent1">
                    <a:lumMod val="75000"/>
                  </a:schemeClr>
                </a:solidFill>
              </a:rPr>
              <a:t>ekibi Birleşmiş Milletler Sınai Kalkınma Teşkilatı’ndan alınan veriler esas alınmıştır. </a:t>
            </a:r>
            <a:endParaRPr lang="en-US" sz="1400" dirty="0">
              <a:solidFill>
                <a:schemeClr val="accent1">
                  <a:lumMod val="75000"/>
                </a:schemeClr>
              </a:solidFill>
            </a:endParaRPr>
          </a:p>
          <a:p>
            <a:endParaRPr lang="en-US" sz="1400" dirty="0" smtClean="0">
              <a:solidFill>
                <a:schemeClr val="accent1">
                  <a:lumMod val="75000"/>
                </a:schemeClr>
              </a:solidFill>
            </a:endParaRPr>
          </a:p>
        </p:txBody>
      </p:sp>
      <p:pic>
        <p:nvPicPr>
          <p:cNvPr id="34818" name="Picture 2"/>
          <p:cNvPicPr>
            <a:picLocks noChangeAspect="1" noChangeArrowheads="1"/>
          </p:cNvPicPr>
          <p:nvPr/>
        </p:nvPicPr>
        <p:blipFill>
          <a:blip r:embed="rId4" cstate="print"/>
          <a:srcRect/>
          <a:stretch>
            <a:fillRect/>
          </a:stretch>
        </p:blipFill>
        <p:spPr bwMode="auto">
          <a:xfrm>
            <a:off x="1066800" y="1219200"/>
            <a:ext cx="3583172" cy="2611464"/>
          </a:xfrm>
          <a:prstGeom prst="rect">
            <a:avLst/>
          </a:prstGeom>
          <a:noFill/>
          <a:ln w="9525">
            <a:noFill/>
            <a:miter lim="800000"/>
            <a:headEnd/>
            <a:tailEnd/>
          </a:ln>
        </p:spPr>
      </p:pic>
      <p:pic>
        <p:nvPicPr>
          <p:cNvPr id="34819" name="Picture 3"/>
          <p:cNvPicPr>
            <a:picLocks noChangeAspect="1" noChangeArrowheads="1"/>
          </p:cNvPicPr>
          <p:nvPr/>
        </p:nvPicPr>
        <p:blipFill>
          <a:blip r:embed="rId5" cstate="print"/>
          <a:srcRect/>
          <a:stretch>
            <a:fillRect/>
          </a:stretch>
        </p:blipFill>
        <p:spPr bwMode="auto">
          <a:xfrm>
            <a:off x="4648200" y="1219200"/>
            <a:ext cx="3575179" cy="2627750"/>
          </a:xfrm>
          <a:prstGeom prst="rect">
            <a:avLst/>
          </a:prstGeom>
          <a:noFill/>
          <a:ln w="9525">
            <a:noFill/>
            <a:miter lim="800000"/>
            <a:headEnd/>
            <a:tailEnd/>
          </a:ln>
        </p:spPr>
      </p:pic>
      <p:pic>
        <p:nvPicPr>
          <p:cNvPr id="34820" name="Picture 4"/>
          <p:cNvPicPr>
            <a:picLocks noChangeAspect="1" noChangeArrowheads="1"/>
          </p:cNvPicPr>
          <p:nvPr/>
        </p:nvPicPr>
        <p:blipFill>
          <a:blip r:embed="rId6" cstate="print"/>
          <a:srcRect/>
          <a:stretch>
            <a:fillRect/>
          </a:stretch>
        </p:blipFill>
        <p:spPr bwMode="auto">
          <a:xfrm>
            <a:off x="2590800" y="3886200"/>
            <a:ext cx="3772589" cy="2586473"/>
          </a:xfrm>
          <a:prstGeom prst="rect">
            <a:avLst/>
          </a:prstGeom>
          <a:noFill/>
          <a:ln w="9525">
            <a:noFill/>
            <a:miter lim="800000"/>
            <a:headEnd/>
            <a:tailEnd/>
          </a:ln>
        </p:spPr>
      </p:pic>
      <p:sp>
        <p:nvSpPr>
          <p:cNvPr id="17" name="TextBox 16"/>
          <p:cNvSpPr txBox="1"/>
          <p:nvPr/>
        </p:nvSpPr>
        <p:spPr>
          <a:xfrm>
            <a:off x="6781800" y="4038600"/>
            <a:ext cx="2133600" cy="1588127"/>
          </a:xfrm>
          <a:prstGeom prst="rect">
            <a:avLst/>
          </a:prstGeom>
          <a:noFill/>
        </p:spPr>
        <p:txBody>
          <a:bodyPr wrap="square" rtlCol="0">
            <a:spAutoFit/>
          </a:bodyPr>
          <a:lstStyle/>
          <a:p>
            <a:pPr indent="-342900">
              <a:lnSpc>
                <a:spcPct val="110000"/>
              </a:lnSpc>
              <a:spcBef>
                <a:spcPts val="600"/>
              </a:spcBef>
              <a:buFont typeface="Wingdings" pitchFamily="2" charset="2"/>
              <a:buChar char="Ø"/>
              <a:defRPr/>
            </a:pPr>
            <a:r>
              <a:rPr lang="tr-TR" dirty="0" smtClean="0">
                <a:solidFill>
                  <a:schemeClr val="tx2"/>
                </a:solidFill>
              </a:rPr>
              <a:t>İşgücü maliyeti arttığında Çin’deki imalat işleri nereye gidecek?</a:t>
            </a:r>
            <a:endParaRPr lang="en-US" sz="2000" dirty="0" smtClean="0">
              <a:solidFill>
                <a:schemeClr val="tx2"/>
              </a:solidFill>
            </a:endParaRPr>
          </a:p>
          <a:p>
            <a:endParaRPr lang="en-US" dirty="0"/>
          </a:p>
        </p:txBody>
      </p:sp>
      <p:pic>
        <p:nvPicPr>
          <p:cNvPr id="12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67" y="1066800"/>
            <a:ext cx="4584533" cy="278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0100" y="1066800"/>
            <a:ext cx="4533900" cy="278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3886200"/>
            <a:ext cx="4419600" cy="258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542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2"/>
          </p:nvPr>
        </p:nvSpPr>
        <p:spPr>
          <a:xfrm>
            <a:off x="2895600" y="6492875"/>
            <a:ext cx="3429000" cy="365125"/>
          </a:xfrm>
          <a:solidFill>
            <a:srgbClr val="12313A"/>
          </a:solidFill>
        </p:spPr>
        <p:txBody>
          <a:bodyPr/>
          <a:lstStyle/>
          <a:p>
            <a:pPr algn="ctr"/>
            <a:fld id="{0D1E6DC6-3290-47D5-AC23-9E87652BBC36}" type="slidenum">
              <a:rPr lang="en-US" smtClean="0">
                <a:solidFill>
                  <a:schemeClr val="bg1"/>
                </a:solidFill>
              </a:rPr>
              <a:pPr algn="ctr"/>
              <a:t>24</a:t>
            </a:fld>
            <a:endParaRPr lang="en-US" dirty="0">
              <a:solidFill>
                <a:schemeClr val="bg1"/>
              </a:solidFill>
            </a:endParaRPr>
          </a:p>
        </p:txBody>
      </p:sp>
      <p:sp>
        <p:nvSpPr>
          <p:cNvPr id="28" name="Footer Placeholder 4"/>
          <p:cNvSpPr>
            <a:spLocks noGrp="1"/>
          </p:cNvSpPr>
          <p:nvPr>
            <p:ph type="ftr" sz="quarter" idx="11"/>
          </p:nvPr>
        </p:nvSpPr>
        <p:spPr>
          <a:xfrm>
            <a:off x="6324600" y="6492240"/>
            <a:ext cx="2819400" cy="365760"/>
          </a:xfrm>
          <a:solidFill>
            <a:srgbClr val="12313A"/>
          </a:solidFill>
        </p:spPr>
        <p:txBody>
          <a:bodyPr/>
          <a:lstStyle/>
          <a:p>
            <a:pPr algn="r"/>
            <a:endParaRPr lang="en-US" b="1" i="1" dirty="0">
              <a:solidFill>
                <a:schemeClr val="bg1"/>
              </a:solidFill>
            </a:endParaRPr>
          </a:p>
        </p:txBody>
      </p:sp>
      <p:sp>
        <p:nvSpPr>
          <p:cNvPr id="39"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40"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Kalkınma Raporu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Bankası</a:t>
            </a:r>
            <a:endParaRPr kumimoji="0" lang="en-US" sz="800" b="1" i="1"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lum bright="-2000"/>
          </a:blip>
          <a:srcRect/>
          <a:stretch>
            <a:fillRect/>
          </a:stretch>
        </p:blipFill>
        <p:spPr bwMode="auto">
          <a:xfrm>
            <a:off x="0" y="304800"/>
            <a:ext cx="9144000" cy="6248400"/>
          </a:xfrm>
          <a:prstGeom prst="rect">
            <a:avLst/>
          </a:prstGeom>
          <a:solidFill>
            <a:schemeClr val="bg1"/>
          </a:solidFill>
          <a:ln w="9525">
            <a:noFill/>
            <a:miter lim="800000"/>
            <a:headEnd/>
            <a:tailEnd/>
          </a:ln>
          <a:effectLst>
            <a:outerShdw blurRad="50800" dist="50800" dir="5400000" sx="1000" sy="1000" algn="ctr" rotWithShape="0">
              <a:srgbClr val="000000"/>
            </a:outerShdw>
          </a:effectLst>
        </p:spPr>
      </p:pic>
      <p:sp>
        <p:nvSpPr>
          <p:cNvPr id="11" name="TextBox 10"/>
          <p:cNvSpPr txBox="1"/>
          <p:nvPr/>
        </p:nvSpPr>
        <p:spPr>
          <a:xfrm>
            <a:off x="1371600" y="2286000"/>
            <a:ext cx="6172200" cy="1446550"/>
          </a:xfrm>
          <a:prstGeom prst="rect">
            <a:avLst/>
          </a:prstGeom>
          <a:noFill/>
        </p:spPr>
        <p:txBody>
          <a:bodyPr wrap="square" rtlCol="0">
            <a:spAutoFit/>
          </a:bodyPr>
          <a:lstStyle/>
          <a:p>
            <a:pPr algn="ctr"/>
            <a:r>
              <a:rPr lang="en-US" sz="4400" b="1" dirty="0" smtClean="0">
                <a:solidFill>
                  <a:schemeClr val="bg1"/>
                </a:solidFill>
                <a:latin typeface="Footlight MT Light" pitchFamily="18" charset="0"/>
              </a:rPr>
              <a:t>III. </a:t>
            </a:r>
            <a:r>
              <a:rPr lang="tr-TR" sz="4400" b="1" dirty="0" smtClean="0">
                <a:solidFill>
                  <a:schemeClr val="bg1"/>
                </a:solidFill>
                <a:latin typeface="Footlight MT Light" pitchFamily="18" charset="0"/>
              </a:rPr>
              <a:t>İş merceğinden politikalar</a:t>
            </a:r>
            <a:endParaRPr lang="en-US" sz="4400" b="1" dirty="0">
              <a:solidFill>
                <a:schemeClr val="bg1"/>
              </a:solidFill>
              <a:latin typeface="Footlight MT Light" pitchFamily="18" charset="0"/>
            </a:endParaRPr>
          </a:p>
        </p:txBody>
      </p:sp>
      <p:sp>
        <p:nvSpPr>
          <p:cNvPr id="9" name="Footer Placeholder 4"/>
          <p:cNvSpPr txBox="1">
            <a:spLocks/>
          </p:cNvSpPr>
          <p:nvPr/>
        </p:nvSpPr>
        <p:spPr>
          <a:xfrm>
            <a:off x="6324600" y="6553200"/>
            <a:ext cx="2819400" cy="304800"/>
          </a:xfrm>
          <a:prstGeom prst="rect">
            <a:avLst/>
          </a:prstGeom>
          <a:solidFill>
            <a:srgbClr val="12313A"/>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200" b="1" i="1" u="none" strike="noStrike" kern="1200" cap="none" spc="0" normalizeH="0" baseline="0" noProof="0" dirty="0" smtClean="0">
                <a:ln>
                  <a:noFill/>
                </a:ln>
                <a:solidFill>
                  <a:schemeClr val="bg1"/>
                </a:solidFill>
                <a:effectLst/>
                <a:uLnTx/>
                <a:uFillTx/>
                <a:latin typeface="+mn-lt"/>
                <a:ea typeface="+mn-ea"/>
                <a:cs typeface="+mn-cs"/>
              </a:rPr>
              <a:t>Bölüm </a:t>
            </a:r>
            <a:r>
              <a:rPr kumimoji="0" lang="en-US" sz="1200" b="1" i="1" u="none" strike="noStrike" kern="1200" cap="none" spc="0" normalizeH="0" baseline="0" noProof="0" dirty="0" smtClean="0">
                <a:ln>
                  <a:noFill/>
                </a:ln>
                <a:solidFill>
                  <a:schemeClr val="bg1"/>
                </a:solidFill>
                <a:effectLst/>
                <a:uLnTx/>
                <a:uFillTx/>
                <a:latin typeface="+mn-lt"/>
                <a:ea typeface="+mn-ea"/>
                <a:cs typeface="+mn-cs"/>
              </a:rPr>
              <a:t>III</a:t>
            </a:r>
            <a:endParaRPr kumimoji="0" lang="en-US" sz="1200" b="1" i="1"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İstihdam merceğinden politikalar</a:t>
            </a:r>
            <a:endParaRPr lang="en-US" b="1" i="1" dirty="0" smtClean="0">
              <a:solidFill>
                <a:schemeClr val="bg1"/>
              </a:solidFill>
            </a:endParaRPr>
          </a:p>
        </p:txBody>
      </p:sp>
      <p:sp>
        <p:nvSpPr>
          <p:cNvPr id="9" name="Slide Number Placeholder 3"/>
          <p:cNvSpPr>
            <a:spLocks noGrp="1"/>
          </p:cNvSpPr>
          <p:nvPr>
            <p:ph type="sldNum" sz="quarter" idx="12"/>
          </p:nvPr>
        </p:nvSpPr>
        <p:spPr>
          <a:xfrm>
            <a:off x="2895600" y="6492875"/>
            <a:ext cx="3429000" cy="365125"/>
          </a:xfrm>
          <a:solidFill>
            <a:srgbClr val="12313A"/>
          </a:solidFill>
        </p:spPr>
        <p:txBody>
          <a:bodyPr/>
          <a:lstStyle/>
          <a:p>
            <a:pPr algn="ctr"/>
            <a:fld id="{0D1E6DC6-3290-47D5-AC23-9E87652BBC36}" type="slidenum">
              <a:rPr lang="en-US" smtClean="0">
                <a:solidFill>
                  <a:schemeClr val="bg1"/>
                </a:solidFill>
              </a:rPr>
              <a:pPr algn="ctr"/>
              <a:t>25</a:t>
            </a:fld>
            <a:endParaRPr lang="en-US" dirty="0">
              <a:solidFill>
                <a:schemeClr val="bg1"/>
              </a:solidFill>
            </a:endParaRPr>
          </a:p>
        </p:txBody>
      </p:sp>
      <p:sp>
        <p:nvSpPr>
          <p:cNvPr id="11"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Kalkınma Raporu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Bankası</a:t>
            </a:r>
            <a:endParaRPr kumimoji="0" lang="en-US" sz="800" b="1" i="1"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990600" y="1356343"/>
            <a:ext cx="7239000" cy="5082344"/>
          </a:xfrm>
          <a:prstGeom prst="rect">
            <a:avLst/>
          </a:prstGeom>
          <a:noFill/>
          <a:ln w="9525">
            <a:noFill/>
            <a:miter lim="800000"/>
            <a:headEnd/>
            <a:tailEnd/>
          </a:ln>
        </p:spPr>
      </p:pic>
      <p:sp>
        <p:nvSpPr>
          <p:cNvPr id="13" name="TextBox 12"/>
          <p:cNvSpPr txBox="1"/>
          <p:nvPr/>
        </p:nvSpPr>
        <p:spPr>
          <a:xfrm>
            <a:off x="0" y="609600"/>
            <a:ext cx="9144000" cy="584775"/>
          </a:xfrm>
          <a:prstGeom prst="rect">
            <a:avLst/>
          </a:prstGeom>
          <a:noFill/>
        </p:spPr>
        <p:txBody>
          <a:bodyPr wrap="square" rtlCol="0">
            <a:spAutoFit/>
          </a:bodyPr>
          <a:lstStyle/>
          <a:p>
            <a:pPr algn="ctr"/>
            <a:r>
              <a:rPr lang="tr-TR" sz="3200" dirty="0" smtClean="0">
                <a:solidFill>
                  <a:schemeClr val="tx2"/>
                </a:solidFill>
              </a:rPr>
              <a:t>Üç ayrı politika katmanına ihtiyaç var</a:t>
            </a:r>
            <a:endParaRPr lang="en-US" sz="3200" dirty="0">
              <a:solidFill>
                <a:schemeClr val="tx2"/>
              </a:solidFill>
            </a:endParaRP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94375"/>
            <a:ext cx="8153400" cy="529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E6DC6-3290-47D5-AC23-9E87652BBC36}" type="slidenum">
              <a:rPr lang="en-US" smtClean="0"/>
              <a:pPr/>
              <a:t>26</a:t>
            </a:fld>
            <a:endParaRPr lang="en-US" dirty="0"/>
          </a:p>
        </p:txBody>
      </p:sp>
      <p:sp>
        <p:nvSpPr>
          <p:cNvPr id="7" name="Content Placeholder 2"/>
          <p:cNvSpPr>
            <a:spLocks noGrp="1"/>
          </p:cNvSpPr>
          <p:nvPr>
            <p:ph idx="1"/>
          </p:nvPr>
        </p:nvSpPr>
        <p:spPr>
          <a:xfrm>
            <a:off x="762000" y="685800"/>
            <a:ext cx="8077200" cy="762000"/>
          </a:xfrm>
        </p:spPr>
        <p:txBody>
          <a:bodyPr>
            <a:normAutofit/>
          </a:bodyPr>
          <a:lstStyle/>
          <a:p>
            <a:pPr marL="0" indent="0" algn="ctr">
              <a:lnSpc>
                <a:spcPct val="80000"/>
              </a:lnSpc>
              <a:buNone/>
            </a:pPr>
            <a:r>
              <a:rPr lang="tr-TR" sz="4400" b="1" dirty="0" smtClean="0">
                <a:solidFill>
                  <a:schemeClr val="accent5">
                    <a:lumMod val="50000"/>
                  </a:schemeClr>
                </a:solidFill>
              </a:rPr>
              <a:t>Temel esaslar</a:t>
            </a:r>
            <a:endParaRPr lang="en-US" sz="4400" b="1" dirty="0" smtClean="0">
              <a:solidFill>
                <a:schemeClr val="accent5">
                  <a:lumMod val="50000"/>
                </a:schemeClr>
              </a:solidFill>
            </a:endParaRPr>
          </a:p>
        </p:txBody>
      </p:sp>
      <p:sp>
        <p:nvSpPr>
          <p:cNvPr id="10"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11" name="Picture 1"/>
          <p:cNvPicPr>
            <a:picLocks noChangeAspect="1" noChangeArrowheads="1"/>
          </p:cNvPicPr>
          <p:nvPr/>
        </p:nvPicPr>
        <p:blipFill>
          <a:blip r:embed="rId2" cstate="print"/>
          <a:srcRect/>
          <a:stretch>
            <a:fillRect/>
          </a:stretch>
        </p:blipFill>
        <p:spPr bwMode="auto">
          <a:xfrm>
            <a:off x="4495800" y="0"/>
            <a:ext cx="4648200" cy="381000"/>
          </a:xfrm>
          <a:prstGeom prst="rect">
            <a:avLst/>
          </a:prstGeom>
          <a:noFill/>
          <a:ln w="9525">
            <a:noFill/>
            <a:miter lim="800000"/>
            <a:headEnd/>
            <a:tailEnd/>
          </a:ln>
          <a:effectLst/>
        </p:spPr>
      </p:pic>
      <p:sp>
        <p:nvSpPr>
          <p:cNvPr id="15"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chemeClr val="bg1"/>
              </a:solidFill>
              <a:effectLst/>
              <a:uLnTx/>
              <a:uFillTx/>
              <a:latin typeface="+mn-lt"/>
              <a:ea typeface="+mn-ea"/>
              <a:cs typeface="+mn-cs"/>
            </a:endParaRPr>
          </a:p>
        </p:txBody>
      </p:sp>
      <p:sp>
        <p:nvSpPr>
          <p:cNvPr id="16"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7"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İstihdam ve toplumsal dayanışma</a:t>
            </a:r>
            <a:endParaRPr lang="en-US" b="1" i="1" dirty="0">
              <a:solidFill>
                <a:schemeClr val="bg1"/>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srcRect/>
          <a:stretch>
            <a:fillRect/>
          </a:stretch>
        </p:blipFill>
        <p:spPr bwMode="auto">
          <a:xfrm>
            <a:off x="7239000" y="381000"/>
            <a:ext cx="1905000" cy="1295400"/>
          </a:xfrm>
          <a:prstGeom prst="rect">
            <a:avLst/>
          </a:prstGeom>
          <a:noFill/>
          <a:ln w="9525">
            <a:noFill/>
            <a:miter lim="800000"/>
            <a:headEnd/>
            <a:tailEnd/>
          </a:ln>
        </p:spPr>
      </p:pic>
    </p:spTree>
    <p:extLst>
      <p:ext uri="{BB962C8B-B14F-4D97-AF65-F5344CB8AC3E}">
        <p14:creationId xmlns:p14="http://schemas.microsoft.com/office/powerpoint/2010/main" val="3186407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62000" y="685800"/>
            <a:ext cx="7772400" cy="762000"/>
          </a:xfrm>
        </p:spPr>
        <p:txBody>
          <a:bodyPr>
            <a:noAutofit/>
          </a:bodyPr>
          <a:lstStyle/>
          <a:p>
            <a:pPr marL="0" indent="0">
              <a:lnSpc>
                <a:spcPct val="80000"/>
              </a:lnSpc>
              <a:buNone/>
            </a:pPr>
            <a:r>
              <a:rPr lang="tr-TR" b="1" dirty="0" smtClean="0">
                <a:solidFill>
                  <a:schemeClr val="accent5">
                    <a:lumMod val="50000"/>
                  </a:schemeClr>
                </a:solidFill>
              </a:rPr>
              <a:t>İşgücü Piyasası Kurumlarını Bir Daha </a:t>
            </a:r>
          </a:p>
          <a:p>
            <a:pPr marL="0" indent="0">
              <a:lnSpc>
                <a:spcPct val="80000"/>
              </a:lnSpc>
              <a:buNone/>
            </a:pPr>
            <a:r>
              <a:rPr lang="tr-TR" b="1" dirty="0" smtClean="0">
                <a:solidFill>
                  <a:schemeClr val="accent5">
                    <a:lumMod val="50000"/>
                  </a:schemeClr>
                </a:solidFill>
              </a:rPr>
              <a:t>Ele Almak</a:t>
            </a:r>
            <a:endParaRPr lang="en-US" b="1" dirty="0" smtClean="0">
              <a:solidFill>
                <a:schemeClr val="accent5">
                  <a:lumMod val="50000"/>
                </a:schemeClr>
              </a:solidFill>
            </a:endParaRPr>
          </a:p>
        </p:txBody>
      </p:sp>
      <p:sp>
        <p:nvSpPr>
          <p:cNvPr id="9" name="Content Placeholder 2"/>
          <p:cNvSpPr txBox="1">
            <a:spLocks/>
          </p:cNvSpPr>
          <p:nvPr/>
        </p:nvSpPr>
        <p:spPr>
          <a:xfrm>
            <a:off x="457200" y="1740773"/>
            <a:ext cx="8077200" cy="426720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tr-TR" sz="2400" dirty="0" smtClean="0">
                <a:solidFill>
                  <a:schemeClr val="tx2"/>
                </a:solidFill>
              </a:rPr>
              <a:t>Makul bir aralıkta yapılan işgücü piyasası düzenlemelerinin istihdam ya da verimliliğe çok küçük bir etkisi vardır.</a:t>
            </a:r>
            <a:endParaRPr lang="en-US" sz="2400" dirty="0" smtClean="0">
              <a:solidFill>
                <a:schemeClr val="tx2"/>
              </a:solidFill>
            </a:endParaRPr>
          </a:p>
          <a:p>
            <a:pPr marL="342900" lvl="0" indent="-342900">
              <a:spcBef>
                <a:spcPct val="20000"/>
              </a:spcBef>
              <a:buFont typeface="Arial" pitchFamily="34" charset="0"/>
              <a:buChar char="•"/>
            </a:pPr>
            <a:r>
              <a:rPr lang="tr-TR" sz="2400" dirty="0" smtClean="0">
                <a:solidFill>
                  <a:schemeClr val="tx2"/>
                </a:solidFill>
              </a:rPr>
              <a:t>Ama “düze çıkmanın” sınırları net çizilmemiştir ve ülkelerin kurumsal özelliklerine göre değişir.</a:t>
            </a:r>
            <a:endParaRPr lang="en-US" sz="2400" dirty="0" smtClean="0">
              <a:solidFill>
                <a:schemeClr val="tx2"/>
              </a:solidFill>
            </a:endParaRPr>
          </a:p>
          <a:p>
            <a:pPr marL="342900" lvl="0" indent="-342900">
              <a:spcBef>
                <a:spcPct val="20000"/>
              </a:spcBef>
              <a:buFont typeface="Arial" pitchFamily="34" charset="0"/>
              <a:buChar char="•"/>
            </a:pPr>
            <a:r>
              <a:rPr lang="tr-TR" sz="2400" dirty="0" smtClean="0">
                <a:solidFill>
                  <a:schemeClr val="tx2"/>
                </a:solidFill>
              </a:rPr>
              <a:t>Kayıtlı işgücü piyasasında olmayanlar için yeni seslere ihtiyaç vardır.</a:t>
            </a:r>
            <a:r>
              <a:rPr lang="en-US" sz="2400" dirty="0" smtClean="0">
                <a:solidFill>
                  <a:schemeClr val="tx2"/>
                </a:solidFill>
              </a:rPr>
              <a:t> </a:t>
            </a:r>
          </a:p>
          <a:p>
            <a:pPr marL="342900" lvl="0" indent="-342900">
              <a:spcBef>
                <a:spcPct val="20000"/>
              </a:spcBef>
              <a:buFont typeface="Arial" pitchFamily="34" charset="0"/>
              <a:buChar char="•"/>
            </a:pPr>
            <a:r>
              <a:rPr lang="tr-TR" sz="2400" dirty="0" smtClean="0">
                <a:solidFill>
                  <a:schemeClr val="tx2"/>
                </a:solidFill>
              </a:rPr>
              <a:t>Üretimdeki dışsallıklar kentlerde ve kümelerde görülür, bu da </a:t>
            </a:r>
            <a:r>
              <a:rPr lang="tr-TR" sz="2400" dirty="0" smtClean="0">
                <a:solidFill>
                  <a:schemeClr val="accent1">
                    <a:lumMod val="50000"/>
                  </a:schemeClr>
                </a:solidFill>
              </a:rPr>
              <a:t>uzamsal müzakerenin </a:t>
            </a:r>
            <a:r>
              <a:rPr lang="tr-TR" sz="2400" dirty="0" smtClean="0">
                <a:solidFill>
                  <a:schemeClr val="tx2"/>
                </a:solidFill>
              </a:rPr>
              <a:t>koordinasyonu iyileştirebileceğini gösterir. </a:t>
            </a:r>
            <a:endParaRPr lang="en-US" sz="2800" dirty="0" smtClean="0">
              <a:solidFill>
                <a:schemeClr val="tx2"/>
              </a:solidFill>
            </a:endParaRPr>
          </a:p>
          <a:p>
            <a:pPr marL="342900" lvl="0" indent="-342900">
              <a:spcBef>
                <a:spcPct val="20000"/>
              </a:spcBef>
            </a:pPr>
            <a:endParaRPr lang="en-US" sz="2800" dirty="0" smtClean="0">
              <a:solidFill>
                <a:schemeClr val="tx2"/>
              </a:solidFill>
            </a:endParaRPr>
          </a:p>
          <a:p>
            <a:pPr marL="342900" lvl="0" indent="-342900">
              <a:spcBef>
                <a:spcPct val="20000"/>
              </a:spcBef>
              <a:buFont typeface="Arial" pitchFamily="34" charset="0"/>
              <a:buChar char="•"/>
            </a:pPr>
            <a:endParaRPr lang="en-US" sz="2000" dirty="0" smtClean="0">
              <a:solidFill>
                <a:schemeClr val="accent5">
                  <a:lumMod val="75000"/>
                </a:schemeClr>
              </a:solidFill>
            </a:endParaRPr>
          </a:p>
        </p:txBody>
      </p:sp>
      <p:sp>
        <p:nvSpPr>
          <p:cNvPr id="11"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Kalkınma Raporu</a:t>
            </a:r>
            <a:r>
              <a:rPr kumimoji="0" lang="tr-TR" sz="800" b="1" i="1" u="none" strike="noStrike" kern="1200" cap="none" spc="0" normalizeH="0" noProof="0" dirty="0" smtClean="0">
                <a:ln>
                  <a:noFill/>
                </a:ln>
                <a:solidFill>
                  <a:schemeClr val="bg1"/>
                </a:solidFill>
                <a:effectLst/>
                <a:uLnTx/>
                <a:uFillTx/>
                <a:latin typeface="+mn-lt"/>
                <a:ea typeface="+mn-ea"/>
                <a:cs typeface="+mn-cs"/>
              </a:rPr>
              <a:t>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Bankası</a:t>
            </a:r>
            <a:endParaRPr kumimoji="0" lang="en-US" sz="800" b="1" i="1"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1</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5 </a:t>
            </a:r>
            <a:r>
              <a:rPr kumimoji="0" lang="tr-TR" sz="800" b="1" i="1" u="none" strike="noStrike" kern="1200" cap="none" spc="0" normalizeH="0" baseline="0" noProof="0" dirty="0" smtClean="0">
                <a:ln>
                  <a:noFill/>
                </a:ln>
                <a:solidFill>
                  <a:schemeClr val="bg1"/>
                </a:solidFill>
                <a:effectLst/>
                <a:uLnTx/>
                <a:uFillTx/>
                <a:latin typeface="+mn-lt"/>
                <a:ea typeface="+mn-ea"/>
                <a:cs typeface="+mn-cs"/>
              </a:rPr>
              <a:t>Mart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2012</a:t>
            </a:r>
            <a:endParaRPr kumimoji="0" lang="en-US" sz="800" b="1" i="1" u="none" strike="noStrike" kern="1200" cap="none" spc="0" normalizeH="0" baseline="0" noProof="0" dirty="0">
              <a:ln>
                <a:noFill/>
              </a:ln>
              <a:solidFill>
                <a:schemeClr val="bg1"/>
              </a:solidFill>
              <a:effectLst/>
              <a:uLnTx/>
              <a:uFillTx/>
              <a:latin typeface="+mn-lt"/>
              <a:ea typeface="+mn-ea"/>
              <a:cs typeface="+mn-cs"/>
            </a:endParaRPr>
          </a:p>
        </p:txBody>
      </p:sp>
      <p:sp>
        <p:nvSpPr>
          <p:cNvPr id="12"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İşgücü politikalarının değerlendirilmesi</a:t>
            </a:r>
            <a:endParaRPr lang="en-US" b="1" i="1" dirty="0">
              <a:solidFill>
                <a:schemeClr val="bg1"/>
              </a:solidFill>
            </a:endParaRP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10"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14" name="Picture 4"/>
          <p:cNvPicPr>
            <a:picLocks noChangeAspect="1" noChangeArrowheads="1"/>
          </p:cNvPicPr>
          <p:nvPr/>
        </p:nvPicPr>
        <p:blipFill>
          <a:blip r:embed="rId4" cstate="print"/>
          <a:srcRect/>
          <a:stretch>
            <a:fillRect/>
          </a:stretch>
        </p:blipFill>
        <p:spPr bwMode="auto">
          <a:xfrm>
            <a:off x="7162800" y="441961"/>
            <a:ext cx="1727200" cy="1295400"/>
          </a:xfrm>
          <a:prstGeom prst="rect">
            <a:avLst/>
          </a:prstGeom>
          <a:noFill/>
          <a:ln w="9525">
            <a:noFill/>
            <a:miter lim="800000"/>
            <a:headEnd/>
            <a:tailEnd/>
          </a:ln>
        </p:spPr>
      </p:pic>
    </p:spTree>
    <p:extLst>
      <p:ext uri="{BB962C8B-B14F-4D97-AF65-F5344CB8AC3E}">
        <p14:creationId xmlns:p14="http://schemas.microsoft.com/office/powerpoint/2010/main" val="2607902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62000" y="685800"/>
            <a:ext cx="7772400" cy="762000"/>
          </a:xfrm>
        </p:spPr>
        <p:txBody>
          <a:bodyPr>
            <a:noAutofit/>
          </a:bodyPr>
          <a:lstStyle/>
          <a:p>
            <a:pPr marL="0" indent="0">
              <a:lnSpc>
                <a:spcPct val="80000"/>
              </a:lnSpc>
              <a:buNone/>
            </a:pPr>
            <a:r>
              <a:rPr lang="tr-TR" b="1" dirty="0" smtClean="0">
                <a:solidFill>
                  <a:schemeClr val="accent5">
                    <a:lumMod val="50000"/>
                  </a:schemeClr>
                </a:solidFill>
              </a:rPr>
              <a:t>Aktif İşgücü Piyasası Programları</a:t>
            </a:r>
            <a:endParaRPr lang="en-US" b="1" dirty="0" smtClean="0">
              <a:solidFill>
                <a:schemeClr val="accent5">
                  <a:lumMod val="50000"/>
                </a:schemeClr>
              </a:solidFill>
            </a:endParaRPr>
          </a:p>
        </p:txBody>
      </p:sp>
      <p:sp>
        <p:nvSpPr>
          <p:cNvPr id="9" name="Content Placeholder 2"/>
          <p:cNvSpPr txBox="1">
            <a:spLocks/>
          </p:cNvSpPr>
          <p:nvPr/>
        </p:nvSpPr>
        <p:spPr>
          <a:xfrm>
            <a:off x="457200" y="1295400"/>
            <a:ext cx="8077200" cy="426720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tr-TR" sz="2400" dirty="0" smtClean="0">
                <a:solidFill>
                  <a:schemeClr val="tx2"/>
                </a:solidFill>
              </a:rPr>
              <a:t>Uygunluk ve başarı ülkenin karşısındaki güçlüğe göre değişir </a:t>
            </a:r>
            <a:endParaRPr lang="en-US" sz="2400" dirty="0" smtClean="0">
              <a:solidFill>
                <a:schemeClr val="tx2"/>
              </a:solidFill>
            </a:endParaRPr>
          </a:p>
          <a:p>
            <a:pPr marL="342900" lvl="0" indent="-342900">
              <a:spcBef>
                <a:spcPct val="20000"/>
              </a:spcBef>
              <a:buFont typeface="Arial" pitchFamily="34" charset="0"/>
              <a:buChar char="•"/>
            </a:pPr>
            <a:r>
              <a:rPr lang="tr-TR" sz="2400" dirty="0" smtClean="0">
                <a:solidFill>
                  <a:schemeClr val="tx2"/>
                </a:solidFill>
              </a:rPr>
              <a:t>Olumlu etkileri olabilir ama sadece çözümün bir parçası olabilirler </a:t>
            </a:r>
            <a:endParaRPr lang="en-US" sz="2400" dirty="0" smtClean="0">
              <a:solidFill>
                <a:schemeClr val="tx2"/>
              </a:solidFill>
            </a:endParaRPr>
          </a:p>
          <a:p>
            <a:pPr marL="342900" lvl="0" indent="-342900">
              <a:spcBef>
                <a:spcPct val="20000"/>
              </a:spcBef>
              <a:buFont typeface="Arial" pitchFamily="34" charset="0"/>
              <a:buChar char="•"/>
            </a:pPr>
            <a:r>
              <a:rPr lang="tr-TR" sz="2400" dirty="0" smtClean="0">
                <a:solidFill>
                  <a:schemeClr val="tx2"/>
                </a:solidFill>
              </a:rPr>
              <a:t>İş arayışı: etkisi büyüktür</a:t>
            </a:r>
            <a:r>
              <a:rPr lang="en-US" sz="2400" dirty="0" smtClean="0">
                <a:solidFill>
                  <a:schemeClr val="tx2"/>
                </a:solidFill>
              </a:rPr>
              <a:t>–</a:t>
            </a:r>
            <a:r>
              <a:rPr lang="tr-TR" sz="2400" dirty="0" smtClean="0">
                <a:solidFill>
                  <a:schemeClr val="tx2"/>
                </a:solidFill>
              </a:rPr>
              <a:t>ama geniş bir ücretli sektör ve müsait işlerin varlığı gerekir </a:t>
            </a:r>
            <a:endParaRPr lang="en-US" sz="2400" dirty="0" smtClean="0">
              <a:solidFill>
                <a:schemeClr val="tx2"/>
              </a:solidFill>
            </a:endParaRPr>
          </a:p>
          <a:p>
            <a:pPr marL="342900" lvl="0" indent="-342900">
              <a:spcBef>
                <a:spcPct val="20000"/>
              </a:spcBef>
              <a:buFont typeface="Arial" pitchFamily="34" charset="0"/>
              <a:buChar char="•"/>
            </a:pPr>
            <a:r>
              <a:rPr lang="tr-TR" sz="2400" dirty="0" smtClean="0">
                <a:solidFill>
                  <a:schemeClr val="tx2"/>
                </a:solidFill>
              </a:rPr>
              <a:t>Ücret sübvansiyonları</a:t>
            </a:r>
            <a:r>
              <a:rPr lang="en-US" sz="2400" dirty="0" smtClean="0">
                <a:solidFill>
                  <a:schemeClr val="tx2"/>
                </a:solidFill>
              </a:rPr>
              <a:t>: </a:t>
            </a:r>
            <a:r>
              <a:rPr lang="tr-TR" sz="2400" dirty="0" smtClean="0">
                <a:solidFill>
                  <a:schemeClr val="tx2"/>
                </a:solidFill>
              </a:rPr>
              <a:t>hem fiili maliyetler ama daha çok gizli maliyetler yüksek olabilir </a:t>
            </a:r>
            <a:r>
              <a:rPr lang="en-US" sz="2400" dirty="0" smtClean="0">
                <a:solidFill>
                  <a:schemeClr val="tx2"/>
                </a:solidFill>
              </a:rPr>
              <a:t>– </a:t>
            </a:r>
            <a:r>
              <a:rPr lang="tr-TR" sz="2400" dirty="0" smtClean="0">
                <a:solidFill>
                  <a:schemeClr val="tx2"/>
                </a:solidFill>
              </a:rPr>
              <a:t>hedef çok iyi belirlenmeli </a:t>
            </a:r>
            <a:endParaRPr lang="en-US" sz="2400" dirty="0" smtClean="0">
              <a:solidFill>
                <a:schemeClr val="tx2"/>
              </a:solidFill>
            </a:endParaRPr>
          </a:p>
          <a:p>
            <a:pPr marL="342900" lvl="0" indent="-342900">
              <a:spcBef>
                <a:spcPct val="20000"/>
              </a:spcBef>
              <a:buFont typeface="Arial" pitchFamily="34" charset="0"/>
              <a:buChar char="•"/>
            </a:pPr>
            <a:r>
              <a:rPr lang="tr-TR" sz="2400" dirty="0" smtClean="0">
                <a:solidFill>
                  <a:schemeClr val="tx2"/>
                </a:solidFill>
              </a:rPr>
              <a:t>Kamu işleri</a:t>
            </a:r>
            <a:r>
              <a:rPr lang="en-US" sz="2400" dirty="0" smtClean="0">
                <a:solidFill>
                  <a:schemeClr val="tx2"/>
                </a:solidFill>
              </a:rPr>
              <a:t>: </a:t>
            </a:r>
            <a:r>
              <a:rPr lang="tr-TR" sz="2400" dirty="0" smtClean="0">
                <a:solidFill>
                  <a:schemeClr val="tx2"/>
                </a:solidFill>
              </a:rPr>
              <a:t>nadiren kalıcı işlerle köprü olurlar</a:t>
            </a:r>
            <a:endParaRPr lang="en-US" sz="2400" dirty="0" smtClean="0">
              <a:solidFill>
                <a:schemeClr val="tx2"/>
              </a:solidFill>
            </a:endParaRPr>
          </a:p>
          <a:p>
            <a:pPr marL="342900" lvl="0" indent="-342900">
              <a:spcBef>
                <a:spcPct val="20000"/>
              </a:spcBef>
              <a:buFont typeface="Arial" pitchFamily="34" charset="0"/>
              <a:buChar char="•"/>
            </a:pPr>
            <a:r>
              <a:rPr lang="tr-TR" sz="2400" dirty="0" smtClean="0">
                <a:solidFill>
                  <a:schemeClr val="tx2"/>
                </a:solidFill>
              </a:rPr>
              <a:t>Mesleki Eğitim</a:t>
            </a:r>
            <a:r>
              <a:rPr lang="en-US" sz="2400" dirty="0" smtClean="0">
                <a:solidFill>
                  <a:schemeClr val="tx2"/>
                </a:solidFill>
              </a:rPr>
              <a:t>: </a:t>
            </a:r>
            <a:r>
              <a:rPr lang="tr-TR" sz="2400" dirty="0" smtClean="0">
                <a:solidFill>
                  <a:schemeClr val="tx2"/>
                </a:solidFill>
              </a:rPr>
              <a:t>farklı tecrübeler</a:t>
            </a:r>
            <a:r>
              <a:rPr lang="en-US" sz="2400" dirty="0" smtClean="0">
                <a:solidFill>
                  <a:schemeClr val="tx2"/>
                </a:solidFill>
              </a:rPr>
              <a:t>, </a:t>
            </a:r>
            <a:r>
              <a:rPr lang="tr-TR" sz="2400" dirty="0" smtClean="0">
                <a:solidFill>
                  <a:schemeClr val="tx2"/>
                </a:solidFill>
              </a:rPr>
              <a:t>özellikle tek başına sağlandığında </a:t>
            </a:r>
            <a:endParaRPr lang="en-US" sz="2000" dirty="0" smtClean="0">
              <a:solidFill>
                <a:schemeClr val="accent5">
                  <a:lumMod val="75000"/>
                </a:schemeClr>
              </a:solidFill>
            </a:endParaRPr>
          </a:p>
        </p:txBody>
      </p:sp>
      <p:sp>
        <p:nvSpPr>
          <p:cNvPr id="11"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Kalkınma Raporu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Bankası</a:t>
            </a:r>
            <a:endParaRPr kumimoji="0" lang="en-US" sz="800" b="1" i="1"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chemeClr val="bg1"/>
                </a:solidFill>
                <a:effectLst/>
                <a:uLnTx/>
                <a:uFillTx/>
                <a:latin typeface="+mn-lt"/>
                <a:ea typeface="+mn-ea"/>
                <a:cs typeface="+mn-cs"/>
              </a:rPr>
              <a:t>15 </a:t>
            </a:r>
            <a:r>
              <a:rPr kumimoji="0" lang="tr-TR" sz="800" b="1" i="1" u="none" strike="noStrike" kern="1200" cap="none" spc="0" normalizeH="0" baseline="0" noProof="0" dirty="0" smtClean="0">
                <a:ln>
                  <a:noFill/>
                </a:ln>
                <a:solidFill>
                  <a:schemeClr val="bg1"/>
                </a:solidFill>
                <a:effectLst/>
                <a:uLnTx/>
                <a:uFillTx/>
                <a:latin typeface="+mn-lt"/>
                <a:ea typeface="+mn-ea"/>
                <a:cs typeface="+mn-cs"/>
              </a:rPr>
              <a:t>Mart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2012</a:t>
            </a:r>
            <a:endParaRPr kumimoji="0" lang="en-US" sz="800" b="1" i="1" u="none" strike="noStrike" kern="1200" cap="none" spc="0" normalizeH="0" baseline="0" noProof="0" dirty="0">
              <a:ln>
                <a:noFill/>
              </a:ln>
              <a:solidFill>
                <a:schemeClr val="bg1"/>
              </a:solidFill>
              <a:effectLst/>
              <a:uLnTx/>
              <a:uFillTx/>
              <a:latin typeface="+mn-lt"/>
              <a:ea typeface="+mn-ea"/>
              <a:cs typeface="+mn-cs"/>
            </a:endParaRPr>
          </a:p>
        </p:txBody>
      </p:sp>
      <p:sp>
        <p:nvSpPr>
          <p:cNvPr id="12"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İşgücü politikalarının değerlendirilmesi</a:t>
            </a:r>
            <a:endParaRPr lang="en-US" b="1" i="1" dirty="0">
              <a:solidFill>
                <a:schemeClr val="bg1"/>
              </a:solidFill>
            </a:endParaRP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10"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14" name="Picture 4"/>
          <p:cNvPicPr>
            <a:picLocks noChangeAspect="1" noChangeArrowheads="1"/>
          </p:cNvPicPr>
          <p:nvPr/>
        </p:nvPicPr>
        <p:blipFill>
          <a:blip r:embed="rId4" cstate="print"/>
          <a:srcRect/>
          <a:stretch>
            <a:fillRect/>
          </a:stretch>
        </p:blipFill>
        <p:spPr bwMode="auto">
          <a:xfrm>
            <a:off x="7162800" y="441961"/>
            <a:ext cx="1727200" cy="1295400"/>
          </a:xfrm>
          <a:prstGeom prst="rect">
            <a:avLst/>
          </a:prstGeom>
          <a:noFill/>
          <a:ln w="9525">
            <a:noFill/>
            <a:miter lim="800000"/>
            <a:headEnd/>
            <a:tailEnd/>
          </a:ln>
        </p:spPr>
      </p:pic>
    </p:spTree>
    <p:extLst>
      <p:ext uri="{BB962C8B-B14F-4D97-AF65-F5344CB8AC3E}">
        <p14:creationId xmlns:p14="http://schemas.microsoft.com/office/powerpoint/2010/main" val="2075240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838200" y="548185"/>
            <a:ext cx="7772400" cy="762000"/>
          </a:xfrm>
        </p:spPr>
        <p:txBody>
          <a:bodyPr>
            <a:noAutofit/>
          </a:bodyPr>
          <a:lstStyle/>
          <a:p>
            <a:pPr marL="0" indent="0" algn="ctr">
              <a:lnSpc>
                <a:spcPct val="80000"/>
              </a:lnSpc>
              <a:buNone/>
            </a:pPr>
            <a:r>
              <a:rPr lang="tr-TR" sz="2800" b="1" dirty="0" smtClean="0">
                <a:solidFill>
                  <a:schemeClr val="accent5">
                    <a:lumMod val="50000"/>
                  </a:schemeClr>
                </a:solidFill>
              </a:rPr>
              <a:t>Aktif İşgücü Piyasası Programları </a:t>
            </a:r>
            <a:r>
              <a:rPr lang="en-US" sz="2800" b="1" dirty="0" smtClean="0">
                <a:solidFill>
                  <a:schemeClr val="accent5">
                    <a:lumMod val="50000"/>
                  </a:schemeClr>
                </a:solidFill>
              </a:rPr>
              <a:t>– </a:t>
            </a:r>
            <a:r>
              <a:rPr lang="tr-TR" sz="2800" b="1" dirty="0" smtClean="0">
                <a:solidFill>
                  <a:schemeClr val="accent5">
                    <a:lumMod val="50000"/>
                  </a:schemeClr>
                </a:solidFill>
              </a:rPr>
              <a:t>Tek başına eğitim çoğunlukla sınırlı başarı kaydeder</a:t>
            </a:r>
            <a:endParaRPr lang="en-US" sz="2800" b="1" dirty="0" smtClean="0">
              <a:solidFill>
                <a:schemeClr val="accent5">
                  <a:lumMod val="50000"/>
                </a:schemeClr>
              </a:solidFill>
            </a:endParaRPr>
          </a:p>
        </p:txBody>
      </p:sp>
      <p:sp>
        <p:nvSpPr>
          <p:cNvPr id="11"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Kalkınma Raporu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Bankası</a:t>
            </a:r>
            <a:endParaRPr kumimoji="0" lang="en-US" sz="800" b="1" i="1"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chemeClr val="bg1"/>
                </a:solidFill>
                <a:effectLst/>
                <a:uLnTx/>
                <a:uFillTx/>
                <a:latin typeface="+mn-lt"/>
                <a:ea typeface="+mn-ea"/>
                <a:cs typeface="+mn-cs"/>
              </a:rPr>
              <a:t>15 </a:t>
            </a:r>
            <a:r>
              <a:rPr kumimoji="0" lang="tr-TR" sz="800" b="1" i="1" u="none" strike="noStrike" kern="1200" cap="none" spc="0" normalizeH="0" baseline="0" noProof="0" dirty="0" smtClean="0">
                <a:ln>
                  <a:noFill/>
                </a:ln>
                <a:solidFill>
                  <a:schemeClr val="bg1"/>
                </a:solidFill>
                <a:effectLst/>
                <a:uLnTx/>
                <a:uFillTx/>
                <a:latin typeface="+mn-lt"/>
                <a:ea typeface="+mn-ea"/>
                <a:cs typeface="+mn-cs"/>
              </a:rPr>
              <a:t>Mart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2012</a:t>
            </a:r>
            <a:endParaRPr kumimoji="0" lang="en-US" sz="800" b="1" i="1" u="none" strike="noStrike" kern="1200" cap="none" spc="0" normalizeH="0" baseline="0" noProof="0" dirty="0">
              <a:ln>
                <a:noFill/>
              </a:ln>
              <a:solidFill>
                <a:schemeClr val="bg1"/>
              </a:solidFill>
              <a:effectLst/>
              <a:uLnTx/>
              <a:uFillTx/>
              <a:latin typeface="+mn-lt"/>
              <a:ea typeface="+mn-ea"/>
              <a:cs typeface="+mn-cs"/>
            </a:endParaRPr>
          </a:p>
        </p:txBody>
      </p:sp>
      <p:sp>
        <p:nvSpPr>
          <p:cNvPr id="12"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İşgücü politikalarının değerlendirilmesi</a:t>
            </a:r>
            <a:endParaRPr lang="en-US" b="1" i="1" dirty="0">
              <a:solidFill>
                <a:schemeClr val="bg1"/>
              </a:solidFill>
            </a:endParaRP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10"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Rectangle 15"/>
          <p:cNvSpPr/>
          <p:nvPr/>
        </p:nvSpPr>
        <p:spPr>
          <a:xfrm>
            <a:off x="1371600" y="1371600"/>
            <a:ext cx="6400800" cy="400110"/>
          </a:xfrm>
          <a:prstGeom prst="rect">
            <a:avLst/>
          </a:prstGeom>
        </p:spPr>
        <p:txBody>
          <a:bodyPr wrap="square">
            <a:spAutoFit/>
          </a:bodyPr>
          <a:lstStyle/>
          <a:p>
            <a:pPr algn="ctr"/>
            <a:r>
              <a:rPr lang="tr-TR" sz="2000" dirty="0" smtClean="0"/>
              <a:t>İş ve eğitimin karışımı programların başarı oranını artırır</a:t>
            </a:r>
            <a:endParaRPr lang="en-US" sz="2000" dirty="0"/>
          </a:p>
        </p:txBody>
      </p:sp>
      <p:pic>
        <p:nvPicPr>
          <p:cNvPr id="1026" name="Picture 2"/>
          <p:cNvPicPr>
            <a:picLocks noChangeAspect="1" noChangeArrowheads="1"/>
          </p:cNvPicPr>
          <p:nvPr/>
        </p:nvPicPr>
        <p:blipFill>
          <a:blip r:embed="rId4" cstate="print"/>
          <a:srcRect/>
          <a:stretch>
            <a:fillRect/>
          </a:stretch>
        </p:blipFill>
        <p:spPr bwMode="auto">
          <a:xfrm>
            <a:off x="1371600" y="2133600"/>
            <a:ext cx="6524625" cy="4314825"/>
          </a:xfrm>
          <a:prstGeom prst="rect">
            <a:avLst/>
          </a:prstGeom>
          <a:noFill/>
          <a:ln w="9525">
            <a:noFill/>
            <a:miter lim="800000"/>
            <a:headEnd/>
            <a:tailEnd/>
          </a:ln>
        </p:spPr>
      </p:pic>
      <p:sp>
        <p:nvSpPr>
          <p:cNvPr id="2" name="Metin kutusu 1"/>
          <p:cNvSpPr txBox="1"/>
          <p:nvPr/>
        </p:nvSpPr>
        <p:spPr>
          <a:xfrm>
            <a:off x="2667000" y="2362200"/>
            <a:ext cx="5229225" cy="2585323"/>
          </a:xfrm>
          <a:prstGeom prst="rect">
            <a:avLst/>
          </a:prstGeom>
          <a:noFill/>
        </p:spPr>
        <p:txBody>
          <a:bodyPr wrap="square" rtlCol="0">
            <a:spAutoFit/>
          </a:bodyPr>
          <a:lstStyle/>
          <a:p>
            <a:r>
              <a:rPr lang="tr-TR" dirty="0" smtClean="0"/>
              <a:t>başarı indikatörü </a:t>
            </a:r>
          </a:p>
          <a:p>
            <a:endParaRPr lang="tr-TR" dirty="0" smtClean="0"/>
          </a:p>
          <a:p>
            <a:r>
              <a:rPr lang="tr-TR" dirty="0"/>
              <a:t>y</a:t>
            </a:r>
            <a:r>
              <a:rPr lang="tr-TR" dirty="0" smtClean="0"/>
              <a:t>alnızca sınıfta eğitim</a:t>
            </a:r>
          </a:p>
          <a:p>
            <a:endParaRPr lang="tr-TR" dirty="0"/>
          </a:p>
          <a:p>
            <a:r>
              <a:rPr lang="tr-TR" dirty="0"/>
              <a:t>y</a:t>
            </a:r>
            <a:r>
              <a:rPr lang="tr-TR" dirty="0" smtClean="0"/>
              <a:t>alnızca işte eğitim</a:t>
            </a:r>
          </a:p>
          <a:p>
            <a:endParaRPr lang="tr-TR" dirty="0" smtClean="0"/>
          </a:p>
          <a:p>
            <a:r>
              <a:rPr lang="tr-TR" dirty="0"/>
              <a:t>s</a:t>
            </a:r>
            <a:r>
              <a:rPr lang="tr-TR" dirty="0" smtClean="0"/>
              <a:t>ınıfta eğitimle işte eğitimin karışımı</a:t>
            </a:r>
          </a:p>
          <a:p>
            <a:endParaRPr lang="tr-TR" dirty="0" smtClean="0"/>
          </a:p>
          <a:p>
            <a:r>
              <a:rPr lang="tr-TR" dirty="0"/>
              <a:t>s</a:t>
            </a:r>
            <a:r>
              <a:rPr lang="tr-TR" dirty="0" smtClean="0"/>
              <a:t>ınıfta ve işte eğitimle başka hizmetlerin karışımı</a:t>
            </a:r>
            <a:endParaRPr lang="tr-TR" dirty="0"/>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1599"/>
            <a:ext cx="91440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1295401"/>
            <a:ext cx="9115425" cy="519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691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2"/>
          </p:nvPr>
        </p:nvSpPr>
        <p:spPr>
          <a:xfrm>
            <a:off x="2895600" y="6477000"/>
            <a:ext cx="3429000" cy="381001"/>
          </a:xfrm>
          <a:solidFill>
            <a:srgbClr val="12313A"/>
          </a:solidFill>
        </p:spPr>
        <p:txBody>
          <a:bodyPr/>
          <a:lstStyle/>
          <a:p>
            <a:pPr algn="ctr"/>
            <a:fld id="{0D1E6DC6-3290-47D5-AC23-9E87652BBC36}" type="slidenum">
              <a:rPr lang="en-US" smtClean="0">
                <a:solidFill>
                  <a:schemeClr val="bg1"/>
                </a:solidFill>
              </a:rPr>
              <a:pPr algn="ctr"/>
              <a:t>3</a:t>
            </a:fld>
            <a:endParaRPr lang="en-US" dirty="0">
              <a:solidFill>
                <a:schemeClr val="bg1"/>
              </a:solidFill>
            </a:endParaRPr>
          </a:p>
        </p:txBody>
      </p:sp>
      <p:sp>
        <p:nvSpPr>
          <p:cNvPr id="28" name="Footer Placeholder 4"/>
          <p:cNvSpPr>
            <a:spLocks noGrp="1"/>
          </p:cNvSpPr>
          <p:nvPr>
            <p:ph type="ftr" sz="quarter" idx="11"/>
          </p:nvPr>
        </p:nvSpPr>
        <p:spPr>
          <a:xfrm>
            <a:off x="6324600" y="6492240"/>
            <a:ext cx="2819400" cy="365760"/>
          </a:xfrm>
          <a:solidFill>
            <a:srgbClr val="12313A"/>
          </a:solidFill>
        </p:spPr>
        <p:txBody>
          <a:bodyPr/>
          <a:lstStyle/>
          <a:p>
            <a:pPr algn="r"/>
            <a:r>
              <a:rPr lang="en-US" b="1" i="1" smtClean="0">
                <a:solidFill>
                  <a:schemeClr val="bg1"/>
                </a:solidFill>
              </a:rPr>
              <a:t>The jobs challenge</a:t>
            </a:r>
            <a:endParaRPr lang="en-US" b="1" i="1" dirty="0">
              <a:solidFill>
                <a:schemeClr val="bg1"/>
              </a:solidFill>
            </a:endParaRPr>
          </a:p>
        </p:txBody>
      </p:sp>
      <p:sp>
        <p:nvSpPr>
          <p:cNvPr id="39"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40"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chemeClr val="bg1"/>
                </a:solidFill>
                <a:effectLst/>
                <a:uLnTx/>
                <a:uFillTx/>
                <a:latin typeface="+mn-lt"/>
                <a:ea typeface="+mn-ea"/>
                <a:cs typeface="+mn-cs"/>
              </a:rPr>
              <a:t>World Development Report 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chemeClr val="bg1"/>
                </a:solidFill>
                <a:effectLst/>
                <a:uLnTx/>
                <a:uFillTx/>
                <a:latin typeface="+mn-lt"/>
                <a:ea typeface="+mn-ea"/>
                <a:cs typeface="+mn-cs"/>
              </a:rPr>
              <a:t>The World Bank  </a:t>
            </a: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9" name="TextBox 8"/>
          <p:cNvSpPr txBox="1"/>
          <p:nvPr/>
        </p:nvSpPr>
        <p:spPr>
          <a:xfrm>
            <a:off x="2133600" y="533400"/>
            <a:ext cx="5943600" cy="553998"/>
          </a:xfrm>
          <a:prstGeom prst="rect">
            <a:avLst/>
          </a:prstGeom>
          <a:noFill/>
        </p:spPr>
        <p:txBody>
          <a:bodyPr wrap="square" rtlCol="0">
            <a:spAutoFit/>
          </a:bodyPr>
          <a:lstStyle/>
          <a:p>
            <a:pPr algn="ctr"/>
            <a:r>
              <a:rPr lang="tr-TR" sz="3000" dirty="0" smtClean="0">
                <a:solidFill>
                  <a:schemeClr val="tx2"/>
                </a:solidFill>
              </a:rPr>
              <a:t>İşlerin önündeki zorluklar büyüktür</a:t>
            </a:r>
            <a:endParaRPr lang="en-US" sz="3000" dirty="0">
              <a:solidFill>
                <a:schemeClr val="tx2"/>
              </a:solidFill>
            </a:endParaRPr>
          </a:p>
        </p:txBody>
      </p:sp>
      <p:pic>
        <p:nvPicPr>
          <p:cNvPr id="31758" name="Picture 14"/>
          <p:cNvPicPr>
            <a:picLocks noChangeAspect="1" noChangeArrowheads="1"/>
          </p:cNvPicPr>
          <p:nvPr/>
        </p:nvPicPr>
        <p:blipFill>
          <a:blip r:embed="rId4" cstate="print"/>
          <a:srcRect/>
          <a:stretch>
            <a:fillRect/>
          </a:stretch>
        </p:blipFill>
        <p:spPr bwMode="auto">
          <a:xfrm>
            <a:off x="0" y="1295400"/>
            <a:ext cx="9144000" cy="5195526"/>
          </a:xfrm>
          <a:prstGeom prst="rect">
            <a:avLst/>
          </a:prstGeom>
          <a:noFill/>
          <a:ln w="9525">
            <a:noFill/>
            <a:miter lim="800000"/>
            <a:headEnd/>
            <a:tailEnd/>
          </a:ln>
        </p:spPr>
      </p:pic>
    </p:spTree>
    <p:extLst>
      <p:ext uri="{BB962C8B-B14F-4D97-AF65-F5344CB8AC3E}">
        <p14:creationId xmlns:p14="http://schemas.microsoft.com/office/powerpoint/2010/main" val="3667699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62000" y="685800"/>
            <a:ext cx="7772400" cy="762000"/>
          </a:xfrm>
        </p:spPr>
        <p:txBody>
          <a:bodyPr>
            <a:noAutofit/>
          </a:bodyPr>
          <a:lstStyle/>
          <a:p>
            <a:pPr marL="0" indent="0" algn="ctr">
              <a:lnSpc>
                <a:spcPct val="80000"/>
              </a:lnSpc>
              <a:buNone/>
            </a:pPr>
            <a:r>
              <a:rPr lang="tr-TR" b="1" dirty="0" smtClean="0">
                <a:solidFill>
                  <a:schemeClr val="accent5">
                    <a:lumMod val="50000"/>
                  </a:schemeClr>
                </a:solidFill>
              </a:rPr>
              <a:t>Sosyal Sigorta</a:t>
            </a:r>
            <a:endParaRPr lang="en-US" b="1" dirty="0" smtClean="0">
              <a:solidFill>
                <a:schemeClr val="accent5">
                  <a:lumMod val="50000"/>
                </a:schemeClr>
              </a:solidFill>
            </a:endParaRPr>
          </a:p>
        </p:txBody>
      </p:sp>
      <p:sp>
        <p:nvSpPr>
          <p:cNvPr id="9" name="Content Placeholder 2"/>
          <p:cNvSpPr txBox="1">
            <a:spLocks/>
          </p:cNvSpPr>
          <p:nvPr/>
        </p:nvSpPr>
        <p:spPr>
          <a:xfrm>
            <a:off x="457200" y="1740773"/>
            <a:ext cx="8077200" cy="426720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tr-TR" sz="2400" dirty="0" smtClean="0">
                <a:solidFill>
                  <a:schemeClr val="tx2"/>
                </a:solidFill>
              </a:rPr>
              <a:t>İşgücü piyasasının hem dışındaki (sağlık, yaşlılık) hem de içindeki </a:t>
            </a:r>
            <a:r>
              <a:rPr lang="en-US" sz="2400" dirty="0" smtClean="0">
                <a:solidFill>
                  <a:schemeClr val="tx2"/>
                </a:solidFill>
              </a:rPr>
              <a:t>(</a:t>
            </a:r>
            <a:r>
              <a:rPr lang="tr-TR" sz="2400" dirty="0" smtClean="0">
                <a:solidFill>
                  <a:schemeClr val="tx2"/>
                </a:solidFill>
              </a:rPr>
              <a:t>iş değişimi, çalışma engeli) risklerin yönetimi</a:t>
            </a:r>
            <a:endParaRPr lang="en-US" sz="2400" dirty="0" smtClean="0">
              <a:solidFill>
                <a:schemeClr val="tx2"/>
              </a:solidFill>
            </a:endParaRPr>
          </a:p>
          <a:p>
            <a:pPr marL="342900" lvl="0" indent="-342900">
              <a:spcBef>
                <a:spcPct val="20000"/>
              </a:spcBef>
              <a:buFont typeface="Arial" pitchFamily="34" charset="0"/>
              <a:buChar char="•"/>
            </a:pPr>
            <a:r>
              <a:rPr lang="tr-TR" sz="2400" dirty="0" smtClean="0">
                <a:solidFill>
                  <a:schemeClr val="tx2"/>
                </a:solidFill>
              </a:rPr>
              <a:t>Kapsam çoğunlukla işgücü piyasasının konumuyla ilgili </a:t>
            </a:r>
            <a:r>
              <a:rPr lang="en-US" sz="2400" dirty="0" smtClean="0">
                <a:solidFill>
                  <a:schemeClr val="tx2"/>
                </a:solidFill>
              </a:rPr>
              <a:t>– </a:t>
            </a:r>
            <a:r>
              <a:rPr lang="tr-TR" sz="2400" dirty="0" smtClean="0">
                <a:solidFill>
                  <a:schemeClr val="tx2"/>
                </a:solidFill>
              </a:rPr>
              <a:t>dolayısıyla kapsam dışı kısım çok büyük. Son finansal kriz: işsizlerin yalnızca yüzde 15’i sigorta ödemesi aldı </a:t>
            </a:r>
            <a:endParaRPr lang="en-US" sz="2400" dirty="0" smtClean="0">
              <a:solidFill>
                <a:schemeClr val="tx2"/>
              </a:solidFill>
            </a:endParaRPr>
          </a:p>
          <a:p>
            <a:pPr marL="342900" lvl="0" indent="-342900">
              <a:spcBef>
                <a:spcPct val="20000"/>
              </a:spcBef>
              <a:buFont typeface="Arial" pitchFamily="34" charset="0"/>
              <a:buChar char="•"/>
            </a:pPr>
            <a:r>
              <a:rPr lang="tr-TR" sz="2400" dirty="0" smtClean="0">
                <a:solidFill>
                  <a:schemeClr val="tx2"/>
                </a:solidFill>
              </a:rPr>
              <a:t>Asıl soru</a:t>
            </a:r>
            <a:r>
              <a:rPr lang="en-US" sz="2400" dirty="0" smtClean="0">
                <a:solidFill>
                  <a:schemeClr val="tx2"/>
                </a:solidFill>
              </a:rPr>
              <a:t>: </a:t>
            </a:r>
            <a:r>
              <a:rPr lang="tr-TR" sz="2400" dirty="0" smtClean="0">
                <a:solidFill>
                  <a:schemeClr val="tx2"/>
                </a:solidFill>
              </a:rPr>
              <a:t>yıldırıcı olmadan bu kapsam nasıl genişletilebilir </a:t>
            </a:r>
            <a:r>
              <a:rPr lang="en-US" sz="2400" dirty="0" smtClean="0">
                <a:solidFill>
                  <a:schemeClr val="tx2"/>
                </a:solidFill>
              </a:rPr>
              <a:t>– </a:t>
            </a:r>
            <a:r>
              <a:rPr lang="tr-TR" sz="2400" dirty="0" smtClean="0">
                <a:solidFill>
                  <a:schemeClr val="tx2"/>
                </a:solidFill>
              </a:rPr>
              <a:t>genel vergi finansmanı; kayıt dışı sektöre doğru  gönüllülük ilkesiyle genişletmek vb</a:t>
            </a:r>
            <a:endParaRPr lang="en-US" sz="2000" dirty="0" smtClean="0">
              <a:solidFill>
                <a:schemeClr val="accent5">
                  <a:lumMod val="75000"/>
                </a:schemeClr>
              </a:solidFill>
            </a:endParaRPr>
          </a:p>
        </p:txBody>
      </p:sp>
      <p:sp>
        <p:nvSpPr>
          <p:cNvPr id="11"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Kalkınma Raporu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Bankası</a:t>
            </a:r>
            <a:endParaRPr kumimoji="0" lang="en-US" sz="800" b="1" i="1"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chemeClr val="bg1"/>
                </a:solidFill>
                <a:effectLst/>
                <a:uLnTx/>
                <a:uFillTx/>
                <a:latin typeface="+mn-lt"/>
                <a:ea typeface="+mn-ea"/>
                <a:cs typeface="+mn-cs"/>
              </a:rPr>
              <a:t>15 </a:t>
            </a:r>
            <a:r>
              <a:rPr kumimoji="0" lang="tr-TR" sz="800" b="1" i="1" u="none" strike="noStrike" kern="1200" cap="none" spc="0" normalizeH="0" baseline="0" noProof="0" dirty="0" smtClean="0">
                <a:ln>
                  <a:noFill/>
                </a:ln>
                <a:solidFill>
                  <a:schemeClr val="bg1"/>
                </a:solidFill>
                <a:effectLst/>
                <a:uLnTx/>
                <a:uFillTx/>
                <a:latin typeface="+mn-lt"/>
                <a:ea typeface="+mn-ea"/>
                <a:cs typeface="+mn-cs"/>
              </a:rPr>
              <a:t>Mart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2012</a:t>
            </a:r>
            <a:endParaRPr kumimoji="0" lang="en-US" sz="800" b="1" i="1" u="none" strike="noStrike" kern="1200" cap="none" spc="0" normalizeH="0" baseline="0" noProof="0" dirty="0">
              <a:ln>
                <a:noFill/>
              </a:ln>
              <a:solidFill>
                <a:schemeClr val="bg1"/>
              </a:solidFill>
              <a:effectLst/>
              <a:uLnTx/>
              <a:uFillTx/>
              <a:latin typeface="+mn-lt"/>
              <a:ea typeface="+mn-ea"/>
              <a:cs typeface="+mn-cs"/>
            </a:endParaRPr>
          </a:p>
        </p:txBody>
      </p:sp>
      <p:sp>
        <p:nvSpPr>
          <p:cNvPr id="12"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İşgücü politikalarının değerlendirilmesi</a:t>
            </a:r>
            <a:endParaRPr lang="en-US" b="1" i="1" dirty="0">
              <a:solidFill>
                <a:schemeClr val="bg1"/>
              </a:solidFill>
            </a:endParaRP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10"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14" name="Picture 4"/>
          <p:cNvPicPr>
            <a:picLocks noChangeAspect="1" noChangeArrowheads="1"/>
          </p:cNvPicPr>
          <p:nvPr/>
        </p:nvPicPr>
        <p:blipFill>
          <a:blip r:embed="rId4" cstate="print"/>
          <a:srcRect/>
          <a:stretch>
            <a:fillRect/>
          </a:stretch>
        </p:blipFill>
        <p:spPr bwMode="auto">
          <a:xfrm>
            <a:off x="7162800" y="441961"/>
            <a:ext cx="1727200" cy="1295400"/>
          </a:xfrm>
          <a:prstGeom prst="rect">
            <a:avLst/>
          </a:prstGeom>
          <a:noFill/>
          <a:ln w="9525">
            <a:noFill/>
            <a:miter lim="800000"/>
            <a:headEnd/>
            <a:tailEnd/>
          </a:ln>
        </p:spPr>
      </p:pic>
    </p:spTree>
    <p:extLst>
      <p:ext uri="{BB962C8B-B14F-4D97-AF65-F5344CB8AC3E}">
        <p14:creationId xmlns:p14="http://schemas.microsoft.com/office/powerpoint/2010/main" val="4133870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6324600" y="6492240"/>
            <a:ext cx="2819400" cy="365760"/>
          </a:xfrm>
          <a:solidFill>
            <a:srgbClr val="12313A"/>
          </a:solidFill>
        </p:spPr>
        <p:txBody>
          <a:bodyPr/>
          <a:lstStyle/>
          <a:p>
            <a:pPr algn="r"/>
            <a:r>
              <a:rPr lang="en-US" b="1" i="1" smtClean="0">
                <a:solidFill>
                  <a:schemeClr val="bg1"/>
                </a:solidFill>
              </a:rPr>
              <a:t>Beyond labor policies</a:t>
            </a:r>
            <a:endParaRPr lang="en-US" b="1" i="1" dirty="0">
              <a:solidFill>
                <a:schemeClr val="bg1"/>
              </a:solidFill>
            </a:endParaRPr>
          </a:p>
        </p:txBody>
      </p:sp>
      <p:sp>
        <p:nvSpPr>
          <p:cNvPr id="9" name="Slide Number Placeholder 3"/>
          <p:cNvSpPr>
            <a:spLocks noGrp="1"/>
          </p:cNvSpPr>
          <p:nvPr>
            <p:ph type="sldNum" sz="quarter" idx="12"/>
          </p:nvPr>
        </p:nvSpPr>
        <p:spPr>
          <a:xfrm>
            <a:off x="2895600" y="6492875"/>
            <a:ext cx="3429000" cy="365125"/>
          </a:xfrm>
          <a:solidFill>
            <a:srgbClr val="12313A"/>
          </a:solidFill>
        </p:spPr>
        <p:txBody>
          <a:bodyPr/>
          <a:lstStyle/>
          <a:p>
            <a:pPr algn="ctr"/>
            <a:fld id="{0D1E6DC6-3290-47D5-AC23-9E87652BBC36}" type="slidenum">
              <a:rPr lang="en-US" smtClean="0">
                <a:solidFill>
                  <a:schemeClr val="bg1"/>
                </a:solidFill>
              </a:rPr>
              <a:pPr algn="ctr"/>
              <a:t>31</a:t>
            </a:fld>
            <a:endParaRPr lang="en-US" dirty="0">
              <a:solidFill>
                <a:schemeClr val="bg1"/>
              </a:solidFill>
            </a:endParaRPr>
          </a:p>
        </p:txBody>
      </p:sp>
      <p:sp>
        <p:nvSpPr>
          <p:cNvPr id="11"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chemeClr val="bg1"/>
                </a:solidFill>
                <a:effectLst/>
                <a:uLnTx/>
                <a:uFillTx/>
                <a:latin typeface="+mn-lt"/>
                <a:ea typeface="+mn-ea"/>
                <a:cs typeface="+mn-cs"/>
              </a:rPr>
              <a:t>World Development Report 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chemeClr val="bg1"/>
                </a:solidFill>
                <a:effectLst/>
                <a:uLnTx/>
                <a:uFillTx/>
                <a:latin typeface="+mn-lt"/>
                <a:ea typeface="+mn-ea"/>
                <a:cs typeface="+mn-cs"/>
              </a:rPr>
              <a:t>The World Bank  </a:t>
            </a: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16" name="TextBox 15"/>
          <p:cNvSpPr txBox="1"/>
          <p:nvPr/>
        </p:nvSpPr>
        <p:spPr>
          <a:xfrm>
            <a:off x="0" y="762000"/>
            <a:ext cx="9144000" cy="584775"/>
          </a:xfrm>
          <a:prstGeom prst="rect">
            <a:avLst/>
          </a:prstGeom>
          <a:noFill/>
        </p:spPr>
        <p:txBody>
          <a:bodyPr wrap="square" rtlCol="0">
            <a:spAutoFit/>
          </a:bodyPr>
          <a:lstStyle/>
          <a:p>
            <a:pPr algn="ctr"/>
            <a:r>
              <a:rPr lang="tr-TR" sz="3200" dirty="0" smtClean="0">
                <a:solidFill>
                  <a:schemeClr val="tx2"/>
                </a:solidFill>
              </a:rPr>
              <a:t>İşler için global ortaklıklar</a:t>
            </a:r>
            <a:endParaRPr lang="en-US" sz="3200" dirty="0">
              <a:solidFill>
                <a:schemeClr val="tx2"/>
              </a:solidFill>
            </a:endParaRPr>
          </a:p>
        </p:txBody>
      </p:sp>
      <p:sp>
        <p:nvSpPr>
          <p:cNvPr id="13" name="TextBox 12"/>
          <p:cNvSpPr txBox="1"/>
          <p:nvPr/>
        </p:nvSpPr>
        <p:spPr>
          <a:xfrm>
            <a:off x="533400" y="2057400"/>
            <a:ext cx="8229600" cy="3600986"/>
          </a:xfrm>
          <a:prstGeom prst="rect">
            <a:avLst/>
          </a:prstGeom>
          <a:noFill/>
        </p:spPr>
        <p:txBody>
          <a:bodyPr wrap="square" rtlCol="0">
            <a:spAutoFit/>
          </a:bodyPr>
          <a:lstStyle/>
          <a:p>
            <a:pPr>
              <a:buFont typeface="Wingdings" pitchFamily="2" charset="2"/>
              <a:buChar char="Ø"/>
            </a:pPr>
            <a:r>
              <a:rPr lang="tr-TR" sz="2400" dirty="0" smtClean="0"/>
              <a:t>Haklar ve standartlar</a:t>
            </a:r>
            <a:r>
              <a:rPr lang="en-US" sz="2400" dirty="0" smtClean="0"/>
              <a:t>: </a:t>
            </a:r>
            <a:r>
              <a:rPr lang="tr-TR" sz="2400" dirty="0" smtClean="0"/>
              <a:t>baskı sadece buraya kadar</a:t>
            </a:r>
            <a:endParaRPr lang="en-US" sz="2400" dirty="0" smtClean="0"/>
          </a:p>
          <a:p>
            <a:pPr>
              <a:buFont typeface="Wingdings" pitchFamily="2" charset="2"/>
              <a:buChar char="Ø"/>
            </a:pPr>
            <a:endParaRPr lang="en-US" sz="2400" dirty="0" smtClean="0"/>
          </a:p>
          <a:p>
            <a:pPr>
              <a:buFont typeface="Wingdings" pitchFamily="2" charset="2"/>
              <a:buChar char="Ø"/>
            </a:pPr>
            <a:r>
              <a:rPr lang="tr-TR" sz="2400" dirty="0" smtClean="0"/>
              <a:t>Yatırımların daha da serbestleştirilmesi fakat </a:t>
            </a:r>
            <a:r>
              <a:rPr lang="tr-TR" sz="2400" dirty="0" err="1" smtClean="0"/>
              <a:t>ödünleşimin</a:t>
            </a:r>
            <a:r>
              <a:rPr lang="tr-TR" sz="2400" dirty="0" smtClean="0"/>
              <a:t> yönetilmesi</a:t>
            </a:r>
            <a:endParaRPr lang="en-US" sz="2400" dirty="0" smtClean="0"/>
          </a:p>
          <a:p>
            <a:pPr>
              <a:buFont typeface="Wingdings" pitchFamily="2" charset="2"/>
              <a:buChar char="Ø"/>
            </a:pPr>
            <a:endParaRPr lang="en-US" sz="2400" dirty="0" smtClean="0"/>
          </a:p>
          <a:p>
            <a:pPr>
              <a:buFont typeface="Wingdings" pitchFamily="2" charset="2"/>
              <a:buChar char="Ø"/>
            </a:pPr>
            <a:r>
              <a:rPr lang="tr-TR" sz="2400" dirty="0" smtClean="0"/>
              <a:t>Göç politikaları</a:t>
            </a:r>
            <a:r>
              <a:rPr lang="en-US" sz="2400" dirty="0" smtClean="0"/>
              <a:t>: </a:t>
            </a:r>
            <a:r>
              <a:rPr lang="tr-TR" sz="2400" dirty="0" smtClean="0"/>
              <a:t>ikili anlaşmalara doğru</a:t>
            </a:r>
            <a:endParaRPr lang="en-US" sz="2400" dirty="0" smtClean="0"/>
          </a:p>
          <a:p>
            <a:pPr>
              <a:buFont typeface="Wingdings" pitchFamily="2" charset="2"/>
              <a:buChar char="Ø"/>
            </a:pPr>
            <a:endParaRPr lang="en-US" sz="2400" dirty="0" smtClean="0"/>
          </a:p>
          <a:p>
            <a:pPr>
              <a:buFont typeface="Wingdings" pitchFamily="2" charset="2"/>
              <a:buChar char="Ø"/>
            </a:pPr>
            <a:r>
              <a:rPr lang="tr-TR" sz="2400" dirty="0" smtClean="0"/>
              <a:t>İşler merkezdeki aşama, fakat rakamlar için ne yapılabilir</a:t>
            </a:r>
            <a:r>
              <a:rPr lang="en-US" sz="2400" dirty="0" smtClean="0"/>
              <a:t>?</a:t>
            </a:r>
          </a:p>
          <a:p>
            <a:endParaRPr lang="en-US" i="1" dirty="0" smtClean="0"/>
          </a:p>
          <a:p>
            <a:endParaRPr lang="en-US" dirty="0"/>
          </a:p>
        </p:txBody>
      </p:sp>
    </p:spTree>
    <p:extLst>
      <p:ext uri="{BB962C8B-B14F-4D97-AF65-F5344CB8AC3E}">
        <p14:creationId xmlns:p14="http://schemas.microsoft.com/office/powerpoint/2010/main" val="1197127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Zor sorular</a:t>
            </a:r>
            <a:endParaRPr lang="en-US" b="1" i="1" dirty="0" smtClean="0">
              <a:solidFill>
                <a:schemeClr val="bg1"/>
              </a:solidFill>
            </a:endParaRPr>
          </a:p>
        </p:txBody>
      </p:sp>
      <p:sp>
        <p:nvSpPr>
          <p:cNvPr id="9" name="Slide Number Placeholder 3"/>
          <p:cNvSpPr>
            <a:spLocks noGrp="1"/>
          </p:cNvSpPr>
          <p:nvPr>
            <p:ph type="sldNum" sz="quarter" idx="12"/>
          </p:nvPr>
        </p:nvSpPr>
        <p:spPr>
          <a:xfrm>
            <a:off x="2895600" y="6492875"/>
            <a:ext cx="3429000" cy="365125"/>
          </a:xfrm>
          <a:solidFill>
            <a:srgbClr val="12313A"/>
          </a:solidFill>
        </p:spPr>
        <p:txBody>
          <a:bodyPr/>
          <a:lstStyle/>
          <a:p>
            <a:pPr algn="ctr"/>
            <a:fld id="{0D1E6DC6-3290-47D5-AC23-9E87652BBC36}" type="slidenum">
              <a:rPr lang="en-US" smtClean="0">
                <a:solidFill>
                  <a:schemeClr val="bg1"/>
                </a:solidFill>
              </a:rPr>
              <a:pPr algn="ctr"/>
              <a:t>32</a:t>
            </a:fld>
            <a:endParaRPr lang="en-US" dirty="0">
              <a:solidFill>
                <a:schemeClr val="bg1"/>
              </a:solidFill>
            </a:endParaRPr>
          </a:p>
        </p:txBody>
      </p:sp>
      <p:sp>
        <p:nvSpPr>
          <p:cNvPr id="11"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Kalkınma Raporu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smtClean="0">
                <a:ln>
                  <a:noFill/>
                </a:ln>
                <a:solidFill>
                  <a:schemeClr val="bg1"/>
                </a:solidFill>
                <a:effectLst/>
                <a:uLnTx/>
                <a:uFillTx/>
                <a:latin typeface="+mn-lt"/>
                <a:ea typeface="+mn-ea"/>
                <a:cs typeface="+mn-cs"/>
              </a:rPr>
              <a:t>Dünya Bankası</a:t>
            </a:r>
            <a:endParaRPr kumimoji="0" lang="en-US" sz="800" b="1" i="1" u="none" strike="noStrike" kern="1200" cap="none" spc="0" normalizeH="0" baseline="0" noProof="0" dirty="0" smtClean="0">
              <a:ln>
                <a:noFill/>
              </a:ln>
              <a:solidFill>
                <a:schemeClr val="bg1"/>
              </a:solidFill>
              <a:effectLst/>
              <a:uLnTx/>
              <a:uFillTx/>
              <a:latin typeface="+mn-lt"/>
              <a:ea typeface="+mn-ea"/>
              <a:cs typeface="+mn-cs"/>
            </a:endParaRPr>
          </a:p>
        </p:txBody>
      </p:sp>
      <p:sp>
        <p:nvSpPr>
          <p:cNvPr id="10" name="Content Placeholder 2"/>
          <p:cNvSpPr txBox="1">
            <a:spLocks/>
          </p:cNvSpPr>
          <p:nvPr/>
        </p:nvSpPr>
        <p:spPr>
          <a:xfrm>
            <a:off x="0" y="609600"/>
            <a:ext cx="9144000" cy="609600"/>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lvl="0" indent="-342900" algn="ctr">
              <a:spcBef>
                <a:spcPct val="20000"/>
              </a:spcBef>
            </a:pPr>
            <a:r>
              <a:rPr lang="tr-TR" sz="12800" dirty="0" smtClean="0">
                <a:solidFill>
                  <a:schemeClr val="tx2"/>
                </a:solidFill>
              </a:rPr>
              <a:t>Raporda ele alınan kilit politika soruları</a:t>
            </a:r>
            <a:endParaRPr lang="en-US" sz="12800" dirty="0" smtClean="0">
              <a:solidFill>
                <a:schemeClr val="tx2"/>
              </a:solidFill>
            </a:endParaRPr>
          </a:p>
        </p:txBody>
      </p:sp>
      <p:sp>
        <p:nvSpPr>
          <p:cNvPr id="14" name="Content Placeholder 2"/>
          <p:cNvSpPr txBox="1">
            <a:spLocks/>
          </p:cNvSpPr>
          <p:nvPr/>
        </p:nvSpPr>
        <p:spPr>
          <a:xfrm>
            <a:off x="0" y="5486400"/>
            <a:ext cx="9144000" cy="6096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tr-TR" sz="2600" noProof="0" dirty="0" smtClean="0">
                <a:solidFill>
                  <a:schemeClr val="tx2"/>
                </a:solidFill>
              </a:rPr>
              <a:t>Aslında </a:t>
            </a:r>
            <a:r>
              <a:rPr lang="tr-TR" sz="2600" dirty="0" smtClean="0">
                <a:solidFill>
                  <a:schemeClr val="tx2"/>
                </a:solidFill>
              </a:rPr>
              <a:t>birinci</a:t>
            </a:r>
            <a:r>
              <a:rPr lang="tr-TR" sz="2600" noProof="0" dirty="0" smtClean="0">
                <a:solidFill>
                  <a:schemeClr val="tx2"/>
                </a:solidFill>
              </a:rPr>
              <a:t> soru şu: </a:t>
            </a:r>
            <a:r>
              <a:rPr lang="tr-TR" sz="2600" b="1" noProof="0" dirty="0" smtClean="0">
                <a:solidFill>
                  <a:schemeClr val="tx2"/>
                </a:solidFill>
              </a:rPr>
              <a:t>İş nedir</a:t>
            </a:r>
            <a:r>
              <a:rPr lang="en-US" sz="2600" noProof="0" dirty="0" smtClean="0">
                <a:solidFill>
                  <a:schemeClr val="tx2"/>
                </a:solidFill>
              </a:rPr>
              <a:t>?  </a:t>
            </a:r>
            <a:r>
              <a:rPr lang="tr-TR" sz="2600" noProof="0" dirty="0" smtClean="0">
                <a:solidFill>
                  <a:schemeClr val="tx2"/>
                </a:solidFill>
              </a:rPr>
              <a:t>Bu sorunun yanıtı hiç </a:t>
            </a:r>
            <a:r>
              <a:rPr lang="tr-TR" sz="2600" noProof="0" smtClean="0">
                <a:solidFill>
                  <a:schemeClr val="tx2"/>
                </a:solidFill>
              </a:rPr>
              <a:t>de kolay değil</a:t>
            </a:r>
            <a:endParaRPr kumimoji="0" lang="en-US" sz="26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graphicFrame>
        <p:nvGraphicFramePr>
          <p:cNvPr id="13" name="Content Placeholder 27"/>
          <p:cNvGraphicFramePr>
            <a:graphicFrameLocks/>
          </p:cNvGraphicFramePr>
          <p:nvPr>
            <p:extLst>
              <p:ext uri="{D42A27DB-BD31-4B8C-83A1-F6EECF244321}">
                <p14:modId xmlns:p14="http://schemas.microsoft.com/office/powerpoint/2010/main" val="462365827"/>
              </p:ext>
            </p:extLst>
          </p:nvPr>
        </p:nvGraphicFramePr>
        <p:xfrm>
          <a:off x="381000" y="1676400"/>
          <a:ext cx="8382000" cy="373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2"/>
          </p:nvPr>
        </p:nvSpPr>
        <p:spPr>
          <a:xfrm>
            <a:off x="2895600" y="6492875"/>
            <a:ext cx="3429000" cy="365125"/>
          </a:xfrm>
          <a:solidFill>
            <a:srgbClr val="12313A"/>
          </a:solidFill>
        </p:spPr>
        <p:txBody>
          <a:bodyPr/>
          <a:lstStyle/>
          <a:p>
            <a:pPr algn="ctr"/>
            <a:fld id="{0D1E6DC6-3290-47D5-AC23-9E87652BBC36}" type="slidenum">
              <a:rPr lang="en-US" smtClean="0">
                <a:solidFill>
                  <a:schemeClr val="bg1"/>
                </a:solidFill>
              </a:rPr>
              <a:pPr algn="ctr"/>
              <a:t>33</a:t>
            </a:fld>
            <a:endParaRPr lang="en-US" dirty="0">
              <a:solidFill>
                <a:schemeClr val="bg1"/>
              </a:solidFill>
            </a:endParaRPr>
          </a:p>
        </p:txBody>
      </p:sp>
      <p:sp>
        <p:nvSpPr>
          <p:cNvPr id="28" name="Footer Placeholder 4"/>
          <p:cNvSpPr>
            <a:spLocks noGrp="1"/>
          </p:cNvSpPr>
          <p:nvPr>
            <p:ph type="ftr" sz="quarter" idx="11"/>
          </p:nvPr>
        </p:nvSpPr>
        <p:spPr>
          <a:xfrm>
            <a:off x="6324600" y="6492240"/>
            <a:ext cx="2819400" cy="365760"/>
          </a:xfrm>
          <a:solidFill>
            <a:srgbClr val="12313A"/>
          </a:solidFill>
        </p:spPr>
        <p:txBody>
          <a:bodyPr/>
          <a:lstStyle/>
          <a:p>
            <a:pPr algn="r"/>
            <a:r>
              <a:rPr lang="en-US" b="1" i="1" smtClean="0">
                <a:solidFill>
                  <a:schemeClr val="bg1"/>
                </a:solidFill>
              </a:rPr>
              <a:t>Follow up</a:t>
            </a:r>
            <a:endParaRPr lang="en-US" b="1" i="1" dirty="0">
              <a:solidFill>
                <a:schemeClr val="bg1"/>
              </a:solidFill>
            </a:endParaRPr>
          </a:p>
        </p:txBody>
      </p:sp>
      <p:sp>
        <p:nvSpPr>
          <p:cNvPr id="39"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40"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chemeClr val="bg1"/>
                </a:solidFill>
                <a:effectLst/>
                <a:uLnTx/>
                <a:uFillTx/>
                <a:latin typeface="+mn-lt"/>
                <a:ea typeface="+mn-ea"/>
                <a:cs typeface="+mn-cs"/>
              </a:rPr>
              <a:t>World Development Report 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chemeClr val="bg1"/>
                </a:solidFill>
                <a:effectLst/>
                <a:uLnTx/>
                <a:uFillTx/>
                <a:latin typeface="+mn-lt"/>
                <a:ea typeface="+mn-ea"/>
                <a:cs typeface="+mn-cs"/>
              </a:rPr>
              <a:t>The World Bank  </a:t>
            </a: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18" name="TextBox 17"/>
          <p:cNvSpPr txBox="1"/>
          <p:nvPr/>
        </p:nvSpPr>
        <p:spPr>
          <a:xfrm>
            <a:off x="4191000" y="4495800"/>
            <a:ext cx="4572000" cy="2031325"/>
          </a:xfrm>
          <a:prstGeom prst="rect">
            <a:avLst/>
          </a:prstGeom>
          <a:noFill/>
          <a:ln w="28575">
            <a:noFill/>
          </a:ln>
        </p:spPr>
        <p:txBody>
          <a:bodyPr wrap="square" rtlCol="0">
            <a:spAutoFit/>
          </a:bodyPr>
          <a:lstStyle/>
          <a:p>
            <a:pPr algn="ctr"/>
            <a:r>
              <a:rPr lang="tr-TR" dirty="0" smtClean="0"/>
              <a:t>Kalkınma için iyi işlerin yaratılmasında neyin gerekli olduğuna dair diyaloğa devam etmek için enteraktif </a:t>
            </a:r>
            <a:r>
              <a:rPr lang="en-US" dirty="0" smtClean="0"/>
              <a:t>Jobs Knowledge Platform </a:t>
            </a:r>
            <a:r>
              <a:rPr lang="tr-TR" dirty="0" smtClean="0"/>
              <a:t>(İşler Bilgi Platformu)</a:t>
            </a:r>
            <a:r>
              <a:rPr lang="tr-TR" dirty="0" err="1" smtClean="0"/>
              <a:t>na</a:t>
            </a:r>
            <a:r>
              <a:rPr lang="tr-TR" dirty="0" smtClean="0"/>
              <a:t> katılmak için aşağıdaki lütfen aşağıdaki adresi ziyaret ediniz</a:t>
            </a:r>
            <a:r>
              <a:rPr lang="en-US" dirty="0" smtClean="0"/>
              <a:t>:</a:t>
            </a:r>
          </a:p>
          <a:p>
            <a:pPr algn="ctr"/>
            <a:endParaRPr lang="en-US" sz="1600" dirty="0" smtClean="0"/>
          </a:p>
          <a:p>
            <a:pPr algn="ctr"/>
            <a:r>
              <a:rPr lang="en-US" sz="2000" b="1" dirty="0" smtClean="0"/>
              <a:t>www.jobsknowledge.org</a:t>
            </a:r>
          </a:p>
        </p:txBody>
      </p:sp>
      <p:sp>
        <p:nvSpPr>
          <p:cNvPr id="17" name="TextBox 16"/>
          <p:cNvSpPr txBox="1"/>
          <p:nvPr/>
        </p:nvSpPr>
        <p:spPr>
          <a:xfrm>
            <a:off x="4191000" y="1143000"/>
            <a:ext cx="4572000" cy="1785104"/>
          </a:xfrm>
          <a:prstGeom prst="rect">
            <a:avLst/>
          </a:prstGeom>
          <a:noFill/>
        </p:spPr>
        <p:txBody>
          <a:bodyPr wrap="square" rtlCol="0">
            <a:spAutoFit/>
          </a:bodyPr>
          <a:lstStyle/>
          <a:p>
            <a:pPr algn="ctr"/>
            <a:r>
              <a:rPr lang="tr-TR" dirty="0" smtClean="0"/>
              <a:t>Dünya Kalkınma Raporu </a:t>
            </a:r>
            <a:r>
              <a:rPr lang="en-US" dirty="0" smtClean="0"/>
              <a:t>2013: </a:t>
            </a:r>
            <a:r>
              <a:rPr lang="tr-TR" i="1" dirty="0" err="1" smtClean="0"/>
              <a:t>İşler’i</a:t>
            </a:r>
            <a:r>
              <a:rPr lang="en-US" dirty="0" smtClean="0"/>
              <a:t>,</a:t>
            </a:r>
            <a:r>
              <a:rPr lang="tr-TR" dirty="0" smtClean="0"/>
              <a:t> artalanındaki belgeleri</a:t>
            </a:r>
            <a:r>
              <a:rPr lang="en-US" dirty="0" smtClean="0"/>
              <a:t>, </a:t>
            </a:r>
            <a:r>
              <a:rPr lang="tr-TR" dirty="0" smtClean="0"/>
              <a:t>veri tabanlarını ve açıklayıcı videoları indirmek için lütfen aşağıdaki adresi ziyaret ediniz</a:t>
            </a:r>
            <a:r>
              <a:rPr lang="en-US" dirty="0" smtClean="0"/>
              <a:t>:</a:t>
            </a:r>
          </a:p>
          <a:p>
            <a:pPr algn="ctr"/>
            <a:endParaRPr lang="en-US" dirty="0" smtClean="0"/>
          </a:p>
          <a:p>
            <a:pPr algn="ctr"/>
            <a:r>
              <a:rPr lang="en-US" dirty="0" smtClean="0"/>
              <a:t> </a:t>
            </a:r>
            <a:r>
              <a:rPr lang="en-US" sz="2000" b="1" dirty="0" smtClean="0"/>
              <a:t>http://www.worldbank.org/wdr2013</a:t>
            </a:r>
            <a:r>
              <a:rPr lang="en-US" b="1" dirty="0" smtClean="0"/>
              <a:t> </a:t>
            </a:r>
            <a:endParaRPr lang="en-US" b="1" dirty="0"/>
          </a:p>
        </p:txBody>
      </p:sp>
      <p:pic>
        <p:nvPicPr>
          <p:cNvPr id="1026" name="Picture 2" descr="N:\WDR2013\2013 Dissemination\report covers for dissemination\9780821395752B.jpg"/>
          <p:cNvPicPr>
            <a:picLocks noChangeAspect="1" noChangeArrowheads="1"/>
          </p:cNvPicPr>
          <p:nvPr/>
        </p:nvPicPr>
        <p:blipFill>
          <a:blip r:embed="rId4" cstate="print"/>
          <a:srcRect/>
          <a:stretch>
            <a:fillRect/>
          </a:stretch>
        </p:blipFill>
        <p:spPr bwMode="auto">
          <a:xfrm>
            <a:off x="1066800" y="533400"/>
            <a:ext cx="2667000" cy="3429000"/>
          </a:xfrm>
          <a:prstGeom prst="rect">
            <a:avLst/>
          </a:prstGeom>
          <a:noFill/>
        </p:spPr>
      </p:pic>
      <p:pic>
        <p:nvPicPr>
          <p:cNvPr id="1027" name="Picture 3" descr="C:\Users\WB373752\Desktop\JKPlogoppt.jpg"/>
          <p:cNvPicPr>
            <a:picLocks noChangeAspect="1" noChangeArrowheads="1"/>
          </p:cNvPicPr>
          <p:nvPr/>
        </p:nvPicPr>
        <p:blipFill>
          <a:blip r:embed="rId5" cstate="print"/>
          <a:srcRect/>
          <a:stretch>
            <a:fillRect/>
          </a:stretch>
        </p:blipFill>
        <p:spPr bwMode="auto">
          <a:xfrm>
            <a:off x="1219200" y="4038600"/>
            <a:ext cx="2362200" cy="2362200"/>
          </a:xfrm>
          <a:prstGeom prst="rect">
            <a:avLst/>
          </a:prstGeom>
          <a:noFill/>
        </p:spPr>
      </p:pic>
    </p:spTree>
    <p:extLst>
      <p:ext uri="{BB962C8B-B14F-4D97-AF65-F5344CB8AC3E}">
        <p14:creationId xmlns:p14="http://schemas.microsoft.com/office/powerpoint/2010/main" val="1176744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2"/>
          </p:nvPr>
        </p:nvSpPr>
        <p:spPr>
          <a:xfrm>
            <a:off x="2895600" y="6492875"/>
            <a:ext cx="3429000" cy="365125"/>
          </a:xfrm>
          <a:solidFill>
            <a:srgbClr val="12313A"/>
          </a:solidFill>
        </p:spPr>
        <p:txBody>
          <a:bodyPr/>
          <a:lstStyle/>
          <a:p>
            <a:pPr algn="ctr"/>
            <a:fld id="{0D1E6DC6-3290-47D5-AC23-9E87652BBC36}" type="slidenum">
              <a:rPr lang="en-US" smtClean="0">
                <a:solidFill>
                  <a:schemeClr val="bg1"/>
                </a:solidFill>
              </a:rPr>
              <a:pPr algn="ctr"/>
              <a:t>4</a:t>
            </a:fld>
            <a:endParaRPr lang="en-US" dirty="0">
              <a:solidFill>
                <a:schemeClr val="bg1"/>
              </a:solidFill>
            </a:endParaRPr>
          </a:p>
        </p:txBody>
      </p:sp>
      <p:sp>
        <p:nvSpPr>
          <p:cNvPr id="28"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İstihdam mücadelesi</a:t>
            </a:r>
            <a:endParaRPr lang="en-US" b="1" i="1" dirty="0">
              <a:solidFill>
                <a:schemeClr val="bg1"/>
              </a:solidFill>
            </a:endParaRPr>
          </a:p>
        </p:txBody>
      </p:sp>
      <p:sp>
        <p:nvSpPr>
          <p:cNvPr id="39"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40"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Kalkınma Raporu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Bankası</a:t>
            </a:r>
            <a:endParaRPr kumimoji="0" lang="en-US" sz="800" b="1" i="1"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0" y="1371600"/>
            <a:ext cx="9144000" cy="5105400"/>
          </a:xfrm>
          <a:prstGeom prst="rect">
            <a:avLst/>
          </a:prstGeom>
          <a:noFill/>
          <a:ln w="9525">
            <a:noFill/>
            <a:miter lim="800000"/>
            <a:headEnd/>
            <a:tailEnd/>
          </a:ln>
        </p:spPr>
      </p:pic>
      <p:sp>
        <p:nvSpPr>
          <p:cNvPr id="10" name="TextBox 9"/>
          <p:cNvSpPr txBox="1"/>
          <p:nvPr/>
        </p:nvSpPr>
        <p:spPr>
          <a:xfrm>
            <a:off x="0" y="609600"/>
            <a:ext cx="9144000" cy="553998"/>
          </a:xfrm>
          <a:prstGeom prst="rect">
            <a:avLst/>
          </a:prstGeom>
          <a:noFill/>
        </p:spPr>
        <p:txBody>
          <a:bodyPr wrap="square" rtlCol="0">
            <a:spAutoFit/>
          </a:bodyPr>
          <a:lstStyle/>
          <a:p>
            <a:pPr algn="ctr"/>
            <a:r>
              <a:rPr lang="tr-TR" sz="3000" dirty="0" smtClean="0">
                <a:solidFill>
                  <a:schemeClr val="tx2"/>
                </a:solidFill>
              </a:rPr>
              <a:t>Bir işin her zaman bir ücreti olmaz</a:t>
            </a:r>
            <a:endParaRPr lang="en-US" sz="3000" dirty="0">
              <a:solidFill>
                <a:schemeClr val="tx2"/>
              </a:solidFill>
            </a:endParaRPr>
          </a:p>
        </p:txBody>
      </p:sp>
      <p:sp>
        <p:nvSpPr>
          <p:cNvPr id="2" name="Metin kutusu 1"/>
          <p:cNvSpPr txBox="1"/>
          <p:nvPr/>
        </p:nvSpPr>
        <p:spPr>
          <a:xfrm>
            <a:off x="31845" y="1230826"/>
            <a:ext cx="2590800" cy="369332"/>
          </a:xfrm>
          <a:prstGeom prst="rect">
            <a:avLst/>
          </a:prstGeom>
          <a:noFill/>
        </p:spPr>
        <p:txBody>
          <a:bodyPr wrap="square" rtlCol="0">
            <a:spAutoFit/>
          </a:bodyPr>
          <a:lstStyle/>
          <a:p>
            <a:r>
              <a:rPr lang="tr-TR" dirty="0"/>
              <a:t>t</a:t>
            </a:r>
            <a:r>
              <a:rPr lang="tr-TR" dirty="0" smtClean="0"/>
              <a:t>oplam istihdamın payı</a:t>
            </a:r>
            <a:endParaRPr lang="tr-TR" dirty="0"/>
          </a:p>
        </p:txBody>
      </p:sp>
      <p:sp>
        <p:nvSpPr>
          <p:cNvPr id="3" name="Metin kutusu 2"/>
          <p:cNvSpPr txBox="1"/>
          <p:nvPr/>
        </p:nvSpPr>
        <p:spPr>
          <a:xfrm>
            <a:off x="5257800" y="1230826"/>
            <a:ext cx="1562100" cy="646331"/>
          </a:xfrm>
          <a:prstGeom prst="rect">
            <a:avLst/>
          </a:prstGeom>
          <a:noFill/>
        </p:spPr>
        <p:txBody>
          <a:bodyPr wrap="square" rtlCol="0">
            <a:spAutoFit/>
          </a:bodyPr>
          <a:lstStyle/>
          <a:p>
            <a:r>
              <a:rPr lang="tr-TR" dirty="0"/>
              <a:t>e</a:t>
            </a:r>
            <a:r>
              <a:rPr lang="tr-TR" dirty="0" smtClean="0"/>
              <a:t>rkekler kadınlar</a:t>
            </a:r>
            <a:endParaRPr lang="tr-TR" dirty="0"/>
          </a:p>
        </p:txBody>
      </p:sp>
      <p:sp>
        <p:nvSpPr>
          <p:cNvPr id="4" name="Metin kutusu 3"/>
          <p:cNvSpPr txBox="1"/>
          <p:nvPr/>
        </p:nvSpPr>
        <p:spPr>
          <a:xfrm>
            <a:off x="7010400" y="1553991"/>
            <a:ext cx="2057400" cy="1200329"/>
          </a:xfrm>
          <a:prstGeom prst="rect">
            <a:avLst/>
          </a:prstGeom>
          <a:noFill/>
        </p:spPr>
        <p:txBody>
          <a:bodyPr wrap="square" rtlCol="0">
            <a:spAutoFit/>
          </a:bodyPr>
          <a:lstStyle/>
          <a:p>
            <a:r>
              <a:rPr lang="tr-TR" dirty="0" smtClean="0"/>
              <a:t>Ücretli istihdam</a:t>
            </a:r>
          </a:p>
          <a:p>
            <a:r>
              <a:rPr lang="tr-TR" dirty="0"/>
              <a:t>s</a:t>
            </a:r>
            <a:r>
              <a:rPr lang="tr-TR" dirty="0" smtClean="0"/>
              <a:t>erbest meslek</a:t>
            </a:r>
          </a:p>
          <a:p>
            <a:r>
              <a:rPr lang="tr-TR" dirty="0" smtClean="0"/>
              <a:t>çiftçilik</a:t>
            </a:r>
          </a:p>
          <a:p>
            <a:r>
              <a:rPr lang="tr-TR" dirty="0"/>
              <a:t>m</a:t>
            </a:r>
            <a:r>
              <a:rPr lang="tr-TR" dirty="0" smtClean="0"/>
              <a:t>aaşsız istihdam</a:t>
            </a:r>
            <a:endParaRPr lang="tr-TR" dirty="0"/>
          </a:p>
        </p:txBody>
      </p:sp>
      <p:sp>
        <p:nvSpPr>
          <p:cNvPr id="5" name="Metin kutusu 4"/>
          <p:cNvSpPr txBox="1"/>
          <p:nvPr/>
        </p:nvSpPr>
        <p:spPr>
          <a:xfrm>
            <a:off x="457200" y="5345668"/>
            <a:ext cx="8077200" cy="646331"/>
          </a:xfrm>
          <a:prstGeom prst="rect">
            <a:avLst/>
          </a:prstGeom>
          <a:noFill/>
        </p:spPr>
        <p:txBody>
          <a:bodyPr wrap="square" rtlCol="0">
            <a:spAutoFit/>
          </a:bodyPr>
          <a:lstStyle/>
          <a:p>
            <a:r>
              <a:rPr lang="tr-TR" dirty="0" smtClean="0"/>
              <a:t>Avrupa ve Orta Asya Latin Amerika ve </a:t>
            </a:r>
            <a:r>
              <a:rPr lang="tr-TR" dirty="0" err="1" smtClean="0"/>
              <a:t>Karayipler</a:t>
            </a:r>
            <a:r>
              <a:rPr lang="tr-TR" dirty="0" smtClean="0"/>
              <a:t> Ortadoğu ve Kuzey Afrika Doğu Asya ve Pasifik </a:t>
            </a:r>
            <a:r>
              <a:rPr lang="tr-TR" dirty="0" err="1" smtClean="0"/>
              <a:t>Sahraaltı</a:t>
            </a:r>
            <a:r>
              <a:rPr lang="tr-TR" dirty="0" smtClean="0"/>
              <a:t> Afrika </a:t>
            </a:r>
            <a:endParaRPr lang="tr-TR"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2"/>
            <a:ext cx="9144000" cy="61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28600" y="6019800"/>
            <a:ext cx="4038600" cy="307777"/>
          </a:xfrm>
          <a:prstGeom prst="rect">
            <a:avLst/>
          </a:prstGeom>
          <a:noFill/>
        </p:spPr>
        <p:txBody>
          <a:bodyPr wrap="square" rtlCol="0">
            <a:spAutoFit/>
          </a:bodyPr>
          <a:lstStyle/>
          <a:p>
            <a:r>
              <a:rPr lang="tr-TR" sz="1400" i="1" dirty="0" smtClean="0">
                <a:solidFill>
                  <a:schemeClr val="accent1">
                    <a:lumMod val="75000"/>
                  </a:schemeClr>
                </a:solidFill>
              </a:rPr>
              <a:t>Kaynak</a:t>
            </a:r>
            <a:r>
              <a:rPr lang="en-US" sz="1400" i="1" dirty="0" smtClean="0">
                <a:solidFill>
                  <a:schemeClr val="accent1">
                    <a:lumMod val="75000"/>
                  </a:schemeClr>
                </a:solidFill>
              </a:rPr>
              <a:t>: </a:t>
            </a:r>
            <a:r>
              <a:rPr lang="en-US" sz="1400" dirty="0">
                <a:solidFill>
                  <a:schemeClr val="accent1">
                    <a:lumMod val="75000"/>
                  </a:schemeClr>
                </a:solidFill>
              </a:rPr>
              <a:t>ILO </a:t>
            </a:r>
            <a:r>
              <a:rPr lang="tr-TR" sz="1400" dirty="0">
                <a:solidFill>
                  <a:schemeClr val="accent1">
                    <a:lumMod val="75000"/>
                  </a:schemeClr>
                </a:solidFill>
              </a:rPr>
              <a:t>verilerine </a:t>
            </a:r>
            <a:r>
              <a:rPr lang="tr-TR" sz="1400" dirty="0" smtClean="0">
                <a:solidFill>
                  <a:schemeClr val="accent1">
                    <a:lumMod val="75000"/>
                  </a:schemeClr>
                </a:solidFill>
              </a:rPr>
              <a:t>dayalı DKR </a:t>
            </a:r>
            <a:r>
              <a:rPr lang="en-US" sz="1400" dirty="0" smtClean="0">
                <a:solidFill>
                  <a:schemeClr val="accent1">
                    <a:lumMod val="75000"/>
                  </a:schemeClr>
                </a:solidFill>
              </a:rPr>
              <a:t>2013 </a:t>
            </a:r>
            <a:r>
              <a:rPr lang="tr-TR" sz="1400" dirty="0" smtClean="0">
                <a:solidFill>
                  <a:schemeClr val="accent1">
                    <a:lumMod val="75000"/>
                  </a:schemeClr>
                </a:solidFill>
              </a:rPr>
              <a:t>ekibi</a:t>
            </a:r>
            <a:endParaRPr lang="en-US" sz="1400" dirty="0">
              <a:solidFill>
                <a:schemeClr val="accent1">
                  <a:lumMod val="75000"/>
                </a:schemeClr>
              </a:solidFill>
            </a:endParaRPr>
          </a:p>
        </p:txBody>
      </p:sp>
      <p:sp>
        <p:nvSpPr>
          <p:cNvPr id="25" name="TextBox 24"/>
          <p:cNvSpPr txBox="1"/>
          <p:nvPr/>
        </p:nvSpPr>
        <p:spPr>
          <a:xfrm>
            <a:off x="5105400" y="6019800"/>
            <a:ext cx="4038600" cy="307777"/>
          </a:xfrm>
          <a:prstGeom prst="rect">
            <a:avLst/>
          </a:prstGeom>
          <a:noFill/>
        </p:spPr>
        <p:txBody>
          <a:bodyPr wrap="square" rtlCol="0">
            <a:spAutoFit/>
          </a:bodyPr>
          <a:lstStyle/>
          <a:p>
            <a:r>
              <a:rPr lang="tr-TR" sz="1400" i="1" dirty="0" smtClean="0">
                <a:solidFill>
                  <a:schemeClr val="accent1">
                    <a:lumMod val="75000"/>
                  </a:schemeClr>
                </a:solidFill>
              </a:rPr>
              <a:t>Kaynak</a:t>
            </a:r>
            <a:r>
              <a:rPr lang="en-US" sz="1400" i="1" dirty="0" smtClean="0">
                <a:solidFill>
                  <a:schemeClr val="accent1">
                    <a:lumMod val="75000"/>
                  </a:schemeClr>
                </a:solidFill>
              </a:rPr>
              <a:t>: </a:t>
            </a:r>
            <a:r>
              <a:rPr lang="tr-TR" sz="1400" dirty="0" smtClean="0">
                <a:solidFill>
                  <a:schemeClr val="accent1">
                    <a:lumMod val="75000"/>
                  </a:schemeClr>
                </a:solidFill>
              </a:rPr>
              <a:t>DKR </a:t>
            </a:r>
            <a:r>
              <a:rPr lang="en-US" sz="1400" dirty="0" smtClean="0">
                <a:solidFill>
                  <a:schemeClr val="accent1">
                    <a:lumMod val="75000"/>
                  </a:schemeClr>
                </a:solidFill>
              </a:rPr>
              <a:t>2013 </a:t>
            </a:r>
            <a:r>
              <a:rPr lang="tr-TR" sz="1400" dirty="0" smtClean="0">
                <a:solidFill>
                  <a:schemeClr val="accent1">
                    <a:lumMod val="75000"/>
                  </a:schemeClr>
                </a:solidFill>
              </a:rPr>
              <a:t>ekibi</a:t>
            </a:r>
            <a:endParaRPr lang="en-US" sz="1400" dirty="0">
              <a:solidFill>
                <a:schemeClr val="accent1">
                  <a:lumMod val="75000"/>
                </a:schemeClr>
              </a:solidFill>
            </a:endParaRPr>
          </a:p>
        </p:txBody>
      </p:sp>
      <p:sp>
        <p:nvSpPr>
          <p:cNvPr id="20" name="Rectangle 19"/>
          <p:cNvSpPr/>
          <p:nvPr/>
        </p:nvSpPr>
        <p:spPr>
          <a:xfrm>
            <a:off x="0" y="609600"/>
            <a:ext cx="4876800" cy="800219"/>
          </a:xfrm>
          <a:prstGeom prst="rect">
            <a:avLst/>
          </a:prstGeom>
        </p:spPr>
        <p:txBody>
          <a:bodyPr wrap="square">
            <a:spAutoFit/>
          </a:bodyPr>
          <a:lstStyle/>
          <a:p>
            <a:pPr lvl="0" algn="ctr"/>
            <a:r>
              <a:rPr lang="tr-TR" sz="2300" dirty="0" smtClean="0">
                <a:solidFill>
                  <a:schemeClr val="accent1">
                    <a:lumMod val="75000"/>
                  </a:schemeClr>
                </a:solidFill>
              </a:rPr>
              <a:t>Güney Asya,</a:t>
            </a:r>
            <a:r>
              <a:rPr lang="en-US" sz="2300" dirty="0" smtClean="0">
                <a:solidFill>
                  <a:schemeClr val="accent1">
                    <a:lumMod val="75000"/>
                  </a:schemeClr>
                </a:solidFill>
              </a:rPr>
              <a:t> </a:t>
            </a:r>
            <a:r>
              <a:rPr lang="en-US" sz="2300" dirty="0" err="1" smtClean="0">
                <a:solidFill>
                  <a:schemeClr val="accent1">
                    <a:lumMod val="75000"/>
                  </a:schemeClr>
                </a:solidFill>
              </a:rPr>
              <a:t>Afri</a:t>
            </a:r>
            <a:r>
              <a:rPr lang="tr-TR" sz="2300" dirty="0" smtClean="0">
                <a:solidFill>
                  <a:schemeClr val="accent1">
                    <a:lumMod val="75000"/>
                  </a:schemeClr>
                </a:solidFill>
              </a:rPr>
              <a:t>k</a:t>
            </a:r>
            <a:r>
              <a:rPr lang="en-US" sz="2300" dirty="0" smtClean="0">
                <a:solidFill>
                  <a:schemeClr val="accent1">
                    <a:lumMod val="75000"/>
                  </a:schemeClr>
                </a:solidFill>
              </a:rPr>
              <a:t>a</a:t>
            </a:r>
            <a:r>
              <a:rPr lang="tr-TR" sz="2300" dirty="0" smtClean="0">
                <a:solidFill>
                  <a:schemeClr val="accent1">
                    <a:lumMod val="75000"/>
                  </a:schemeClr>
                </a:solidFill>
              </a:rPr>
              <a:t> ve Doğu Asya ve Pasifik</a:t>
            </a:r>
            <a:r>
              <a:rPr lang="en-US" sz="2300" dirty="0" smtClean="0">
                <a:solidFill>
                  <a:schemeClr val="accent1">
                    <a:lumMod val="75000"/>
                  </a:schemeClr>
                </a:solidFill>
              </a:rPr>
              <a:t> </a:t>
            </a:r>
            <a:r>
              <a:rPr lang="tr-TR" sz="2300" dirty="0" smtClean="0">
                <a:solidFill>
                  <a:schemeClr val="accent1">
                    <a:lumMod val="75000"/>
                  </a:schemeClr>
                </a:solidFill>
              </a:rPr>
              <a:t>genç nüfusu patlaması yaşıyor</a:t>
            </a:r>
            <a:endParaRPr lang="en-US" sz="2300" dirty="0">
              <a:solidFill>
                <a:schemeClr val="accent1">
                  <a:lumMod val="75000"/>
                </a:schemeClr>
              </a:solidFill>
            </a:endParaRPr>
          </a:p>
        </p:txBody>
      </p:sp>
      <p:sp>
        <p:nvSpPr>
          <p:cNvPr id="23" name="Rectangle 22"/>
          <p:cNvSpPr/>
          <p:nvPr/>
        </p:nvSpPr>
        <p:spPr>
          <a:xfrm>
            <a:off x="4876800" y="609600"/>
            <a:ext cx="4114800" cy="800219"/>
          </a:xfrm>
          <a:prstGeom prst="rect">
            <a:avLst/>
          </a:prstGeom>
        </p:spPr>
        <p:txBody>
          <a:bodyPr wrap="square">
            <a:spAutoFit/>
          </a:bodyPr>
          <a:lstStyle/>
          <a:p>
            <a:pPr lvl="0" algn="ctr"/>
            <a:r>
              <a:rPr lang="tr-TR" sz="2300" dirty="0" smtClean="0">
                <a:solidFill>
                  <a:schemeClr val="accent1">
                    <a:lumMod val="75000"/>
                  </a:schemeClr>
                </a:solidFill>
              </a:rPr>
              <a:t>Alarm seviyesinde genç ataleti ve işsizliği söz konusu</a:t>
            </a:r>
            <a:endParaRPr lang="en-US" sz="2300" dirty="0">
              <a:solidFill>
                <a:schemeClr val="accent1">
                  <a:lumMod val="75000"/>
                </a:schemeClr>
              </a:solidFill>
            </a:endParaRPr>
          </a:p>
        </p:txBody>
      </p:sp>
      <p:pic>
        <p:nvPicPr>
          <p:cNvPr id="18"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19"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9"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chemeClr val="bg1"/>
              </a:solidFill>
              <a:effectLst/>
              <a:uLnTx/>
              <a:uFillTx/>
              <a:latin typeface="+mn-lt"/>
              <a:ea typeface="+mn-ea"/>
              <a:cs typeface="+mn-cs"/>
            </a:endParaRPr>
          </a:p>
        </p:txBody>
      </p:sp>
      <p:sp>
        <p:nvSpPr>
          <p:cNvPr id="30" name="Slide Number Placeholder 3"/>
          <p:cNvSpPr txBox="1">
            <a:spLocks/>
          </p:cNvSpPr>
          <p:nvPr/>
        </p:nvSpPr>
        <p:spPr>
          <a:xfrm>
            <a:off x="2895600" y="6492875"/>
            <a:ext cx="3429000" cy="365125"/>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0D1E6DC6-3290-47D5-AC23-9E87652BBC3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31"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İstihdam mücadelesi</a:t>
            </a:r>
          </a:p>
        </p:txBody>
      </p:sp>
      <p:pic>
        <p:nvPicPr>
          <p:cNvPr id="1026" name="Picture 2"/>
          <p:cNvPicPr>
            <a:picLocks noChangeAspect="1" noChangeArrowheads="1"/>
          </p:cNvPicPr>
          <p:nvPr/>
        </p:nvPicPr>
        <p:blipFill>
          <a:blip r:embed="rId4" cstate="print"/>
          <a:srcRect/>
          <a:stretch>
            <a:fillRect/>
          </a:stretch>
        </p:blipFill>
        <p:spPr bwMode="auto">
          <a:xfrm>
            <a:off x="4495800" y="1447800"/>
            <a:ext cx="4648200" cy="4520826"/>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 y="1447800"/>
            <a:ext cx="4589213" cy="4572000"/>
          </a:xfrm>
          <a:prstGeom prst="rect">
            <a:avLst/>
          </a:prstGeom>
          <a:noFill/>
          <a:ln w="9525">
            <a:noFill/>
            <a:miter lim="800000"/>
            <a:headEnd/>
            <a:tailEnd/>
          </a:ln>
        </p:spPr>
      </p:pic>
      <p:sp>
        <p:nvSpPr>
          <p:cNvPr id="13"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Kalkınma Raporu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Bankası</a:t>
            </a:r>
            <a:endParaRPr kumimoji="0" lang="en-US" sz="800" b="1" i="1" u="none" strike="noStrike" kern="1200" cap="none" spc="0" normalizeH="0" baseline="0" noProof="0" dirty="0" smtClean="0">
              <a:ln>
                <a:noFill/>
              </a:ln>
              <a:solidFill>
                <a:schemeClr val="bg1"/>
              </a:solidFill>
              <a:effectLst/>
              <a:uLnTx/>
              <a:uFillTx/>
              <a:latin typeface="+mn-lt"/>
              <a:ea typeface="+mn-ea"/>
              <a:cs typeface="+mn-cs"/>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9212" y="1409820"/>
            <a:ext cx="4554788" cy="491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2"/>
          </p:nvPr>
        </p:nvSpPr>
        <p:spPr>
          <a:xfrm>
            <a:off x="2895600" y="6492875"/>
            <a:ext cx="3429000" cy="365125"/>
          </a:xfrm>
          <a:solidFill>
            <a:srgbClr val="12313A"/>
          </a:solidFill>
        </p:spPr>
        <p:txBody>
          <a:bodyPr/>
          <a:lstStyle/>
          <a:p>
            <a:pPr algn="ctr"/>
            <a:fld id="{0D1E6DC6-3290-47D5-AC23-9E87652BBC36}" type="slidenum">
              <a:rPr lang="en-US" smtClean="0">
                <a:solidFill>
                  <a:schemeClr val="bg1"/>
                </a:solidFill>
              </a:rPr>
              <a:pPr algn="ctr"/>
              <a:t>6</a:t>
            </a:fld>
            <a:endParaRPr lang="en-US" dirty="0">
              <a:solidFill>
                <a:schemeClr val="bg1"/>
              </a:solidFill>
            </a:endParaRPr>
          </a:p>
        </p:txBody>
      </p:sp>
      <p:sp>
        <p:nvSpPr>
          <p:cNvPr id="28"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Bölüm </a:t>
            </a:r>
            <a:r>
              <a:rPr lang="en-US" b="1" i="1" dirty="0" smtClean="0">
                <a:solidFill>
                  <a:schemeClr val="bg1"/>
                </a:solidFill>
              </a:rPr>
              <a:t>I</a:t>
            </a:r>
            <a:endParaRPr lang="en-US" b="1" i="1" dirty="0">
              <a:solidFill>
                <a:schemeClr val="bg1"/>
              </a:solidFill>
            </a:endParaRPr>
          </a:p>
        </p:txBody>
      </p:sp>
      <p:sp>
        <p:nvSpPr>
          <p:cNvPr id="39"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40"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Kalkınma Raporu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Bankası</a:t>
            </a:r>
            <a:endParaRPr kumimoji="0" lang="en-US" sz="800" b="1" i="1"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lum bright="-2000"/>
          </a:blip>
          <a:srcRect/>
          <a:stretch>
            <a:fillRect/>
          </a:stretch>
        </p:blipFill>
        <p:spPr bwMode="auto">
          <a:xfrm>
            <a:off x="0" y="381000"/>
            <a:ext cx="9144000" cy="6172200"/>
          </a:xfrm>
          <a:prstGeom prst="rect">
            <a:avLst/>
          </a:prstGeom>
          <a:solidFill>
            <a:schemeClr val="bg1"/>
          </a:solidFill>
          <a:ln w="9525">
            <a:noFill/>
            <a:miter lim="800000"/>
            <a:headEnd/>
            <a:tailEnd/>
          </a:ln>
          <a:effectLst>
            <a:outerShdw blurRad="50800" dist="50800" dir="5400000" sx="1000" sy="1000" algn="ctr" rotWithShape="0">
              <a:srgbClr val="000000"/>
            </a:outerShdw>
          </a:effectLst>
        </p:spPr>
      </p:pic>
      <p:sp>
        <p:nvSpPr>
          <p:cNvPr id="11" name="TextBox 10"/>
          <p:cNvSpPr txBox="1"/>
          <p:nvPr/>
        </p:nvSpPr>
        <p:spPr>
          <a:xfrm>
            <a:off x="1371600" y="2286000"/>
            <a:ext cx="6172200" cy="769441"/>
          </a:xfrm>
          <a:prstGeom prst="rect">
            <a:avLst/>
          </a:prstGeom>
          <a:noFill/>
        </p:spPr>
        <p:txBody>
          <a:bodyPr wrap="square" rtlCol="0">
            <a:spAutoFit/>
          </a:bodyPr>
          <a:lstStyle/>
          <a:p>
            <a:pPr algn="ctr"/>
            <a:r>
              <a:rPr lang="en-US" sz="4400" b="1" dirty="0" smtClean="0">
                <a:solidFill>
                  <a:schemeClr val="bg1"/>
                </a:solidFill>
                <a:latin typeface="Footlight MT Light" pitchFamily="18" charset="0"/>
              </a:rPr>
              <a:t>I.  </a:t>
            </a:r>
            <a:r>
              <a:rPr lang="tr-TR" sz="4400" b="1" dirty="0" smtClean="0">
                <a:solidFill>
                  <a:schemeClr val="bg1"/>
                </a:solidFill>
                <a:latin typeface="Footlight MT Light" pitchFamily="18" charset="0"/>
              </a:rPr>
              <a:t>İş dönüşümseldir</a:t>
            </a:r>
            <a:endParaRPr lang="en-US" sz="4400" b="1" dirty="0">
              <a:solidFill>
                <a:schemeClr val="bg1"/>
              </a:solidFill>
              <a:latin typeface="Footlight MT Light"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2"/>
          </p:nvPr>
        </p:nvSpPr>
        <p:spPr>
          <a:xfrm>
            <a:off x="2895600" y="6492875"/>
            <a:ext cx="3429000" cy="365125"/>
          </a:xfrm>
          <a:solidFill>
            <a:srgbClr val="12313A"/>
          </a:solidFill>
        </p:spPr>
        <p:txBody>
          <a:bodyPr/>
          <a:lstStyle/>
          <a:p>
            <a:pPr algn="ctr"/>
            <a:fld id="{0D1E6DC6-3290-47D5-AC23-9E87652BBC36}" type="slidenum">
              <a:rPr lang="en-US" smtClean="0">
                <a:solidFill>
                  <a:schemeClr val="bg1"/>
                </a:solidFill>
              </a:rPr>
              <a:pPr algn="ctr"/>
              <a:t>7</a:t>
            </a:fld>
            <a:endParaRPr lang="en-US" dirty="0">
              <a:solidFill>
                <a:schemeClr val="bg1"/>
              </a:solidFill>
            </a:endParaRPr>
          </a:p>
        </p:txBody>
      </p:sp>
      <p:sp>
        <p:nvSpPr>
          <p:cNvPr id="28"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İstihdam </a:t>
            </a:r>
            <a:r>
              <a:rPr lang="tr-TR" b="1" i="1" dirty="0" err="1" smtClean="0">
                <a:solidFill>
                  <a:schemeClr val="bg1"/>
                </a:solidFill>
              </a:rPr>
              <a:t>dönüşümseldir</a:t>
            </a:r>
            <a:endParaRPr lang="en-US" b="1" i="1" dirty="0">
              <a:solidFill>
                <a:schemeClr val="bg1"/>
              </a:solidFill>
            </a:endParaRPr>
          </a:p>
        </p:txBody>
      </p:sp>
      <p:sp>
        <p:nvSpPr>
          <p:cNvPr id="39"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40"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Kalkınma Raporu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Bankası</a:t>
            </a:r>
            <a:endParaRPr kumimoji="0" lang="en-US" sz="800" b="1" i="1"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7" name="TextBox 6"/>
          <p:cNvSpPr txBox="1"/>
          <p:nvPr/>
        </p:nvSpPr>
        <p:spPr>
          <a:xfrm>
            <a:off x="2133600" y="533400"/>
            <a:ext cx="5867400" cy="584775"/>
          </a:xfrm>
          <a:prstGeom prst="rect">
            <a:avLst/>
          </a:prstGeom>
          <a:noFill/>
        </p:spPr>
        <p:txBody>
          <a:bodyPr wrap="square" rtlCol="0">
            <a:spAutoFit/>
          </a:bodyPr>
          <a:lstStyle/>
          <a:p>
            <a:pPr algn="ctr"/>
            <a:r>
              <a:rPr lang="tr-TR" sz="3200" dirty="0" smtClean="0">
                <a:solidFill>
                  <a:schemeClr val="tx2"/>
                </a:solidFill>
              </a:rPr>
              <a:t>Kalkınmayla işler düzelir</a:t>
            </a:r>
            <a:endParaRPr lang="en-US" sz="3200" dirty="0">
              <a:solidFill>
                <a:schemeClr val="tx2"/>
              </a:solidFill>
            </a:endParaRPr>
          </a:p>
        </p:txBody>
      </p:sp>
      <p:pic>
        <p:nvPicPr>
          <p:cNvPr id="1026" name="Picture 2"/>
          <p:cNvPicPr>
            <a:picLocks noChangeAspect="1" noChangeArrowheads="1"/>
          </p:cNvPicPr>
          <p:nvPr/>
        </p:nvPicPr>
        <p:blipFill>
          <a:blip r:embed="rId4" cstate="print"/>
          <a:srcRect/>
          <a:stretch>
            <a:fillRect/>
          </a:stretch>
        </p:blipFill>
        <p:spPr bwMode="auto">
          <a:xfrm>
            <a:off x="0" y="1600199"/>
            <a:ext cx="4572000" cy="3886201"/>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572000" y="1600199"/>
            <a:ext cx="4572001" cy="3886201"/>
          </a:xfrm>
          <a:prstGeom prst="rect">
            <a:avLst/>
          </a:prstGeom>
          <a:noFill/>
          <a:ln w="9525">
            <a:noFill/>
            <a:miter lim="800000"/>
            <a:headEnd/>
            <a:tailEnd/>
          </a:ln>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18174"/>
            <a:ext cx="9144000" cy="5374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2"/>
          </p:nvPr>
        </p:nvSpPr>
        <p:spPr>
          <a:xfrm>
            <a:off x="2895600" y="6492875"/>
            <a:ext cx="3429000" cy="365125"/>
          </a:xfrm>
          <a:solidFill>
            <a:srgbClr val="12313A"/>
          </a:solidFill>
        </p:spPr>
        <p:txBody>
          <a:bodyPr/>
          <a:lstStyle/>
          <a:p>
            <a:pPr algn="ctr"/>
            <a:fld id="{0D1E6DC6-3290-47D5-AC23-9E87652BBC36}" type="slidenum">
              <a:rPr lang="en-US" smtClean="0">
                <a:solidFill>
                  <a:schemeClr val="bg1"/>
                </a:solidFill>
              </a:rPr>
              <a:pPr algn="ctr"/>
              <a:t>8</a:t>
            </a:fld>
            <a:endParaRPr lang="en-US" dirty="0">
              <a:solidFill>
                <a:schemeClr val="bg1"/>
              </a:solidFill>
            </a:endParaRPr>
          </a:p>
        </p:txBody>
      </p:sp>
      <p:sp>
        <p:nvSpPr>
          <p:cNvPr id="28" name="Footer Placeholder 4"/>
          <p:cNvSpPr>
            <a:spLocks noGrp="1"/>
          </p:cNvSpPr>
          <p:nvPr>
            <p:ph type="ftr" sz="quarter" idx="11"/>
          </p:nvPr>
        </p:nvSpPr>
        <p:spPr>
          <a:xfrm>
            <a:off x="6324600" y="6492240"/>
            <a:ext cx="2819400" cy="365760"/>
          </a:xfrm>
          <a:solidFill>
            <a:srgbClr val="12313A"/>
          </a:solidFill>
        </p:spPr>
        <p:txBody>
          <a:bodyPr/>
          <a:lstStyle/>
          <a:p>
            <a:pPr algn="r"/>
            <a:r>
              <a:rPr lang="en-US" b="1" i="1" smtClean="0">
                <a:solidFill>
                  <a:schemeClr val="bg1"/>
                </a:solidFill>
              </a:rPr>
              <a:t>The jobs challenge</a:t>
            </a:r>
            <a:endParaRPr lang="en-US" b="1" i="1" dirty="0">
              <a:solidFill>
                <a:schemeClr val="bg1"/>
              </a:solidFill>
            </a:endParaRPr>
          </a:p>
        </p:txBody>
      </p:sp>
      <p:sp>
        <p:nvSpPr>
          <p:cNvPr id="39"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40"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chemeClr val="bg1"/>
                </a:solidFill>
                <a:effectLst/>
                <a:uLnTx/>
                <a:uFillTx/>
                <a:latin typeface="+mn-lt"/>
                <a:ea typeface="+mn-ea"/>
                <a:cs typeface="+mn-cs"/>
              </a:rPr>
              <a:t>World Development Report 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chemeClr val="bg1"/>
                </a:solidFill>
                <a:effectLst/>
                <a:uLnTx/>
                <a:uFillTx/>
                <a:latin typeface="+mn-lt"/>
                <a:ea typeface="+mn-ea"/>
                <a:cs typeface="+mn-cs"/>
              </a:rPr>
              <a:t>The World Bank  </a:t>
            </a: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7" name="TextBox 6"/>
          <p:cNvSpPr txBox="1"/>
          <p:nvPr/>
        </p:nvSpPr>
        <p:spPr>
          <a:xfrm>
            <a:off x="2895600" y="838200"/>
            <a:ext cx="3124200" cy="584775"/>
          </a:xfrm>
          <a:prstGeom prst="rect">
            <a:avLst/>
          </a:prstGeom>
          <a:noFill/>
        </p:spPr>
        <p:txBody>
          <a:bodyPr wrap="square" rtlCol="0">
            <a:spAutoFit/>
          </a:bodyPr>
          <a:lstStyle/>
          <a:p>
            <a:pPr algn="ctr"/>
            <a:r>
              <a:rPr lang="tr-TR" sz="3200" dirty="0" smtClean="0">
                <a:solidFill>
                  <a:schemeClr val="tx2"/>
                </a:solidFill>
              </a:rPr>
              <a:t>İş nedir?</a:t>
            </a:r>
            <a:endParaRPr lang="en-US" sz="3200" dirty="0">
              <a:solidFill>
                <a:schemeClr val="tx2"/>
              </a:solidFill>
            </a:endParaRPr>
          </a:p>
        </p:txBody>
      </p:sp>
      <p:pic>
        <p:nvPicPr>
          <p:cNvPr id="34818" name="Picture 2" descr="Z:\Shared Documents\Report\Photos\files\Chapter 6 (2).jpg"/>
          <p:cNvPicPr>
            <a:picLocks noChangeAspect="1" noChangeArrowheads="1"/>
          </p:cNvPicPr>
          <p:nvPr/>
        </p:nvPicPr>
        <p:blipFill>
          <a:blip r:embed="rId4" cstate="print"/>
          <a:srcRect/>
          <a:stretch>
            <a:fillRect/>
          </a:stretch>
        </p:blipFill>
        <p:spPr bwMode="auto">
          <a:xfrm>
            <a:off x="-1" y="381000"/>
            <a:ext cx="2819401" cy="2286000"/>
          </a:xfrm>
          <a:prstGeom prst="rect">
            <a:avLst/>
          </a:prstGeom>
          <a:noFill/>
        </p:spPr>
      </p:pic>
      <p:pic>
        <p:nvPicPr>
          <p:cNvPr id="34819" name="Picture 3" descr="Z:\Shared Documents\Report\Photos\files\Chapter 6 (3).jpg"/>
          <p:cNvPicPr>
            <a:picLocks noChangeAspect="1" noChangeArrowheads="1"/>
          </p:cNvPicPr>
          <p:nvPr/>
        </p:nvPicPr>
        <p:blipFill>
          <a:blip r:embed="rId5" cstate="print"/>
          <a:srcRect/>
          <a:stretch>
            <a:fillRect/>
          </a:stretch>
        </p:blipFill>
        <p:spPr bwMode="auto">
          <a:xfrm>
            <a:off x="6172200" y="381000"/>
            <a:ext cx="2971800" cy="2148662"/>
          </a:xfrm>
          <a:prstGeom prst="rect">
            <a:avLst/>
          </a:prstGeom>
          <a:noFill/>
        </p:spPr>
      </p:pic>
      <p:pic>
        <p:nvPicPr>
          <p:cNvPr id="34820" name="Picture 4" descr="Z:\Shared Documents\Report\Photos\files\DSC_0976ed.jpg"/>
          <p:cNvPicPr>
            <a:picLocks noChangeAspect="1" noChangeArrowheads="1"/>
          </p:cNvPicPr>
          <p:nvPr/>
        </p:nvPicPr>
        <p:blipFill>
          <a:blip r:embed="rId6" cstate="print"/>
          <a:srcRect/>
          <a:stretch>
            <a:fillRect/>
          </a:stretch>
        </p:blipFill>
        <p:spPr bwMode="auto">
          <a:xfrm>
            <a:off x="228600" y="3047999"/>
            <a:ext cx="1752600" cy="2438401"/>
          </a:xfrm>
          <a:prstGeom prst="rect">
            <a:avLst/>
          </a:prstGeom>
          <a:noFill/>
        </p:spPr>
      </p:pic>
      <p:pic>
        <p:nvPicPr>
          <p:cNvPr id="34821" name="Picture 5" descr="Z:\Shared Documents\Report\Photos\files\Chapter 4.jpg"/>
          <p:cNvPicPr>
            <a:picLocks noChangeAspect="1" noChangeArrowheads="1"/>
          </p:cNvPicPr>
          <p:nvPr/>
        </p:nvPicPr>
        <p:blipFill>
          <a:blip r:embed="rId7" cstate="print"/>
          <a:srcRect/>
          <a:stretch>
            <a:fillRect/>
          </a:stretch>
        </p:blipFill>
        <p:spPr bwMode="auto">
          <a:xfrm>
            <a:off x="2286000" y="4343400"/>
            <a:ext cx="3276600" cy="2057400"/>
          </a:xfrm>
          <a:prstGeom prst="rect">
            <a:avLst/>
          </a:prstGeom>
          <a:noFill/>
        </p:spPr>
      </p:pic>
      <p:pic>
        <p:nvPicPr>
          <p:cNvPr id="34822" name="Picture 6" descr="Z:\Shared Documents\Report\Photos\files\Chapter 7.jpg"/>
          <p:cNvPicPr>
            <a:picLocks noChangeAspect="1" noChangeArrowheads="1"/>
          </p:cNvPicPr>
          <p:nvPr/>
        </p:nvPicPr>
        <p:blipFill>
          <a:blip r:embed="rId8" cstate="print"/>
          <a:srcRect/>
          <a:stretch>
            <a:fillRect/>
          </a:stretch>
        </p:blipFill>
        <p:spPr bwMode="auto">
          <a:xfrm>
            <a:off x="6172200" y="3581400"/>
            <a:ext cx="2971800" cy="2209799"/>
          </a:xfrm>
          <a:prstGeom prst="rect">
            <a:avLst/>
          </a:prstGeom>
          <a:noFill/>
        </p:spPr>
      </p:pic>
      <p:pic>
        <p:nvPicPr>
          <p:cNvPr id="34823" name="Picture 7" descr="Z:\Shared Documents\Report\Photos\files\Chapter 9.jpg"/>
          <p:cNvPicPr>
            <a:picLocks noChangeAspect="1" noChangeArrowheads="1"/>
          </p:cNvPicPr>
          <p:nvPr/>
        </p:nvPicPr>
        <p:blipFill>
          <a:blip r:embed="rId9" cstate="print"/>
          <a:srcRect/>
          <a:stretch>
            <a:fillRect/>
          </a:stretch>
        </p:blipFill>
        <p:spPr bwMode="auto">
          <a:xfrm>
            <a:off x="2895600" y="1905000"/>
            <a:ext cx="3161098" cy="2257339"/>
          </a:xfrm>
          <a:prstGeom prst="rect">
            <a:avLst/>
          </a:prstGeom>
          <a:noFill/>
        </p:spPr>
      </p:pic>
    </p:spTree>
    <p:extLst>
      <p:ext uri="{BB962C8B-B14F-4D97-AF65-F5344CB8AC3E}">
        <p14:creationId xmlns:p14="http://schemas.microsoft.com/office/powerpoint/2010/main" val="4039482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2"/>
          </p:nvPr>
        </p:nvSpPr>
        <p:spPr>
          <a:xfrm>
            <a:off x="2895600" y="6492875"/>
            <a:ext cx="3429000" cy="365125"/>
          </a:xfrm>
          <a:solidFill>
            <a:srgbClr val="12313A"/>
          </a:solidFill>
        </p:spPr>
        <p:txBody>
          <a:bodyPr/>
          <a:lstStyle/>
          <a:p>
            <a:pPr algn="ctr"/>
            <a:fld id="{0D1E6DC6-3290-47D5-AC23-9E87652BBC36}" type="slidenum">
              <a:rPr lang="en-US" smtClean="0">
                <a:solidFill>
                  <a:schemeClr val="bg1"/>
                </a:solidFill>
              </a:rPr>
              <a:pPr algn="ctr"/>
              <a:t>9</a:t>
            </a:fld>
            <a:endParaRPr lang="en-US" dirty="0">
              <a:solidFill>
                <a:schemeClr val="bg1"/>
              </a:solidFill>
            </a:endParaRPr>
          </a:p>
        </p:txBody>
      </p:sp>
      <p:sp>
        <p:nvSpPr>
          <p:cNvPr id="28" name="Footer Placeholder 4"/>
          <p:cNvSpPr>
            <a:spLocks noGrp="1"/>
          </p:cNvSpPr>
          <p:nvPr>
            <p:ph type="ftr" sz="quarter" idx="11"/>
          </p:nvPr>
        </p:nvSpPr>
        <p:spPr>
          <a:xfrm>
            <a:off x="6324600" y="6492240"/>
            <a:ext cx="2819400" cy="365760"/>
          </a:xfrm>
          <a:solidFill>
            <a:srgbClr val="12313A"/>
          </a:solidFill>
        </p:spPr>
        <p:txBody>
          <a:bodyPr/>
          <a:lstStyle/>
          <a:p>
            <a:pPr algn="r"/>
            <a:r>
              <a:rPr lang="tr-TR" b="1" i="1" dirty="0" smtClean="0">
                <a:solidFill>
                  <a:schemeClr val="bg1"/>
                </a:solidFill>
              </a:rPr>
              <a:t>İstihdam </a:t>
            </a:r>
            <a:r>
              <a:rPr lang="tr-TR" b="1" i="1" dirty="0" err="1" smtClean="0">
                <a:solidFill>
                  <a:schemeClr val="bg1"/>
                </a:solidFill>
              </a:rPr>
              <a:t>dönüşümseldir</a:t>
            </a:r>
            <a:r>
              <a:rPr lang="tr-TR" b="1" i="1" dirty="0" smtClean="0">
                <a:solidFill>
                  <a:schemeClr val="bg1"/>
                </a:solidFill>
              </a:rPr>
              <a:t> </a:t>
            </a:r>
            <a:endParaRPr lang="en-US" b="1" i="1" dirty="0">
              <a:solidFill>
                <a:schemeClr val="bg1"/>
              </a:solidFill>
            </a:endParaRPr>
          </a:p>
        </p:txBody>
      </p:sp>
      <p:sp>
        <p:nvSpPr>
          <p:cNvPr id="39" name="Slide Number Placeholder 3"/>
          <p:cNvSpPr txBox="1">
            <a:spLocks/>
          </p:cNvSpPr>
          <p:nvPr/>
        </p:nvSpPr>
        <p:spPr>
          <a:xfrm>
            <a:off x="0" y="0"/>
            <a:ext cx="4648200" cy="381000"/>
          </a:xfrm>
          <a:prstGeom prst="rect">
            <a:avLst/>
          </a:prstGeom>
          <a:solidFill>
            <a:srgbClr val="12313A"/>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40" name="Date Placeholder 7"/>
          <p:cNvSpPr txBox="1">
            <a:spLocks/>
          </p:cNvSpPr>
          <p:nvPr/>
        </p:nvSpPr>
        <p:spPr>
          <a:xfrm>
            <a:off x="0" y="6492240"/>
            <a:ext cx="2941320" cy="365760"/>
          </a:xfrm>
          <a:prstGeom prst="rect">
            <a:avLst/>
          </a:prstGeom>
          <a:solidFill>
            <a:srgbClr val="12313A"/>
          </a:solidFill>
          <a:ln>
            <a:no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Kalkınma</a:t>
            </a:r>
            <a:r>
              <a:rPr kumimoji="0" lang="tr-TR" sz="800" b="1" i="1" u="none" strike="noStrike" kern="1200" cap="none" spc="0" normalizeH="0" noProof="0" dirty="0" smtClean="0">
                <a:ln>
                  <a:noFill/>
                </a:ln>
                <a:solidFill>
                  <a:schemeClr val="bg1"/>
                </a:solidFill>
                <a:effectLst/>
                <a:uLnTx/>
                <a:uFillTx/>
                <a:latin typeface="+mn-lt"/>
                <a:ea typeface="+mn-ea"/>
                <a:cs typeface="+mn-cs"/>
              </a:rPr>
              <a:t> </a:t>
            </a:r>
            <a:r>
              <a:rPr kumimoji="0" lang="tr-TR" sz="800" b="1" i="1" u="none" strike="noStrike" kern="1200" cap="none" spc="0" normalizeH="0" baseline="0" noProof="0" dirty="0" smtClean="0">
                <a:ln>
                  <a:noFill/>
                </a:ln>
                <a:solidFill>
                  <a:schemeClr val="bg1"/>
                </a:solidFill>
                <a:effectLst/>
                <a:uLnTx/>
                <a:uFillTx/>
                <a:latin typeface="+mn-lt"/>
                <a:ea typeface="+mn-ea"/>
                <a:cs typeface="+mn-cs"/>
              </a:rPr>
              <a:t>Raporu </a:t>
            </a:r>
            <a:r>
              <a:rPr kumimoji="0" lang="en-US" sz="800" b="1" i="1" u="none" strike="noStrike" kern="1200" cap="none" spc="0" normalizeH="0" baseline="0" noProof="0" dirty="0" smtClean="0">
                <a:ln>
                  <a:noFill/>
                </a:ln>
                <a:solidFill>
                  <a:schemeClr val="bg1"/>
                </a:solidFill>
                <a:effectLst/>
                <a:uLnTx/>
                <a:uFillTx/>
                <a:latin typeface="+mn-lt"/>
                <a:ea typeface="+mn-ea"/>
                <a:cs typeface="+mn-cs"/>
              </a:rPr>
              <a:t>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1" i="1" u="none" strike="noStrike" kern="1200" cap="none" spc="0" normalizeH="0" baseline="0" noProof="0" dirty="0" smtClean="0">
                <a:ln>
                  <a:noFill/>
                </a:ln>
                <a:solidFill>
                  <a:schemeClr val="bg1"/>
                </a:solidFill>
                <a:effectLst/>
                <a:uLnTx/>
                <a:uFillTx/>
                <a:latin typeface="+mn-lt"/>
                <a:ea typeface="+mn-ea"/>
                <a:cs typeface="+mn-cs"/>
              </a:rPr>
              <a:t>Dünya Bankası</a:t>
            </a:r>
            <a:endParaRPr kumimoji="0" lang="en-US" sz="800" b="1" i="1"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5" name="Picture 1"/>
          <p:cNvPicPr>
            <a:picLocks noChangeAspect="1" noChangeArrowheads="1"/>
          </p:cNvPicPr>
          <p:nvPr/>
        </p:nvPicPr>
        <p:blipFill>
          <a:blip r:embed="rId3" cstate="print"/>
          <a:srcRect/>
          <a:stretch>
            <a:fillRect/>
          </a:stretch>
        </p:blipFill>
        <p:spPr bwMode="auto">
          <a:xfrm>
            <a:off x="4495800" y="0"/>
            <a:ext cx="4648200" cy="381000"/>
          </a:xfrm>
          <a:prstGeom prst="rect">
            <a:avLst/>
          </a:prstGeom>
          <a:noFill/>
          <a:ln w="9525">
            <a:noFill/>
            <a:miter lim="800000"/>
            <a:headEnd/>
            <a:tailEnd/>
          </a:ln>
          <a:effectLst/>
        </p:spPr>
      </p:pic>
      <p:sp>
        <p:nvSpPr>
          <p:cNvPr id="7" name="TextBox 6"/>
          <p:cNvSpPr txBox="1"/>
          <p:nvPr/>
        </p:nvSpPr>
        <p:spPr>
          <a:xfrm>
            <a:off x="2209800" y="457200"/>
            <a:ext cx="5334000" cy="584775"/>
          </a:xfrm>
          <a:prstGeom prst="rect">
            <a:avLst/>
          </a:prstGeom>
          <a:noFill/>
        </p:spPr>
        <p:txBody>
          <a:bodyPr wrap="square" rtlCol="0">
            <a:spAutoFit/>
          </a:bodyPr>
          <a:lstStyle/>
          <a:p>
            <a:pPr algn="ctr"/>
            <a:r>
              <a:rPr lang="tr-TR" sz="3200" dirty="0" smtClean="0">
                <a:solidFill>
                  <a:schemeClr val="tx2"/>
                </a:solidFill>
              </a:rPr>
              <a:t>İşler kalkınmanın itici gücüdür</a:t>
            </a:r>
            <a:endParaRPr lang="en-US" sz="3200" dirty="0">
              <a:solidFill>
                <a:schemeClr val="tx2"/>
              </a:solidFill>
            </a:endParaRPr>
          </a:p>
        </p:txBody>
      </p:sp>
      <p:pic>
        <p:nvPicPr>
          <p:cNvPr id="32770" name="Picture 2"/>
          <p:cNvPicPr>
            <a:picLocks noChangeAspect="1" noChangeArrowheads="1"/>
          </p:cNvPicPr>
          <p:nvPr/>
        </p:nvPicPr>
        <p:blipFill>
          <a:blip r:embed="rId4" cstate="print"/>
          <a:srcRect/>
          <a:stretch>
            <a:fillRect/>
          </a:stretch>
        </p:blipFill>
        <p:spPr bwMode="auto">
          <a:xfrm>
            <a:off x="1447800" y="1143000"/>
            <a:ext cx="6624637" cy="5240494"/>
          </a:xfrm>
          <a:prstGeom prst="rect">
            <a:avLst/>
          </a:prstGeom>
          <a:noFill/>
          <a:ln w="9525">
            <a:noFill/>
            <a:miter lim="800000"/>
            <a:headEnd/>
            <a:tailEnd/>
          </a:ln>
        </p:spPr>
      </p:pic>
      <p:sp>
        <p:nvSpPr>
          <p:cNvPr id="2" name="Metin kutusu 1"/>
          <p:cNvSpPr txBox="1"/>
          <p:nvPr/>
        </p:nvSpPr>
        <p:spPr>
          <a:xfrm>
            <a:off x="2133600" y="1676400"/>
            <a:ext cx="5486400" cy="1477328"/>
          </a:xfrm>
          <a:prstGeom prst="rect">
            <a:avLst/>
          </a:prstGeom>
          <a:noFill/>
        </p:spPr>
        <p:txBody>
          <a:bodyPr wrap="square" rtlCol="0">
            <a:spAutoFit/>
          </a:bodyPr>
          <a:lstStyle/>
          <a:p>
            <a:r>
              <a:rPr lang="tr-TR" dirty="0" smtClean="0"/>
              <a:t>KALKINMA</a:t>
            </a:r>
          </a:p>
          <a:p>
            <a:r>
              <a:rPr lang="tr-TR" dirty="0" smtClean="0"/>
              <a:t>YAŞAM STANDARTLARI </a:t>
            </a:r>
          </a:p>
          <a:p>
            <a:r>
              <a:rPr lang="tr-TR" dirty="0" smtClean="0"/>
              <a:t>VERİMLİLİK </a:t>
            </a:r>
          </a:p>
          <a:p>
            <a:r>
              <a:rPr lang="tr-TR" dirty="0" smtClean="0"/>
              <a:t>TOPLUMSAL KAYNAŞMA</a:t>
            </a:r>
          </a:p>
          <a:p>
            <a:r>
              <a:rPr lang="tr-TR" dirty="0" smtClean="0"/>
              <a:t>İŞLER</a:t>
            </a:r>
            <a:endParaRPr lang="tr-TR"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799" y="1143000"/>
            <a:ext cx="662463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54B4B25210AF4D8B5E9E98E8FDBAAD" ma:contentTypeVersion="0" ma:contentTypeDescription="Create a new document." ma:contentTypeScope="" ma:versionID="e425b4fa938e171877ebbae38d2818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91E7176-2D98-4FC3-B8FB-D923E9E4C9A9}">
  <ds:schemaRefs>
    <ds:schemaRef ds:uri="http://schemas.microsoft.com/sharepoint/v3/contenttype/forms"/>
  </ds:schemaRefs>
</ds:datastoreItem>
</file>

<file path=customXml/itemProps2.xml><?xml version="1.0" encoding="utf-8"?>
<ds:datastoreItem xmlns:ds="http://schemas.openxmlformats.org/officeDocument/2006/customXml" ds:itemID="{60FCFD77-E5B8-4CC8-A4B1-5DDB5606B2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A693941-294D-4982-A56E-EF9D78D31492}">
  <ds:schemaRefs>
    <ds:schemaRef ds:uri="http://purl.org/dc/terms/"/>
    <ds:schemaRef ds:uri="http://purl.org/dc/dcmitype/"/>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6057</TotalTime>
  <Words>1556</Words>
  <Application>Microsoft Office PowerPoint</Application>
  <PresentationFormat>On-screen Show (4:3)</PresentationFormat>
  <Paragraphs>312</Paragraphs>
  <Slides>33</Slides>
  <Notes>30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wb23119</dc:creator>
  <cp:lastModifiedBy>Elif Yonca Yukseker</cp:lastModifiedBy>
  <cp:revision>668</cp:revision>
  <cp:lastPrinted>2013-02-27T09:23:10Z</cp:lastPrinted>
  <dcterms:created xsi:type="dcterms:W3CDTF">2012-03-01T22:16:31Z</dcterms:created>
  <dcterms:modified xsi:type="dcterms:W3CDTF">2013-02-27T10:45:14Z</dcterms:modified>
</cp:coreProperties>
</file>